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61"/>
  </p:notesMasterIdLst>
  <p:handoutMasterIdLst>
    <p:handoutMasterId r:id="rId62"/>
  </p:handoutMasterIdLst>
  <p:sldIdLst>
    <p:sldId id="549" r:id="rId6"/>
    <p:sldId id="552" r:id="rId7"/>
    <p:sldId id="1862" r:id="rId8"/>
    <p:sldId id="1765" r:id="rId9"/>
    <p:sldId id="551" r:id="rId10"/>
    <p:sldId id="743" r:id="rId11"/>
    <p:sldId id="1816" r:id="rId12"/>
    <p:sldId id="1858" r:id="rId13"/>
    <p:sldId id="519" r:id="rId14"/>
    <p:sldId id="1876" r:id="rId15"/>
    <p:sldId id="562" r:id="rId16"/>
    <p:sldId id="520" r:id="rId17"/>
    <p:sldId id="544" r:id="rId18"/>
    <p:sldId id="547" r:id="rId19"/>
    <p:sldId id="538" r:id="rId20"/>
    <p:sldId id="1882" r:id="rId21"/>
    <p:sldId id="565" r:id="rId22"/>
    <p:sldId id="541" r:id="rId23"/>
    <p:sldId id="548" r:id="rId24"/>
    <p:sldId id="1893" r:id="rId25"/>
    <p:sldId id="526" r:id="rId26"/>
    <p:sldId id="1894" r:id="rId27"/>
    <p:sldId id="527" r:id="rId28"/>
    <p:sldId id="1895" r:id="rId29"/>
    <p:sldId id="522" r:id="rId30"/>
    <p:sldId id="559" r:id="rId31"/>
    <p:sldId id="532" r:id="rId32"/>
    <p:sldId id="1878" r:id="rId33"/>
    <p:sldId id="1871" r:id="rId34"/>
    <p:sldId id="533" r:id="rId35"/>
    <p:sldId id="534" r:id="rId36"/>
    <p:sldId id="1884" r:id="rId37"/>
    <p:sldId id="1880" r:id="rId38"/>
    <p:sldId id="1885" r:id="rId39"/>
    <p:sldId id="542" r:id="rId40"/>
    <p:sldId id="546" r:id="rId41"/>
    <p:sldId id="557" r:id="rId42"/>
    <p:sldId id="1888" r:id="rId43"/>
    <p:sldId id="1826" r:id="rId44"/>
    <p:sldId id="1890" r:id="rId45"/>
    <p:sldId id="1848" r:id="rId46"/>
    <p:sldId id="1841" r:id="rId47"/>
    <p:sldId id="1847" r:id="rId48"/>
    <p:sldId id="1842" r:id="rId49"/>
    <p:sldId id="1837" r:id="rId50"/>
    <p:sldId id="1838" r:id="rId51"/>
    <p:sldId id="1846" r:id="rId52"/>
    <p:sldId id="1825" r:id="rId53"/>
    <p:sldId id="1829" r:id="rId54"/>
    <p:sldId id="1892" r:id="rId55"/>
    <p:sldId id="1887" r:id="rId56"/>
    <p:sldId id="1874" r:id="rId57"/>
    <p:sldId id="1886" r:id="rId58"/>
    <p:sldId id="782" r:id="rId59"/>
    <p:sldId id="710" r:id="rId60"/>
  </p:sldIdLst>
  <p:sldSz cx="1219517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4748" userDrawn="1">
          <p15:clr>
            <a:srgbClr val="A4A3A4"/>
          </p15:clr>
        </p15:guide>
        <p15:guide id="3" orient="horz" pos="3113" userDrawn="1">
          <p15:clr>
            <a:srgbClr val="A4A3A4"/>
          </p15:clr>
        </p15:guide>
        <p15:guide id="4" orient="horz" pos="1253" userDrawn="1">
          <p15:clr>
            <a:srgbClr val="A4A3A4"/>
          </p15:clr>
        </p15:guide>
        <p15:guide id="5" pos="394" userDrawn="1">
          <p15:clr>
            <a:srgbClr val="A4A3A4"/>
          </p15:clr>
        </p15:guide>
        <p15:guide id="6" pos="6925" userDrawn="1">
          <p15:clr>
            <a:srgbClr val="A4A3A4"/>
          </p15:clr>
        </p15:guide>
        <p15:guide id="7" pos="2979" userDrawn="1">
          <p15:clr>
            <a:srgbClr val="A4A3A4"/>
          </p15:clr>
        </p15:guide>
        <p15:guide id="8" pos="2911" userDrawn="1">
          <p15:clr>
            <a:srgbClr val="A4A3A4"/>
          </p15:clr>
        </p15:guide>
        <p15:guide id="9" pos="235" userDrawn="1">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Pillidge" initials="KP" lastIdx="15" clrIdx="0"/>
  <p:cmAuthor id="7" name="Danielle Emery" initials="DE" lastIdx="8" clrIdx="7">
    <p:extLst>
      <p:ext uri="{19B8F6BF-5375-455C-9EA6-DF929625EA0E}">
        <p15:presenceInfo xmlns:p15="http://schemas.microsoft.com/office/powerpoint/2012/main" userId="S-1-5-21-642366677-235060683-833796846-40249" providerId="AD"/>
      </p:ext>
    </p:extLst>
  </p:cmAuthor>
  <p:cmAuthor id="1" name="Writer" initials="W" lastIdx="91" clrIdx="1"/>
  <p:cmAuthor id="8" name="Victoria Woods" initials="VW" lastIdx="2" clrIdx="8">
    <p:extLst>
      <p:ext uri="{19B8F6BF-5375-455C-9EA6-DF929625EA0E}">
        <p15:presenceInfo xmlns:p15="http://schemas.microsoft.com/office/powerpoint/2012/main" userId="S::victoria.woods@pharmagenesis.com::88211251-7ea3-4cf8-b3d0-3b36770b2a36" providerId="AD"/>
      </p:ext>
    </p:extLst>
  </p:cmAuthor>
  <p:cmAuthor id="2" name="Heather Lang" initials="HL" lastIdx="15" clrIdx="2"/>
  <p:cmAuthor id="9" name="Emily Stock" initials="ES" lastIdx="91" clrIdx="9">
    <p:extLst>
      <p:ext uri="{19B8F6BF-5375-455C-9EA6-DF929625EA0E}">
        <p15:presenceInfo xmlns:p15="http://schemas.microsoft.com/office/powerpoint/2012/main" userId="S::Emily.Stock@pharmagenesis.com::b7766768-5235-46db-b01c-da27505ee1ef" providerId="AD"/>
      </p:ext>
    </p:extLst>
  </p:cmAuthor>
  <p:cmAuthor id="3" name="Ruth Bentley" initials="RB" lastIdx="41" clrIdx="3"/>
  <p:cmAuthor id="10" name="Ruth Bentley (Consultant)" initials="RB(" lastIdx="54" clrIdx="10">
    <p:extLst>
      <p:ext uri="{19B8F6BF-5375-455C-9EA6-DF929625EA0E}">
        <p15:presenceInfo xmlns:p15="http://schemas.microsoft.com/office/powerpoint/2012/main" userId="S::Ruth.Bentley@pharmagenesis.com::52d0a1e0-7787-447d-a38d-8804ce0698a5" providerId="AD"/>
      </p:ext>
    </p:extLst>
  </p:cmAuthor>
  <p:cmAuthor id="4" name="Katharine Timberlake" initials="KT" lastIdx="32" clrIdx="4"/>
  <p:cmAuthor id="11" name="Sarah Griffiths" initials="SG" lastIdx="1" clrIdx="11">
    <p:extLst>
      <p:ext uri="{19B8F6BF-5375-455C-9EA6-DF929625EA0E}">
        <p15:presenceInfo xmlns:p15="http://schemas.microsoft.com/office/powerpoint/2012/main" userId="S::Sarah.Griffiths@pharmagenesis.com::1e1ec113-7193-409e-9227-3ae8f811e92a" providerId="AD"/>
      </p:ext>
    </p:extLst>
  </p:cmAuthor>
  <p:cmAuthor id="5" name="AH" initials="AH" lastIdx="2" clrIdx="5"/>
  <p:cmAuthor id="6" name="Helmut Butzkueven" initials="HB"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2FF"/>
    <a:srgbClr val="EB6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20" autoAdjust="0"/>
    <p:restoredTop sz="94809" autoAdjust="0"/>
  </p:normalViewPr>
  <p:slideViewPr>
    <p:cSldViewPr snapToGrid="0">
      <p:cViewPr varScale="1">
        <p:scale>
          <a:sx n="71" d="100"/>
          <a:sy n="71" d="100"/>
        </p:scale>
        <p:origin x="66" y="1944"/>
      </p:cViewPr>
      <p:guideLst>
        <p:guide orient="horz" pos="2478"/>
        <p:guide pos="4748"/>
        <p:guide orient="horz" pos="3113"/>
        <p:guide orient="horz" pos="1253"/>
        <p:guide pos="394"/>
        <p:guide pos="6925"/>
        <p:guide pos="2979"/>
        <p:guide pos="2911"/>
        <p:guide pos="235"/>
      </p:guideLst>
    </p:cSldViewPr>
  </p:slideViewPr>
  <p:outlineViewPr>
    <p:cViewPr>
      <p:scale>
        <a:sx n="33" d="100"/>
        <a:sy n="33" d="100"/>
      </p:scale>
      <p:origin x="0" y="-9552"/>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25" d="100"/>
          <a:sy n="125" d="100"/>
        </p:scale>
        <p:origin x="1882" y="-4238"/>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1921104326762"/>
          <c:y val="0.13022800456565919"/>
          <c:w val="0.32786777895644242"/>
          <c:h val="0.78212167932474908"/>
        </c:manualLayout>
      </c:layout>
      <c:pieChart>
        <c:varyColors val="1"/>
        <c:ser>
          <c:idx val="0"/>
          <c:order val="0"/>
          <c:tx>
            <c:strRef>
              <c:f>Sheet1!$B$1</c:f>
              <c:strCache>
                <c:ptCount val="1"/>
                <c:pt idx="0">
                  <c:v>Perspective</c:v>
                </c:pt>
              </c:strCache>
            </c:strRef>
          </c:tx>
          <c:spPr>
            <a:ln>
              <a:noFill/>
            </a:ln>
            <a:scene3d>
              <a:camera prst="orthographicFront"/>
              <a:lightRig rig="brightRoom" dir="t"/>
            </a:scene3d>
            <a:sp3d prstMaterial="flat">
              <a:contourClr>
                <a:srgbClr val="000000"/>
              </a:contourClr>
            </a:sp3d>
          </c:spPr>
          <c:dPt>
            <c:idx val="0"/>
            <c:bubble3D val="0"/>
            <c:spPr>
              <a:solidFill>
                <a:schemeClr val="accent1"/>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28AB-4BC3-871F-B4259422623F}"/>
              </c:ext>
            </c:extLst>
          </c:dPt>
          <c:dPt>
            <c:idx val="1"/>
            <c:bubble3D val="0"/>
            <c:spPr>
              <a:solidFill>
                <a:schemeClr val="accent2"/>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28AB-4BC3-871F-B4259422623F}"/>
              </c:ext>
            </c:extLst>
          </c:dPt>
          <c:dPt>
            <c:idx val="2"/>
            <c:bubble3D val="0"/>
            <c:spPr>
              <a:solidFill>
                <a:schemeClr val="accent3"/>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28AB-4BC3-871F-B4259422623F}"/>
              </c:ext>
            </c:extLst>
          </c:dPt>
          <c:dPt>
            <c:idx val="3"/>
            <c:bubble3D val="0"/>
            <c:spPr>
              <a:solidFill>
                <a:schemeClr val="accent4"/>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28AB-4BC3-871F-B4259422623F}"/>
              </c:ext>
            </c:extLst>
          </c:dPt>
          <c:dPt>
            <c:idx val="4"/>
            <c:bubble3D val="0"/>
            <c:spPr>
              <a:solidFill>
                <a:schemeClr val="accent5"/>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9-28AB-4BC3-871F-B4259422623F}"/>
              </c:ext>
            </c:extLst>
          </c:dPt>
          <c:dPt>
            <c:idx val="5"/>
            <c:bubble3D val="0"/>
            <c:spPr>
              <a:solidFill>
                <a:schemeClr val="accent6"/>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B-28AB-4BC3-871F-B4259422623F}"/>
              </c:ext>
            </c:extLst>
          </c:dPt>
          <c:dPt>
            <c:idx val="6"/>
            <c:bubble3D val="0"/>
            <c:spPr>
              <a:solidFill>
                <a:schemeClr val="accent1">
                  <a:lumMod val="60000"/>
                </a:schemeClr>
              </a:solidFill>
              <a:ln w="3175">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D-28AB-4BC3-871F-B4259422623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Doctor</c:v>
                </c:pt>
                <c:pt idx="1">
                  <c:v>Nurse</c:v>
                </c:pt>
                <c:pt idx="2">
                  <c:v>Healthcare other</c:v>
                </c:pt>
                <c:pt idx="3">
                  <c:v>Person with MS or carer</c:v>
                </c:pt>
                <c:pt idx="4">
                  <c:v>Patient support organization</c:v>
                </c:pt>
                <c:pt idx="5">
                  <c:v>Commercial organization </c:v>
                </c:pt>
              </c:strCache>
            </c:strRef>
          </c:cat>
          <c:val>
            <c:numRef>
              <c:f>Sheet1!$B$2:$B$7</c:f>
              <c:numCache>
                <c:formatCode>General</c:formatCode>
                <c:ptCount val="6"/>
                <c:pt idx="0">
                  <c:v>53</c:v>
                </c:pt>
                <c:pt idx="1">
                  <c:v>15</c:v>
                </c:pt>
                <c:pt idx="2">
                  <c:v>1</c:v>
                </c:pt>
                <c:pt idx="3">
                  <c:v>25</c:v>
                </c:pt>
                <c:pt idx="4">
                  <c:v>3</c:v>
                </c:pt>
                <c:pt idx="5">
                  <c:v>3</c:v>
                </c:pt>
              </c:numCache>
            </c:numRef>
          </c:val>
          <c:extLst>
            <c:ext xmlns:c16="http://schemas.microsoft.com/office/drawing/2014/chart" uri="{C3380CC4-5D6E-409C-BE32-E72D297353CC}">
              <c16:uniqueId val="{00000000-93D5-41BA-9547-DE65E6C695F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60521246204934953"/>
          <c:y val="0.10216767175685523"/>
          <c:w val="0.34478747774643964"/>
          <c:h val="0.8256370689811360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dLbl>
              <c:idx val="0"/>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9D7-4C4D-A488-43ACFE4C089B}"/>
                </c:ext>
              </c:extLst>
            </c:dLbl>
            <c:dLbl>
              <c:idx val="1"/>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D7-4C4D-A488-43ACFE4C089B}"/>
                </c:ext>
              </c:extLst>
            </c:dLbl>
            <c:dLbl>
              <c:idx val="2"/>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D7-4C4D-A488-43ACFE4C089B}"/>
                </c:ext>
              </c:extLst>
            </c:dLbl>
            <c:dLbl>
              <c:idx val="3"/>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D7-4C4D-A488-43ACFE4C089B}"/>
                </c:ext>
              </c:extLst>
            </c:dLbl>
            <c:dLbl>
              <c:idx val="4"/>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9D7-4C4D-A488-43ACFE4C089B}"/>
                </c:ext>
              </c:extLst>
            </c:dLbl>
            <c:dLbl>
              <c:idx val="5"/>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9D7-4C4D-A488-43ACFE4C089B}"/>
                </c:ext>
              </c:extLst>
            </c:dLbl>
            <c:dLbl>
              <c:idx val="6"/>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9D7-4C4D-A488-43ACFE4C089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 Q21 b'!$A$17:$A$23</c:f>
              <c:strCache>
                <c:ptCount val="7"/>
                <c:pt idx="0">
                  <c:v>Improved monitoring of people with MS</c:v>
                </c:pt>
                <c:pt idx="1">
                  <c:v>Improved access to disease-modifying treatments</c:v>
                </c:pt>
                <c:pt idx="2">
                  <c:v>Improved patient support materials</c:v>
                </c:pt>
                <c:pt idx="3">
                  <c:v>More staff resources</c:v>
                </c:pt>
                <c:pt idx="4">
                  <c:v>Additional facilities</c:v>
                </c:pt>
                <c:pt idx="5">
                  <c:v>Improved diagnostics</c:v>
                </c:pt>
                <c:pt idx="6">
                  <c:v>Other</c:v>
                </c:pt>
              </c:strCache>
            </c:strRef>
          </c:cat>
          <c:val>
            <c:numRef>
              <c:f>'C. Q21 b'!$B$17:$B$23</c:f>
              <c:numCache>
                <c:formatCode>0.0%</c:formatCode>
                <c:ptCount val="7"/>
                <c:pt idx="0">
                  <c:v>0.44</c:v>
                </c:pt>
                <c:pt idx="1">
                  <c:v>0.32</c:v>
                </c:pt>
                <c:pt idx="2">
                  <c:v>0.24</c:v>
                </c:pt>
                <c:pt idx="3">
                  <c:v>0.08</c:v>
                </c:pt>
                <c:pt idx="4">
                  <c:v>0.08</c:v>
                </c:pt>
                <c:pt idx="5">
                  <c:v>0.08</c:v>
                </c:pt>
                <c:pt idx="6">
                  <c:v>0.08</c:v>
                </c:pt>
              </c:numCache>
            </c:numRef>
          </c:val>
          <c:extLst>
            <c:ext xmlns:c16="http://schemas.microsoft.com/office/drawing/2014/chart" uri="{C3380CC4-5D6E-409C-BE32-E72D297353CC}">
              <c16:uniqueId val="{00000000-62C5-4FB7-A4D5-8F947D820FF7}"/>
            </c:ext>
          </c:extLst>
        </c:ser>
        <c:dLbls>
          <c:dLblPos val="outEnd"/>
          <c:showLegendKey val="0"/>
          <c:showVal val="1"/>
          <c:showCatName val="0"/>
          <c:showSerName val="0"/>
          <c:showPercent val="0"/>
          <c:showBubbleSize val="0"/>
        </c:dLbls>
        <c:gapWidth val="219"/>
        <c:overlap val="-27"/>
        <c:axId val="1073285055"/>
        <c:axId val="911726543"/>
      </c:barChart>
      <c:catAx>
        <c:axId val="107328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1726543"/>
        <c:crosses val="autoZero"/>
        <c:auto val="1"/>
        <c:lblAlgn val="ctr"/>
        <c:lblOffset val="100"/>
        <c:noMultiLvlLbl val="0"/>
      </c:catAx>
      <c:valAx>
        <c:axId val="911726543"/>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3285055"/>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85E-4C23-8F1A-0F12A2301726}"/>
                </c:ext>
              </c:extLst>
            </c:dLbl>
            <c:dLbl>
              <c:idx val="1"/>
              <c:tx>
                <c:rich>
                  <a:bodyPr/>
                  <a:lstStyle/>
                  <a:p>
                    <a:r>
                      <a:rPr lang="en-US"/>
                      <a:t>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5E-4C23-8F1A-0F12A2301726}"/>
                </c:ext>
              </c:extLst>
            </c:dLbl>
            <c:dLbl>
              <c:idx val="2"/>
              <c:tx>
                <c:rich>
                  <a:bodyPr/>
                  <a:lstStyle/>
                  <a:p>
                    <a:r>
                      <a:rPr lang="en-US"/>
                      <a:t>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85E-4C23-8F1A-0F12A2301726}"/>
                </c:ext>
              </c:extLst>
            </c:dLbl>
            <c:dLbl>
              <c:idx val="3"/>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85E-4C23-8F1A-0F12A2301726}"/>
                </c:ext>
              </c:extLst>
            </c:dLbl>
            <c:dLbl>
              <c:idx val="4"/>
              <c:tx>
                <c:rich>
                  <a:bodyPr/>
                  <a:lstStyle/>
                  <a:p>
                    <a:r>
                      <a:rPr lang="en-US"/>
                      <a:t>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85E-4C23-8F1A-0F12A230172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 Q8 c'!$A$28:$A$32</c:f>
              <c:strCache>
                <c:ptCount val="5"/>
                <c:pt idx="0">
                  <c:v>Useful information shared with people with MS on the impact of lifestyle choices</c:v>
                </c:pt>
                <c:pt idx="1">
                  <c:v>Improved knowledge of preserving brain health in people with MS</c:v>
                </c:pt>
                <c:pt idx="2">
                  <c:v>Changes in approaches to monitoring people with MS</c:v>
                </c:pt>
                <c:pt idx="3">
                  <c:v>A changed approach to the use of disease-modifying treatments within MS care</c:v>
                </c:pt>
                <c:pt idx="4">
                  <c:v>Changes in the approach to diagnosis of MS</c:v>
                </c:pt>
              </c:strCache>
            </c:strRef>
          </c:cat>
          <c:val>
            <c:numRef>
              <c:f>'A. Q8 c'!$B$28:$B$32</c:f>
              <c:numCache>
                <c:formatCode>0.0%</c:formatCode>
                <c:ptCount val="5"/>
                <c:pt idx="0">
                  <c:v>0.73913043478260865</c:v>
                </c:pt>
                <c:pt idx="1">
                  <c:v>0.6376811594202898</c:v>
                </c:pt>
                <c:pt idx="2">
                  <c:v>0.44927536231884058</c:v>
                </c:pt>
                <c:pt idx="3">
                  <c:v>0.3188405797101449</c:v>
                </c:pt>
                <c:pt idx="4">
                  <c:v>0.2318840579710145</c:v>
                </c:pt>
              </c:numCache>
            </c:numRef>
          </c:val>
          <c:extLst>
            <c:ext xmlns:c16="http://schemas.microsoft.com/office/drawing/2014/chart" uri="{C3380CC4-5D6E-409C-BE32-E72D297353CC}">
              <c16:uniqueId val="{00000000-3483-44D7-8408-4F80DA17790C}"/>
            </c:ext>
          </c:extLst>
        </c:ser>
        <c:dLbls>
          <c:dLblPos val="outEnd"/>
          <c:showLegendKey val="0"/>
          <c:showVal val="1"/>
          <c:showCatName val="0"/>
          <c:showSerName val="0"/>
          <c:showPercent val="0"/>
          <c:showBubbleSize val="0"/>
        </c:dLbls>
        <c:gapWidth val="219"/>
        <c:axId val="962481247"/>
        <c:axId val="782822415"/>
      </c:barChart>
      <c:catAx>
        <c:axId val="96248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2822415"/>
        <c:crosses val="autoZero"/>
        <c:auto val="0"/>
        <c:lblAlgn val="ctr"/>
        <c:lblOffset val="100"/>
        <c:noMultiLvlLbl val="0"/>
      </c:catAx>
      <c:valAx>
        <c:axId val="782822415"/>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248124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5371828521434E-2"/>
          <c:y val="5.1557748922989255E-2"/>
          <c:w val="0.90286351706036749"/>
          <c:h val="0.68524750856497108"/>
        </c:manualLayout>
      </c:layout>
      <c:barChart>
        <c:barDir val="col"/>
        <c:grouping val="clustered"/>
        <c:varyColors val="0"/>
        <c:ser>
          <c:idx val="0"/>
          <c:order val="0"/>
          <c:spPr>
            <a:solidFill>
              <a:schemeClr val="bg2"/>
            </a:solidFill>
            <a:ln>
              <a:noFill/>
            </a:ln>
            <a:effectLst/>
          </c:spPr>
          <c:invertIfNegative val="0"/>
          <c:dLbls>
            <c:dLbl>
              <c:idx val="0"/>
              <c:tx>
                <c:rich>
                  <a:bodyPr/>
                  <a:lstStyle/>
                  <a:p>
                    <a:r>
                      <a:rPr lang="en-US"/>
                      <a:t>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02-493D-8120-B55F88B59750}"/>
                </c:ext>
              </c:extLst>
            </c:dLbl>
            <c:dLbl>
              <c:idx val="1"/>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02-493D-8120-B55F88B59750}"/>
                </c:ext>
              </c:extLst>
            </c:dLbl>
            <c:dLbl>
              <c:idx val="2"/>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202-493D-8120-B55F88B59750}"/>
                </c:ext>
              </c:extLst>
            </c:dLbl>
            <c:dLbl>
              <c:idx val="3"/>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202-493D-8120-B55F88B59750}"/>
                </c:ext>
              </c:extLst>
            </c:dLbl>
            <c:dLbl>
              <c:idx val="4"/>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202-493D-8120-B55F88B5975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 Q9 c'!$A$17:$A$21</c:f>
              <c:strCache>
                <c:ptCount val="5"/>
                <c:pt idx="0">
                  <c:v>Regional MS care pathways</c:v>
                </c:pt>
                <c:pt idx="1">
                  <c:v>National policies relating to MS care</c:v>
                </c:pt>
                <c:pt idx="2">
                  <c:v>National MS care pathways</c:v>
                </c:pt>
                <c:pt idx="3">
                  <c:v>Regional policies relating to MS care</c:v>
                </c:pt>
                <c:pt idx="4">
                  <c:v>Other</c:v>
                </c:pt>
              </c:strCache>
            </c:strRef>
          </c:cat>
          <c:val>
            <c:numRef>
              <c:f>'A. Q9 c'!$B$17:$B$21</c:f>
              <c:numCache>
                <c:formatCode>0.0%</c:formatCode>
                <c:ptCount val="5"/>
                <c:pt idx="0">
                  <c:v>0.37681159420289856</c:v>
                </c:pt>
                <c:pt idx="1">
                  <c:v>0.24637681159420291</c:v>
                </c:pt>
                <c:pt idx="2">
                  <c:v>0.24637681159420291</c:v>
                </c:pt>
                <c:pt idx="3">
                  <c:v>0.11594202898550725</c:v>
                </c:pt>
                <c:pt idx="4">
                  <c:v>8.6956521739130432E-2</c:v>
                </c:pt>
              </c:numCache>
            </c:numRef>
          </c:val>
          <c:extLst>
            <c:ext xmlns:c16="http://schemas.microsoft.com/office/drawing/2014/chart" uri="{C3380CC4-5D6E-409C-BE32-E72D297353CC}">
              <c16:uniqueId val="{00000000-6E6E-42B0-8C8F-BA5B1ED5360A}"/>
            </c:ext>
          </c:extLst>
        </c:ser>
        <c:dLbls>
          <c:dLblPos val="outEnd"/>
          <c:showLegendKey val="0"/>
          <c:showVal val="1"/>
          <c:showCatName val="0"/>
          <c:showSerName val="0"/>
          <c:showPercent val="0"/>
          <c:showBubbleSize val="0"/>
        </c:dLbls>
        <c:gapWidth val="219"/>
        <c:overlap val="-27"/>
        <c:axId val="975997439"/>
        <c:axId val="1065581423"/>
      </c:barChart>
      <c:catAx>
        <c:axId val="97599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65581423"/>
        <c:crosses val="autoZero"/>
        <c:auto val="1"/>
        <c:lblAlgn val="ctr"/>
        <c:lblOffset val="100"/>
        <c:noMultiLvlLbl val="0"/>
      </c:catAx>
      <c:valAx>
        <c:axId val="1065581423"/>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5997439"/>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 Q10 b'!$A$26:$A$31</c:f>
              <c:strCache>
                <c:ptCount val="6"/>
                <c:pt idx="0">
                  <c:v>Improved patient support materials</c:v>
                </c:pt>
                <c:pt idx="1">
                  <c:v>Improved access to disease-modifying treatments</c:v>
                </c:pt>
                <c:pt idx="2">
                  <c:v>More staff resources</c:v>
                </c:pt>
                <c:pt idx="3">
                  <c:v>Improved diagnostics</c:v>
                </c:pt>
                <c:pt idx="4">
                  <c:v>Additional facilities</c:v>
                </c:pt>
                <c:pt idx="5">
                  <c:v>Other</c:v>
                </c:pt>
              </c:strCache>
            </c:strRef>
          </c:cat>
          <c:val>
            <c:numRef>
              <c:f>'A. Q10 b'!$B$26:$B$31</c:f>
              <c:numCache>
                <c:formatCode>0%</c:formatCode>
                <c:ptCount val="6"/>
                <c:pt idx="0">
                  <c:v>0.34782608695652173</c:v>
                </c:pt>
                <c:pt idx="1">
                  <c:v>0.30434782608695654</c:v>
                </c:pt>
                <c:pt idx="2">
                  <c:v>0.2318840579710145</c:v>
                </c:pt>
                <c:pt idx="3">
                  <c:v>0.14492753623188406</c:v>
                </c:pt>
                <c:pt idx="4">
                  <c:v>0.13043478260869565</c:v>
                </c:pt>
                <c:pt idx="5">
                  <c:v>4.3478260869565216E-2</c:v>
                </c:pt>
              </c:numCache>
            </c:numRef>
          </c:val>
          <c:extLst>
            <c:ext xmlns:c16="http://schemas.microsoft.com/office/drawing/2014/chart" uri="{C3380CC4-5D6E-409C-BE32-E72D297353CC}">
              <c16:uniqueId val="{00000000-4528-4C60-964D-650DD14784C0}"/>
            </c:ext>
          </c:extLst>
        </c:ser>
        <c:dLbls>
          <c:dLblPos val="outEnd"/>
          <c:showLegendKey val="0"/>
          <c:showVal val="1"/>
          <c:showCatName val="0"/>
          <c:showSerName val="0"/>
          <c:showPercent val="0"/>
          <c:showBubbleSize val="0"/>
        </c:dLbls>
        <c:gapWidth val="219"/>
        <c:overlap val="-27"/>
        <c:axId val="911374063"/>
        <c:axId val="900947087"/>
      </c:barChart>
      <c:catAx>
        <c:axId val="91137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0947087"/>
        <c:crosses val="autoZero"/>
        <c:auto val="1"/>
        <c:lblAlgn val="ctr"/>
        <c:lblOffset val="100"/>
        <c:noMultiLvlLbl val="0"/>
      </c:catAx>
      <c:valAx>
        <c:axId val="90094708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1374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0CF-4447-8895-E3A763AA1464}"/>
                </c:ext>
              </c:extLst>
            </c:dLbl>
            <c:dLbl>
              <c:idx val="1"/>
              <c:tx>
                <c:rich>
                  <a:bodyPr/>
                  <a:lstStyle/>
                  <a:p>
                    <a:r>
                      <a:rPr lang="en-US"/>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0CF-4447-8895-E3A763AA1464}"/>
                </c:ext>
              </c:extLst>
            </c:dLbl>
            <c:dLbl>
              <c:idx val="2"/>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0CF-4447-8895-E3A763AA1464}"/>
                </c:ext>
              </c:extLst>
            </c:dLbl>
            <c:dLbl>
              <c:idx val="3"/>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0CF-4447-8895-E3A763AA1464}"/>
                </c:ext>
              </c:extLst>
            </c:dLbl>
            <c:dLbl>
              <c:idx val="4"/>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0CF-4447-8895-E3A763AA1464}"/>
                </c:ext>
              </c:extLst>
            </c:dLbl>
            <c:dLbl>
              <c:idx val="5"/>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0CF-4447-8895-E3A763AA1464}"/>
                </c:ext>
              </c:extLst>
            </c:dLbl>
            <c:dLbl>
              <c:idx val="6"/>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0CF-4447-8895-E3A763AA146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 Q19 b'!$A$23:$A$29</c:f>
              <c:strCache>
                <c:ptCount val="7"/>
                <c:pt idx="0">
                  <c:v>Improved knowledge of preserving brain health in MS</c:v>
                </c:pt>
                <c:pt idx="1">
                  <c:v>Have a more proactive part in managing my/their own disease</c:v>
                </c:pt>
                <c:pt idx="2">
                  <c:v>Changed the approach to lifestyle choices</c:v>
                </c:pt>
                <c:pt idx="3">
                  <c:v>Improved my knowledge of MS care</c:v>
                </c:pt>
                <c:pt idx="4">
                  <c:v>Increased my role in the decision making process</c:v>
                </c:pt>
                <c:pt idx="5">
                  <c:v>Influenced decisions on disease-modifying treatments</c:v>
                </c:pt>
                <c:pt idx="6">
                  <c:v>Other</c:v>
                </c:pt>
              </c:strCache>
            </c:strRef>
          </c:cat>
          <c:val>
            <c:numRef>
              <c:f>'C. Q19 b'!$B$23:$B$29</c:f>
              <c:numCache>
                <c:formatCode>0.0%</c:formatCode>
                <c:ptCount val="7"/>
                <c:pt idx="0">
                  <c:v>0.8</c:v>
                </c:pt>
                <c:pt idx="1">
                  <c:v>0.52</c:v>
                </c:pt>
                <c:pt idx="2">
                  <c:v>0.44</c:v>
                </c:pt>
                <c:pt idx="3">
                  <c:v>0.44</c:v>
                </c:pt>
                <c:pt idx="4">
                  <c:v>0.36</c:v>
                </c:pt>
                <c:pt idx="5">
                  <c:v>0.2</c:v>
                </c:pt>
                <c:pt idx="6">
                  <c:v>0.12</c:v>
                </c:pt>
              </c:numCache>
            </c:numRef>
          </c:val>
          <c:extLst>
            <c:ext xmlns:c16="http://schemas.microsoft.com/office/drawing/2014/chart" uri="{C3380CC4-5D6E-409C-BE32-E72D297353CC}">
              <c16:uniqueId val="{00000000-BB25-489A-90DC-BA9954E2B706}"/>
            </c:ext>
          </c:extLst>
        </c:ser>
        <c:dLbls>
          <c:dLblPos val="outEnd"/>
          <c:showLegendKey val="0"/>
          <c:showVal val="1"/>
          <c:showCatName val="0"/>
          <c:showSerName val="0"/>
          <c:showPercent val="0"/>
          <c:showBubbleSize val="0"/>
        </c:dLbls>
        <c:gapWidth val="219"/>
        <c:overlap val="-27"/>
        <c:axId val="976009039"/>
        <c:axId val="900982863"/>
      </c:barChart>
      <c:catAx>
        <c:axId val="97600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0982863"/>
        <c:crosses val="autoZero"/>
        <c:auto val="1"/>
        <c:lblAlgn val="ctr"/>
        <c:lblOffset val="100"/>
        <c:noMultiLvlLbl val="0"/>
      </c:catAx>
      <c:valAx>
        <c:axId val="900982863"/>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6009039"/>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39733371648845"/>
          <c:y val="5.9785709329039941E-2"/>
          <c:w val="0.53396900514551648"/>
          <c:h val="0.80458877945542895"/>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5637-4C8F-8ABC-EEB008B13E97}"/>
              </c:ext>
            </c:extLst>
          </c:dPt>
          <c:dPt>
            <c:idx val="1"/>
            <c:bubble3D val="0"/>
            <c:spPr>
              <a:solidFill>
                <a:schemeClr val="bg2"/>
              </a:solidFill>
              <a:ln w="19050">
                <a:noFill/>
              </a:ln>
              <a:effectLst/>
            </c:spPr>
            <c:extLst>
              <c:ext xmlns:c16="http://schemas.microsoft.com/office/drawing/2014/chart" uri="{C3380CC4-5D6E-409C-BE32-E72D297353CC}">
                <c16:uniqueId val="{00000003-5637-4C8F-8ABC-EEB008B13E97}"/>
              </c:ext>
            </c:extLst>
          </c:dPt>
          <c:dPt>
            <c:idx val="2"/>
            <c:bubble3D val="0"/>
            <c:spPr>
              <a:solidFill>
                <a:schemeClr val="accent3"/>
              </a:solidFill>
              <a:ln w="19050">
                <a:noFill/>
              </a:ln>
              <a:effectLst/>
            </c:spPr>
            <c:extLst>
              <c:ext xmlns:c16="http://schemas.microsoft.com/office/drawing/2014/chart" uri="{C3380CC4-5D6E-409C-BE32-E72D297353CC}">
                <c16:uniqueId val="{00000005-5637-4C8F-8ABC-EEB008B13E97}"/>
              </c:ext>
            </c:extLst>
          </c:dPt>
          <c:dLbls>
            <c:dLbl>
              <c:idx val="0"/>
              <c:layout>
                <c:manualLayout>
                  <c:x val="0"/>
                  <c:y val="2.905378014844422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37-4C8F-8ABC-EEB008B13E9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Yes in the future</c:v>
                </c:pt>
                <c:pt idx="2">
                  <c:v>No</c:v>
                </c:pt>
              </c:strCache>
            </c:strRef>
          </c:cat>
          <c:val>
            <c:numRef>
              <c:f>Sheet1!$B$2:$B$4</c:f>
              <c:numCache>
                <c:formatCode>0%</c:formatCode>
                <c:ptCount val="3"/>
                <c:pt idx="0">
                  <c:v>0.52173913043478259</c:v>
                </c:pt>
                <c:pt idx="1">
                  <c:v>0.30434782608695654</c:v>
                </c:pt>
                <c:pt idx="2">
                  <c:v>0.17391304347826086</c:v>
                </c:pt>
              </c:numCache>
            </c:numRef>
          </c:val>
          <c:extLst>
            <c:ext xmlns:c16="http://schemas.microsoft.com/office/drawing/2014/chart" uri="{C3380CC4-5D6E-409C-BE32-E72D297353CC}">
              <c16:uniqueId val="{00000006-5637-4C8F-8ABC-EEB008B13E9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
          <c:y val="5.0095776920114181E-2"/>
          <c:w val="0.44416096104051622"/>
          <c:h val="0.312452212814450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 Q20 b'!$A$16:$A$20</c:f>
              <c:strCache>
                <c:ptCount val="5"/>
                <c:pt idx="0">
                  <c:v>Changes in the approach of the local clinical team</c:v>
                </c:pt>
                <c:pt idx="1">
                  <c:v>Improved resources for people with MS</c:v>
                </c:pt>
                <c:pt idx="2">
                  <c:v>Other</c:v>
                </c:pt>
                <c:pt idx="3">
                  <c:v>Changes in local care pathways</c:v>
                </c:pt>
                <c:pt idx="4">
                  <c:v>Changes in regional/national care pathways</c:v>
                </c:pt>
              </c:strCache>
            </c:strRef>
          </c:cat>
          <c:val>
            <c:numRef>
              <c:f>'C. Q20 b'!$B$16:$B$20</c:f>
              <c:numCache>
                <c:formatCode>0%</c:formatCode>
                <c:ptCount val="5"/>
                <c:pt idx="0">
                  <c:v>0.47826086956521741</c:v>
                </c:pt>
                <c:pt idx="1">
                  <c:v>0.43478260869565216</c:v>
                </c:pt>
                <c:pt idx="2">
                  <c:v>0.17391304347826086</c:v>
                </c:pt>
                <c:pt idx="3">
                  <c:v>0.13043478260869565</c:v>
                </c:pt>
                <c:pt idx="4">
                  <c:v>8.6956521739130432E-2</c:v>
                </c:pt>
              </c:numCache>
            </c:numRef>
          </c:val>
          <c:extLst>
            <c:ext xmlns:c16="http://schemas.microsoft.com/office/drawing/2014/chart" uri="{C3380CC4-5D6E-409C-BE32-E72D297353CC}">
              <c16:uniqueId val="{00000000-C686-45F8-B1BE-0637381A2502}"/>
            </c:ext>
          </c:extLst>
        </c:ser>
        <c:dLbls>
          <c:dLblPos val="outEnd"/>
          <c:showLegendKey val="0"/>
          <c:showVal val="1"/>
          <c:showCatName val="0"/>
          <c:showSerName val="0"/>
          <c:showPercent val="0"/>
          <c:showBubbleSize val="0"/>
        </c:dLbls>
        <c:gapWidth val="219"/>
        <c:overlap val="-27"/>
        <c:axId val="776404799"/>
        <c:axId val="900966639"/>
      </c:barChart>
      <c:catAx>
        <c:axId val="776404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0966639"/>
        <c:crosses val="autoZero"/>
        <c:auto val="1"/>
        <c:lblAlgn val="ctr"/>
        <c:lblOffset val="100"/>
        <c:noMultiLvlLbl val="0"/>
      </c:catAx>
      <c:valAx>
        <c:axId val="900966639"/>
        <c:scaling>
          <c:orientation val="minMax"/>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6404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400" dirty="0"/>
              <a:t>Do you think MS Brain Health has, or will, </a:t>
            </a:r>
          </a:p>
          <a:p>
            <a:pPr>
              <a:defRPr/>
            </a:pPr>
            <a:r>
              <a:rPr lang="en-GB" sz="2400" dirty="0"/>
              <a:t>increase investment in MS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547943160185716"/>
          <c:y val="0.23966330251999465"/>
          <c:w val="0.3019892304855229"/>
          <c:h val="0.72038894714538049"/>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8289271595683"/>
          <c:y val="9.2491422925349218E-2"/>
          <c:w val="0.40555210804286429"/>
          <c:h val="0.80901886956423175"/>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4962-4E49-B652-96B8FA486E79}"/>
              </c:ext>
            </c:extLst>
          </c:dPt>
          <c:dPt>
            <c:idx val="1"/>
            <c:bubble3D val="0"/>
            <c:spPr>
              <a:solidFill>
                <a:schemeClr val="bg2"/>
              </a:solidFill>
              <a:ln w="19050">
                <a:noFill/>
              </a:ln>
              <a:effectLst/>
            </c:spPr>
            <c:extLst>
              <c:ext xmlns:c16="http://schemas.microsoft.com/office/drawing/2014/chart" uri="{C3380CC4-5D6E-409C-BE32-E72D297353CC}">
                <c16:uniqueId val="{00000003-4962-4E49-B652-96B8FA486E79}"/>
              </c:ext>
            </c:extLst>
          </c:dPt>
          <c:dPt>
            <c:idx val="2"/>
            <c:bubble3D val="0"/>
            <c:spPr>
              <a:solidFill>
                <a:schemeClr val="accent3"/>
              </a:solidFill>
              <a:ln w="19050">
                <a:noFill/>
              </a:ln>
              <a:effectLst/>
            </c:spPr>
            <c:extLst>
              <c:ext xmlns:c16="http://schemas.microsoft.com/office/drawing/2014/chart" uri="{C3380CC4-5D6E-409C-BE32-E72D297353CC}">
                <c16:uniqueId val="{00000005-4962-4E49-B652-96B8FA486E7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Sheet2!$A$1:$A$3</c:f>
              <c:strCache>
                <c:ptCount val="3"/>
                <c:pt idx="0">
                  <c:v>Yes</c:v>
                </c:pt>
                <c:pt idx="1">
                  <c:v>Yes in the future</c:v>
                </c:pt>
                <c:pt idx="2">
                  <c:v>No</c:v>
                </c:pt>
              </c:strCache>
            </c:strRef>
          </c:cat>
          <c:val>
            <c:numRef>
              <c:f>Sheet2!$B$1:$B$3</c:f>
              <c:numCache>
                <c:formatCode>0%</c:formatCode>
                <c:ptCount val="3"/>
                <c:pt idx="0">
                  <c:v>0.24</c:v>
                </c:pt>
                <c:pt idx="1">
                  <c:v>0.44</c:v>
                </c:pt>
                <c:pt idx="2">
                  <c:v>0.32</c:v>
                </c:pt>
              </c:numCache>
            </c:numRef>
          </c:val>
          <c:extLst>
            <c:ext xmlns:c16="http://schemas.microsoft.com/office/drawing/2014/chart" uri="{C3380CC4-5D6E-409C-BE32-E72D297353CC}">
              <c16:uniqueId val="{00000006-4962-4E49-B652-96B8FA486E7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11608601266627473"/>
          <c:y val="5.0689991649632171E-2"/>
          <c:w val="0.30809781665509295"/>
          <c:h val="0.2927932736086813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E8BBB-E4D9-4472-87F0-00E0C2438196}" type="doc">
      <dgm:prSet loTypeId="urn:microsoft.com/office/officeart/2005/8/layout/venn1" loCatId="relationship" qsTypeId="urn:microsoft.com/office/officeart/2005/8/quickstyle/simple3" qsCatId="simple" csTypeId="urn:microsoft.com/office/officeart/2005/8/colors/colorful1" csCatId="colorful" phldr="1"/>
      <dgm:spPr/>
    </dgm:pt>
    <dgm:pt modelId="{2D4A3D4D-A371-425C-B718-955A743C8143}">
      <dgm:prSet phldrT="[Text]"/>
      <dgm:spPr>
        <a:ln w="19050">
          <a:solidFill>
            <a:schemeClr val="tx1"/>
          </a:solidFill>
        </a:ln>
      </dgm:spPr>
      <dgm:t>
        <a:bodyPr/>
        <a:lstStyle/>
        <a:p>
          <a:r>
            <a:rPr lang="en-GB" dirty="0">
              <a:latin typeface="Arial" panose="020B0604020202020204" pitchFamily="34" charset="0"/>
              <a:cs typeface="Arial" panose="020B0604020202020204" pitchFamily="34" charset="0"/>
            </a:rPr>
            <a:t>Passionate individuals who want to make change happen</a:t>
          </a:r>
        </a:p>
      </dgm:t>
    </dgm:pt>
    <dgm:pt modelId="{68B203FE-5E04-43B4-BA3E-2346DD1BF9F4}" type="parTrans" cxnId="{23C1BC77-6BB5-4AC5-B275-562167767C01}">
      <dgm:prSet/>
      <dgm:spPr/>
      <dgm:t>
        <a:bodyPr/>
        <a:lstStyle/>
        <a:p>
          <a:endParaRPr lang="en-GB">
            <a:latin typeface="Arial" panose="020B0604020202020204" pitchFamily="34" charset="0"/>
            <a:cs typeface="Arial" panose="020B0604020202020204" pitchFamily="34" charset="0"/>
          </a:endParaRPr>
        </a:p>
      </dgm:t>
    </dgm:pt>
    <dgm:pt modelId="{91AD77F9-076C-4DCF-B50F-7BC8A4AFA8FD}" type="sibTrans" cxnId="{23C1BC77-6BB5-4AC5-B275-562167767C01}">
      <dgm:prSet/>
      <dgm:spPr/>
      <dgm:t>
        <a:bodyPr/>
        <a:lstStyle/>
        <a:p>
          <a:endParaRPr lang="en-GB">
            <a:latin typeface="Arial" panose="020B0604020202020204" pitchFamily="34" charset="0"/>
            <a:cs typeface="Arial" panose="020B0604020202020204" pitchFamily="34" charset="0"/>
          </a:endParaRPr>
        </a:p>
      </dgm:t>
    </dgm:pt>
    <dgm:pt modelId="{3FF458AF-D3FF-4095-858B-8E3D18C838C7}">
      <dgm:prSet phldrT="[Text]"/>
      <dgm:spPr>
        <a:ln w="19050">
          <a:solidFill>
            <a:schemeClr val="tx1"/>
          </a:solidFill>
        </a:ln>
      </dgm:spPr>
      <dgm:t>
        <a:bodyPr/>
        <a:lstStyle/>
        <a:p>
          <a:r>
            <a:rPr lang="en-GB" dirty="0">
              <a:latin typeface="Arial" panose="020B0604020202020204" pitchFamily="34" charset="0"/>
              <a:cs typeface="Arial" panose="020B0604020202020204" pitchFamily="34" charset="0"/>
            </a:rPr>
            <a:t>Case studies from groups that made an impact</a:t>
          </a:r>
          <a:endParaRPr lang="en-GB" baseline="30000" dirty="0">
            <a:latin typeface="Arial" panose="020B0604020202020204" pitchFamily="34" charset="0"/>
            <a:cs typeface="Arial" panose="020B0604020202020204" pitchFamily="34" charset="0"/>
          </a:endParaRPr>
        </a:p>
      </dgm:t>
    </dgm:pt>
    <dgm:pt modelId="{ABBE4E3D-BF84-420D-A97C-5E7DD0770A85}" type="parTrans" cxnId="{ED9C6D57-7CA8-40A9-B18A-36D01FB2E179}">
      <dgm:prSet/>
      <dgm:spPr/>
      <dgm:t>
        <a:bodyPr/>
        <a:lstStyle/>
        <a:p>
          <a:endParaRPr lang="en-GB">
            <a:latin typeface="Arial" panose="020B0604020202020204" pitchFamily="34" charset="0"/>
            <a:cs typeface="Arial" panose="020B0604020202020204" pitchFamily="34" charset="0"/>
          </a:endParaRPr>
        </a:p>
      </dgm:t>
    </dgm:pt>
    <dgm:pt modelId="{6C1658BA-DD9D-48D5-83C9-A571A0B6C84C}" type="sibTrans" cxnId="{ED9C6D57-7CA8-40A9-B18A-36D01FB2E179}">
      <dgm:prSet/>
      <dgm:spPr/>
      <dgm:t>
        <a:bodyPr/>
        <a:lstStyle/>
        <a:p>
          <a:endParaRPr lang="en-GB">
            <a:latin typeface="Arial" panose="020B0604020202020204" pitchFamily="34" charset="0"/>
            <a:cs typeface="Arial" panose="020B0604020202020204" pitchFamily="34" charset="0"/>
          </a:endParaRPr>
        </a:p>
      </dgm:t>
    </dgm:pt>
    <dgm:pt modelId="{CA0349EB-E4A3-47E4-B403-E6577781D5A6}">
      <dgm:prSet phldrT="[Text]"/>
      <dgm:spPr>
        <a:ln w="19050">
          <a:solidFill>
            <a:schemeClr val="tx1"/>
          </a:solidFill>
        </a:ln>
      </dgm:spPr>
      <dgm:t>
        <a:bodyPr/>
        <a:lstStyle/>
        <a:p>
          <a:r>
            <a:rPr lang="en-GB" dirty="0">
              <a:latin typeface="Arial" panose="020B0604020202020204" pitchFamily="34" charset="0"/>
              <a:cs typeface="Arial" panose="020B0604020202020204" pitchFamily="34" charset="0"/>
            </a:rPr>
            <a:t>Existing opportunities at local events</a:t>
          </a:r>
        </a:p>
      </dgm:t>
    </dgm:pt>
    <dgm:pt modelId="{15C024A2-9EAC-4716-827C-F9B753487CBA}" type="parTrans" cxnId="{68DF2E1B-0382-4129-866A-1BEBD9DF06BF}">
      <dgm:prSet/>
      <dgm:spPr/>
      <dgm:t>
        <a:bodyPr/>
        <a:lstStyle/>
        <a:p>
          <a:endParaRPr lang="en-GB">
            <a:latin typeface="Arial" panose="020B0604020202020204" pitchFamily="34" charset="0"/>
            <a:cs typeface="Arial" panose="020B0604020202020204" pitchFamily="34" charset="0"/>
          </a:endParaRPr>
        </a:p>
      </dgm:t>
    </dgm:pt>
    <dgm:pt modelId="{75F6424B-4BFC-4347-8759-448737F2089A}" type="sibTrans" cxnId="{68DF2E1B-0382-4129-866A-1BEBD9DF06BF}">
      <dgm:prSet/>
      <dgm:spPr/>
      <dgm:t>
        <a:bodyPr/>
        <a:lstStyle/>
        <a:p>
          <a:endParaRPr lang="en-GB">
            <a:latin typeface="Arial" panose="020B0604020202020204" pitchFamily="34" charset="0"/>
            <a:cs typeface="Arial" panose="020B0604020202020204" pitchFamily="34" charset="0"/>
          </a:endParaRPr>
        </a:p>
      </dgm:t>
    </dgm:pt>
    <dgm:pt modelId="{4F4E7A64-022C-4999-A2D9-0B28C1FB2681}" type="pres">
      <dgm:prSet presAssocID="{3AFE8BBB-E4D9-4472-87F0-00E0C2438196}" presName="compositeShape" presStyleCnt="0">
        <dgm:presLayoutVars>
          <dgm:chMax val="7"/>
          <dgm:dir/>
          <dgm:resizeHandles val="exact"/>
        </dgm:presLayoutVars>
      </dgm:prSet>
      <dgm:spPr/>
    </dgm:pt>
    <dgm:pt modelId="{03F5CFDE-875B-4A0A-B6B7-04E30771FD90}" type="pres">
      <dgm:prSet presAssocID="{2D4A3D4D-A371-425C-B718-955A743C8143}" presName="circ1" presStyleLbl="vennNode1" presStyleIdx="0" presStyleCnt="3" custLinFactNeighborX="1462" custLinFactNeighborY="-239"/>
      <dgm:spPr/>
    </dgm:pt>
    <dgm:pt modelId="{33C13660-E3D7-43BC-876F-4C1FBA8E4B1C}" type="pres">
      <dgm:prSet presAssocID="{2D4A3D4D-A371-425C-B718-955A743C8143}" presName="circ1Tx" presStyleLbl="revTx" presStyleIdx="0" presStyleCnt="0">
        <dgm:presLayoutVars>
          <dgm:chMax val="0"/>
          <dgm:chPref val="0"/>
          <dgm:bulletEnabled val="1"/>
        </dgm:presLayoutVars>
      </dgm:prSet>
      <dgm:spPr/>
    </dgm:pt>
    <dgm:pt modelId="{E51343FA-663E-4EB1-A9D5-8A485E8F155F}" type="pres">
      <dgm:prSet presAssocID="{3FF458AF-D3FF-4095-858B-8E3D18C838C7}" presName="circ2" presStyleLbl="vennNode1" presStyleIdx="1" presStyleCnt="3" custLinFactNeighborX="1462"/>
      <dgm:spPr/>
    </dgm:pt>
    <dgm:pt modelId="{06EFC1CF-4802-4463-B789-C947698C0126}" type="pres">
      <dgm:prSet presAssocID="{3FF458AF-D3FF-4095-858B-8E3D18C838C7}" presName="circ2Tx" presStyleLbl="revTx" presStyleIdx="0" presStyleCnt="0">
        <dgm:presLayoutVars>
          <dgm:chMax val="0"/>
          <dgm:chPref val="0"/>
          <dgm:bulletEnabled val="1"/>
        </dgm:presLayoutVars>
      </dgm:prSet>
      <dgm:spPr/>
    </dgm:pt>
    <dgm:pt modelId="{1127FCAB-DAD5-4687-8F07-AE58379F42BE}" type="pres">
      <dgm:prSet presAssocID="{CA0349EB-E4A3-47E4-B403-E6577781D5A6}" presName="circ3" presStyleLbl="vennNode1" presStyleIdx="2" presStyleCnt="3" custLinFactNeighborX="1462"/>
      <dgm:spPr/>
    </dgm:pt>
    <dgm:pt modelId="{0A1032E1-9841-4B30-8671-7A9D037E7B84}" type="pres">
      <dgm:prSet presAssocID="{CA0349EB-E4A3-47E4-B403-E6577781D5A6}" presName="circ3Tx" presStyleLbl="revTx" presStyleIdx="0" presStyleCnt="0">
        <dgm:presLayoutVars>
          <dgm:chMax val="0"/>
          <dgm:chPref val="0"/>
          <dgm:bulletEnabled val="1"/>
        </dgm:presLayoutVars>
      </dgm:prSet>
      <dgm:spPr/>
    </dgm:pt>
  </dgm:ptLst>
  <dgm:cxnLst>
    <dgm:cxn modelId="{E1D56F13-0948-4CC9-9854-04B7AD637835}" type="presOf" srcId="{CA0349EB-E4A3-47E4-B403-E6577781D5A6}" destId="{1127FCAB-DAD5-4687-8F07-AE58379F42BE}" srcOrd="0" destOrd="0" presId="urn:microsoft.com/office/officeart/2005/8/layout/venn1"/>
    <dgm:cxn modelId="{68DF2E1B-0382-4129-866A-1BEBD9DF06BF}" srcId="{3AFE8BBB-E4D9-4472-87F0-00E0C2438196}" destId="{CA0349EB-E4A3-47E4-B403-E6577781D5A6}" srcOrd="2" destOrd="0" parTransId="{15C024A2-9EAC-4716-827C-F9B753487CBA}" sibTransId="{75F6424B-4BFC-4347-8759-448737F2089A}"/>
    <dgm:cxn modelId="{D2A85948-4A89-473A-A20B-8BE5807F48C5}" type="presOf" srcId="{2D4A3D4D-A371-425C-B718-955A743C8143}" destId="{03F5CFDE-875B-4A0A-B6B7-04E30771FD90}" srcOrd="0" destOrd="0" presId="urn:microsoft.com/office/officeart/2005/8/layout/venn1"/>
    <dgm:cxn modelId="{CC1E1B69-91E0-4D8C-B5E3-D69ECC5DB6FA}" type="presOf" srcId="{3FF458AF-D3FF-4095-858B-8E3D18C838C7}" destId="{06EFC1CF-4802-4463-B789-C947698C0126}" srcOrd="1" destOrd="0" presId="urn:microsoft.com/office/officeart/2005/8/layout/venn1"/>
    <dgm:cxn modelId="{A72FE249-DA8D-464F-A2CB-36277865368A}" type="presOf" srcId="{3AFE8BBB-E4D9-4472-87F0-00E0C2438196}" destId="{4F4E7A64-022C-4999-A2D9-0B28C1FB2681}" srcOrd="0" destOrd="0" presId="urn:microsoft.com/office/officeart/2005/8/layout/venn1"/>
    <dgm:cxn modelId="{ED9C6D57-7CA8-40A9-B18A-36D01FB2E179}" srcId="{3AFE8BBB-E4D9-4472-87F0-00E0C2438196}" destId="{3FF458AF-D3FF-4095-858B-8E3D18C838C7}" srcOrd="1" destOrd="0" parTransId="{ABBE4E3D-BF84-420D-A97C-5E7DD0770A85}" sibTransId="{6C1658BA-DD9D-48D5-83C9-A571A0B6C84C}"/>
    <dgm:cxn modelId="{23C1BC77-6BB5-4AC5-B275-562167767C01}" srcId="{3AFE8BBB-E4D9-4472-87F0-00E0C2438196}" destId="{2D4A3D4D-A371-425C-B718-955A743C8143}" srcOrd="0" destOrd="0" parTransId="{68B203FE-5E04-43B4-BA3E-2346DD1BF9F4}" sibTransId="{91AD77F9-076C-4DCF-B50F-7BC8A4AFA8FD}"/>
    <dgm:cxn modelId="{18565AC1-15F2-4D52-89F3-9B425F4B0A5A}" type="presOf" srcId="{2D4A3D4D-A371-425C-B718-955A743C8143}" destId="{33C13660-E3D7-43BC-876F-4C1FBA8E4B1C}" srcOrd="1" destOrd="0" presId="urn:microsoft.com/office/officeart/2005/8/layout/venn1"/>
    <dgm:cxn modelId="{43C114D8-7AE0-45BD-8859-67582E99B952}" type="presOf" srcId="{3FF458AF-D3FF-4095-858B-8E3D18C838C7}" destId="{E51343FA-663E-4EB1-A9D5-8A485E8F155F}" srcOrd="0" destOrd="0" presId="urn:microsoft.com/office/officeart/2005/8/layout/venn1"/>
    <dgm:cxn modelId="{2F5D57E7-FC8E-4183-B6FD-592659DE73FC}" type="presOf" srcId="{CA0349EB-E4A3-47E4-B403-E6577781D5A6}" destId="{0A1032E1-9841-4B30-8671-7A9D037E7B84}" srcOrd="1" destOrd="0" presId="urn:microsoft.com/office/officeart/2005/8/layout/venn1"/>
    <dgm:cxn modelId="{415C1B5B-E6CA-47E4-9314-A747B65A5128}" type="presParOf" srcId="{4F4E7A64-022C-4999-A2D9-0B28C1FB2681}" destId="{03F5CFDE-875B-4A0A-B6B7-04E30771FD90}" srcOrd="0" destOrd="0" presId="urn:microsoft.com/office/officeart/2005/8/layout/venn1"/>
    <dgm:cxn modelId="{44A11E79-FA34-4F7D-BB32-A77A6388AECE}" type="presParOf" srcId="{4F4E7A64-022C-4999-A2D9-0B28C1FB2681}" destId="{33C13660-E3D7-43BC-876F-4C1FBA8E4B1C}" srcOrd="1" destOrd="0" presId="urn:microsoft.com/office/officeart/2005/8/layout/venn1"/>
    <dgm:cxn modelId="{63098A42-57B4-4248-A284-290015322612}" type="presParOf" srcId="{4F4E7A64-022C-4999-A2D9-0B28C1FB2681}" destId="{E51343FA-663E-4EB1-A9D5-8A485E8F155F}" srcOrd="2" destOrd="0" presId="urn:microsoft.com/office/officeart/2005/8/layout/venn1"/>
    <dgm:cxn modelId="{0654C0EC-D9DD-41CD-9846-8EDA1D25A8F1}" type="presParOf" srcId="{4F4E7A64-022C-4999-A2D9-0B28C1FB2681}" destId="{06EFC1CF-4802-4463-B789-C947698C0126}" srcOrd="3" destOrd="0" presId="urn:microsoft.com/office/officeart/2005/8/layout/venn1"/>
    <dgm:cxn modelId="{FD58BD8E-9FC0-424B-9AEE-FF7F76F8E6B3}" type="presParOf" srcId="{4F4E7A64-022C-4999-A2D9-0B28C1FB2681}" destId="{1127FCAB-DAD5-4687-8F07-AE58379F42BE}" srcOrd="4" destOrd="0" presId="urn:microsoft.com/office/officeart/2005/8/layout/venn1"/>
    <dgm:cxn modelId="{CEDCA3F2-4FC7-4E11-979E-A1928D3738A9}" type="presParOf" srcId="{4F4E7A64-022C-4999-A2D9-0B28C1FB2681}" destId="{0A1032E1-9841-4B30-8671-7A9D037E7B8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5CFDE-875B-4A0A-B6B7-04E30771FD90}">
      <dsp:nvSpPr>
        <dsp:cNvPr id="0" name=""/>
        <dsp:cNvSpPr/>
      </dsp:nvSpPr>
      <dsp:spPr>
        <a:xfrm>
          <a:off x="1497056" y="35796"/>
          <a:ext cx="1940866" cy="1940866"/>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Passionate individuals who want to make change happen</a:t>
          </a:r>
        </a:p>
      </dsp:txBody>
      <dsp:txXfrm>
        <a:off x="1755838" y="375447"/>
        <a:ext cx="1423302" cy="873390"/>
      </dsp:txXfrm>
    </dsp:sp>
    <dsp:sp modelId="{E51343FA-663E-4EB1-A9D5-8A485E8F155F}">
      <dsp:nvSpPr>
        <dsp:cNvPr id="0" name=""/>
        <dsp:cNvSpPr/>
      </dsp:nvSpPr>
      <dsp:spPr>
        <a:xfrm>
          <a:off x="2197386" y="1253476"/>
          <a:ext cx="1940866" cy="1940866"/>
        </a:xfrm>
        <a:prstGeom prst="ellipse">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Case studies from groups that made an impact</a:t>
          </a:r>
          <a:endParaRPr lang="en-GB" sz="1600" kern="1200" baseline="30000" dirty="0">
            <a:latin typeface="Arial" panose="020B0604020202020204" pitchFamily="34" charset="0"/>
            <a:cs typeface="Arial" panose="020B0604020202020204" pitchFamily="34" charset="0"/>
          </a:endParaRPr>
        </a:p>
      </dsp:txBody>
      <dsp:txXfrm>
        <a:off x="2790967" y="1754867"/>
        <a:ext cx="1164520" cy="1067476"/>
      </dsp:txXfrm>
    </dsp:sp>
    <dsp:sp modelId="{1127FCAB-DAD5-4687-8F07-AE58379F42BE}">
      <dsp:nvSpPr>
        <dsp:cNvPr id="0" name=""/>
        <dsp:cNvSpPr/>
      </dsp:nvSpPr>
      <dsp:spPr>
        <a:xfrm>
          <a:off x="796727" y="1253476"/>
          <a:ext cx="1940866" cy="1940866"/>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Existing opportunities at local events</a:t>
          </a:r>
        </a:p>
      </dsp:txBody>
      <dsp:txXfrm>
        <a:off x="979492" y="1754867"/>
        <a:ext cx="1164520" cy="10674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6413"/>
          </a:xfrm>
          <a:prstGeom prst="rect">
            <a:avLst/>
          </a:prstGeom>
        </p:spPr>
        <p:txBody>
          <a:bodyPr vert="horz" lIns="93177" tIns="46589" rIns="93177" bIns="46589" rtlCol="0"/>
          <a:lstStyle>
            <a:lvl1pPr algn="r">
              <a:defRPr sz="1200"/>
            </a:lvl1pPr>
          </a:lstStyle>
          <a:p>
            <a:fld id="{7DB0BAC6-0B93-44E7-9A17-165DF624783E}" type="datetimeFigureOut">
              <a:rPr lang="en-GB" smtClean="0"/>
              <a:pPr/>
              <a:t>05/03/2021</a:t>
            </a:fld>
            <a:endParaRPr lang="en-GB" dirty="0"/>
          </a:p>
        </p:txBody>
      </p:sp>
      <p:sp>
        <p:nvSpPr>
          <p:cNvPr id="4" name="Footer Placeholder 3"/>
          <p:cNvSpPr>
            <a:spLocks noGrp="1"/>
          </p:cNvSpPr>
          <p:nvPr>
            <p:ph type="ftr" sz="quarter" idx="2"/>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30092"/>
            <a:ext cx="2945659" cy="496413"/>
          </a:xfrm>
          <a:prstGeom prst="rect">
            <a:avLst/>
          </a:prstGeom>
        </p:spPr>
        <p:txBody>
          <a:bodyPr vert="horz" lIns="93177" tIns="46589" rIns="93177" bIns="46589" rtlCol="0" anchor="b"/>
          <a:lstStyle>
            <a:lvl1pPr algn="r">
              <a:defRPr sz="1200"/>
            </a:lvl1pPr>
          </a:lstStyle>
          <a:p>
            <a:fld id="{F528BE2C-B872-484D-A38D-5AB41A5FBB27}" type="slidenum">
              <a:rPr lang="en-GB" smtClean="0"/>
              <a:pPr/>
              <a:t>‹#›</a:t>
            </a:fld>
            <a:endParaRPr lang="en-GB" dirty="0"/>
          </a:p>
        </p:txBody>
      </p:sp>
    </p:spTree>
    <p:extLst>
      <p:ext uri="{BB962C8B-B14F-4D97-AF65-F5344CB8AC3E}">
        <p14:creationId xmlns:p14="http://schemas.microsoft.com/office/powerpoint/2010/main" val="371379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5" y="1"/>
            <a:ext cx="2945659" cy="496413"/>
          </a:xfrm>
          <a:prstGeom prst="rect">
            <a:avLst/>
          </a:prstGeom>
        </p:spPr>
        <p:txBody>
          <a:bodyPr vert="horz" lIns="93177" tIns="46589" rIns="93177" bIns="46589" rtlCol="0"/>
          <a:lstStyle>
            <a:lvl1pPr algn="r">
              <a:defRPr sz="1200"/>
            </a:lvl1pPr>
          </a:lstStyle>
          <a:p>
            <a:fld id="{7D996368-7160-4259-B1C8-863B2086AA8B}" type="datetimeFigureOut">
              <a:rPr lang="en-GB" smtClean="0"/>
              <a:pPr/>
              <a:t>05/03/2021</a:t>
            </a:fld>
            <a:endParaRPr lang="en-GB" dirty="0"/>
          </a:p>
        </p:txBody>
      </p:sp>
      <p:sp>
        <p:nvSpPr>
          <p:cNvPr id="4" name="Slide Image Placeholder 3"/>
          <p:cNvSpPr>
            <a:spLocks noGrp="1" noRot="1" noChangeAspect="1"/>
          </p:cNvSpPr>
          <p:nvPr>
            <p:ph type="sldImg" idx="2"/>
          </p:nvPr>
        </p:nvSpPr>
        <p:spPr>
          <a:xfrm>
            <a:off x="87313" y="741363"/>
            <a:ext cx="6623050" cy="3725862"/>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908"/>
            <a:ext cx="5438140" cy="4467703"/>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2"/>
            <a:ext cx="2945659" cy="496413"/>
          </a:xfrm>
          <a:prstGeom prst="rect">
            <a:avLst/>
          </a:prstGeom>
        </p:spPr>
        <p:txBody>
          <a:bodyPr vert="horz" lIns="93177" tIns="46589" rIns="93177" bIns="46589" rtlCol="0" anchor="b"/>
          <a:lstStyle>
            <a:lvl1pPr algn="r">
              <a:defRPr sz="1200"/>
            </a:lvl1pPr>
          </a:lstStyle>
          <a:p>
            <a:fld id="{75ABF00B-E759-44FA-A485-6C01B3164ED1}" type="slidenum">
              <a:rPr lang="en-GB" smtClean="0"/>
              <a:pPr/>
              <a:t>‹#›</a:t>
            </a:fld>
            <a:endParaRPr lang="en-GB" dirty="0"/>
          </a:p>
        </p:txBody>
      </p:sp>
    </p:spTree>
    <p:extLst>
      <p:ext uri="{BB962C8B-B14F-4D97-AF65-F5344CB8AC3E}">
        <p14:creationId xmlns:p14="http://schemas.microsoft.com/office/powerpoint/2010/main" val="308481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6</a:t>
            </a:fld>
            <a:endParaRPr lang="en-US" dirty="0"/>
          </a:p>
        </p:txBody>
      </p:sp>
    </p:spTree>
    <p:extLst>
      <p:ext uri="{BB962C8B-B14F-4D97-AF65-F5344CB8AC3E}">
        <p14:creationId xmlns:p14="http://schemas.microsoft.com/office/powerpoint/2010/main" val="321618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37</a:t>
            </a:fld>
            <a:endParaRPr lang="en-GB" dirty="0"/>
          </a:p>
        </p:txBody>
      </p:sp>
    </p:spTree>
    <p:extLst>
      <p:ext uri="{BB962C8B-B14F-4D97-AF65-F5344CB8AC3E}">
        <p14:creationId xmlns:p14="http://schemas.microsoft.com/office/powerpoint/2010/main" val="302882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39</a:t>
            </a:fld>
            <a:endParaRPr lang="en-US" dirty="0"/>
          </a:p>
        </p:txBody>
      </p:sp>
    </p:spTree>
    <p:extLst>
      <p:ext uri="{BB962C8B-B14F-4D97-AF65-F5344CB8AC3E}">
        <p14:creationId xmlns:p14="http://schemas.microsoft.com/office/powerpoint/2010/main" val="143559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48</a:t>
            </a:fld>
            <a:endParaRPr lang="en-US" dirty="0"/>
          </a:p>
        </p:txBody>
      </p:sp>
    </p:spTree>
    <p:extLst>
      <p:ext uri="{BB962C8B-B14F-4D97-AF65-F5344CB8AC3E}">
        <p14:creationId xmlns:p14="http://schemas.microsoft.com/office/powerpoint/2010/main" val="158108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49</a:t>
            </a:fld>
            <a:endParaRPr lang="en-US" dirty="0"/>
          </a:p>
        </p:txBody>
      </p:sp>
    </p:spTree>
    <p:extLst>
      <p:ext uri="{BB962C8B-B14F-4D97-AF65-F5344CB8AC3E}">
        <p14:creationId xmlns:p14="http://schemas.microsoft.com/office/powerpoint/2010/main" val="293279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discussed this model at the January Steering Committee meeting. The local champions will know of the best opportunities in their countries.</a:t>
            </a:r>
            <a:endParaRPr lang="en-GB" dirty="0"/>
          </a:p>
        </p:txBody>
      </p:sp>
      <p:sp>
        <p:nvSpPr>
          <p:cNvPr id="4" name="Slide Number Placeholder 3"/>
          <p:cNvSpPr>
            <a:spLocks noGrp="1"/>
          </p:cNvSpPr>
          <p:nvPr>
            <p:ph type="sldNum" sz="quarter" idx="10"/>
          </p:nvPr>
        </p:nvSpPr>
        <p:spPr/>
        <p:txBody>
          <a:bodyPr/>
          <a:lstStyle/>
          <a:p>
            <a:fld id="{47C80832-88AE-4CE2-9AE6-3E37E0DB65B2}" type="slidenum">
              <a:rPr lang="en-GB" smtClean="0"/>
              <a:t>54</a:t>
            </a:fld>
            <a:endParaRPr lang="en-GB"/>
          </a:p>
        </p:txBody>
      </p:sp>
    </p:spTree>
    <p:extLst>
      <p:ext uri="{BB962C8B-B14F-4D97-AF65-F5344CB8AC3E}">
        <p14:creationId xmlns:p14="http://schemas.microsoft.com/office/powerpoint/2010/main" val="125053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395"/>
                </a:solidFill>
                <a:effectLst/>
                <a:latin typeface="Arial" panose="020B0604020202020204" pitchFamily="34" charset="0"/>
                <a:ea typeface="Calibri" panose="020F0502020204030204" pitchFamily="34" charset="0"/>
              </a:rPr>
              <a:t>Authors of the ‘Delphi consensus’ paper and endorsers received individual emails</a:t>
            </a:r>
          </a:p>
          <a:p>
            <a:r>
              <a:rPr lang="en-GB" sz="1200" dirty="0">
                <a:solidFill>
                  <a:srgbClr val="002395"/>
                </a:solidFill>
                <a:effectLst/>
                <a:latin typeface="Arial" panose="020B0604020202020204" pitchFamily="34" charset="0"/>
                <a:ea typeface="Calibri" panose="020F0502020204030204" pitchFamily="34" charset="0"/>
              </a:rPr>
              <a:t>The database members received newsletters in October 2020 and December 2020</a:t>
            </a:r>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11</a:t>
            </a:fld>
            <a:endParaRPr lang="en-GB" dirty="0"/>
          </a:p>
        </p:txBody>
      </p:sp>
    </p:spTree>
    <p:extLst>
      <p:ext uri="{BB962C8B-B14F-4D97-AF65-F5344CB8AC3E}">
        <p14:creationId xmlns:p14="http://schemas.microsoft.com/office/powerpoint/2010/main" val="281135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12</a:t>
            </a:fld>
            <a:endParaRPr lang="en-GB" dirty="0"/>
          </a:p>
        </p:txBody>
      </p:sp>
    </p:spTree>
    <p:extLst>
      <p:ext uri="{BB962C8B-B14F-4D97-AF65-F5344CB8AC3E}">
        <p14:creationId xmlns:p14="http://schemas.microsoft.com/office/powerpoint/2010/main" val="159500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14</a:t>
            </a:fld>
            <a:endParaRPr lang="en-GB" dirty="0"/>
          </a:p>
        </p:txBody>
      </p:sp>
    </p:spTree>
    <p:extLst>
      <p:ext uri="{BB962C8B-B14F-4D97-AF65-F5344CB8AC3E}">
        <p14:creationId xmlns:p14="http://schemas.microsoft.com/office/powerpoint/2010/main" val="385405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000"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16</a:t>
            </a:fld>
            <a:endParaRPr lang="en-GB" dirty="0"/>
          </a:p>
        </p:txBody>
      </p:sp>
    </p:spTree>
    <p:extLst>
      <p:ext uri="{BB962C8B-B14F-4D97-AF65-F5344CB8AC3E}">
        <p14:creationId xmlns:p14="http://schemas.microsoft.com/office/powerpoint/2010/main" val="330446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Australia 	10</a:t>
            </a:r>
          </a:p>
          <a:p>
            <a:r>
              <a:rPr lang="en-GB" dirty="0"/>
              <a:t>Belgium  	16</a:t>
            </a:r>
          </a:p>
          <a:p>
            <a:r>
              <a:rPr lang="en-GB" dirty="0"/>
              <a:t>Brazil	  2</a:t>
            </a:r>
          </a:p>
          <a:p>
            <a:r>
              <a:rPr lang="en-GB" dirty="0"/>
              <a:t>Canada	  4</a:t>
            </a:r>
          </a:p>
          <a:p>
            <a:r>
              <a:rPr lang="en-GB" dirty="0"/>
              <a:t>Czech Republic 11</a:t>
            </a:r>
          </a:p>
          <a:p>
            <a:r>
              <a:rPr lang="en-GB" dirty="0"/>
              <a:t>Denmark	  1</a:t>
            </a:r>
          </a:p>
          <a:p>
            <a:r>
              <a:rPr lang="en-GB" dirty="0"/>
              <a:t>Egypt	  1</a:t>
            </a:r>
          </a:p>
          <a:p>
            <a:r>
              <a:rPr lang="en-GB" dirty="0"/>
              <a:t>France	  1</a:t>
            </a:r>
          </a:p>
          <a:p>
            <a:r>
              <a:rPr lang="en-GB" dirty="0"/>
              <a:t>Germany	  1</a:t>
            </a:r>
          </a:p>
          <a:p>
            <a:r>
              <a:rPr lang="en-GB" dirty="0"/>
              <a:t>Greece	  1</a:t>
            </a:r>
          </a:p>
          <a:p>
            <a:r>
              <a:rPr lang="en-GB" dirty="0"/>
              <a:t>Mexico	  1</a:t>
            </a:r>
          </a:p>
          <a:p>
            <a:r>
              <a:rPr lang="en-GB" dirty="0"/>
              <a:t>NZ	  3</a:t>
            </a:r>
          </a:p>
          <a:p>
            <a:r>
              <a:rPr lang="en-GB" dirty="0"/>
              <a:t>Norway	  2</a:t>
            </a:r>
          </a:p>
          <a:p>
            <a:r>
              <a:rPr lang="en-GB" dirty="0"/>
              <a:t>Portugal	  1</a:t>
            </a:r>
          </a:p>
          <a:p>
            <a:r>
              <a:rPr lang="en-GB" dirty="0"/>
              <a:t>Romania	  1</a:t>
            </a:r>
          </a:p>
          <a:p>
            <a:r>
              <a:rPr lang="en-GB" dirty="0"/>
              <a:t>Serbia	  7</a:t>
            </a:r>
          </a:p>
          <a:p>
            <a:r>
              <a:rPr lang="en-GB" dirty="0"/>
              <a:t>UK	  4</a:t>
            </a:r>
          </a:p>
          <a:p>
            <a:r>
              <a:rPr lang="en-GB" dirty="0"/>
              <a:t>USA	  2</a:t>
            </a:r>
          </a:p>
          <a:p>
            <a:endParaRPr lang="en-GB" dirty="0"/>
          </a:p>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19</a:t>
            </a:fld>
            <a:endParaRPr lang="en-GB" dirty="0"/>
          </a:p>
        </p:txBody>
      </p:sp>
    </p:spTree>
    <p:extLst>
      <p:ext uri="{BB962C8B-B14F-4D97-AF65-F5344CB8AC3E}">
        <p14:creationId xmlns:p14="http://schemas.microsoft.com/office/powerpoint/2010/main" val="139466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Australia	2</a:t>
            </a:r>
          </a:p>
          <a:p>
            <a:r>
              <a:rPr lang="en-GB" dirty="0"/>
              <a:t>Canada	2</a:t>
            </a:r>
          </a:p>
          <a:p>
            <a:r>
              <a:rPr lang="en-GB" dirty="0"/>
              <a:t>Ireland (rep)	1</a:t>
            </a:r>
          </a:p>
          <a:p>
            <a:r>
              <a:rPr lang="en-GB" dirty="0"/>
              <a:t>NZ	1</a:t>
            </a:r>
          </a:p>
          <a:p>
            <a:r>
              <a:rPr lang="en-GB" dirty="0"/>
              <a:t>Serbia	1</a:t>
            </a:r>
          </a:p>
          <a:p>
            <a:r>
              <a:rPr lang="en-GB" dirty="0"/>
              <a:t>Spain	1</a:t>
            </a:r>
          </a:p>
          <a:p>
            <a:r>
              <a:rPr lang="en-GB" dirty="0"/>
              <a:t>UK	14</a:t>
            </a:r>
          </a:p>
          <a:p>
            <a:r>
              <a:rPr lang="en-GB" dirty="0"/>
              <a:t>USA	3</a:t>
            </a:r>
          </a:p>
        </p:txBody>
      </p:sp>
      <p:sp>
        <p:nvSpPr>
          <p:cNvPr id="4" name="Slide Number Placeholder 3"/>
          <p:cNvSpPr>
            <a:spLocks noGrp="1"/>
          </p:cNvSpPr>
          <p:nvPr>
            <p:ph type="sldNum" sz="quarter" idx="5"/>
          </p:nvPr>
        </p:nvSpPr>
        <p:spPr/>
        <p:txBody>
          <a:bodyPr/>
          <a:lstStyle/>
          <a:p>
            <a:fld id="{75ABF00B-E759-44FA-A485-6C01B3164ED1}" type="slidenum">
              <a:rPr lang="en-GB" smtClean="0"/>
              <a:pPr/>
              <a:t>26</a:t>
            </a:fld>
            <a:endParaRPr lang="en-GB" dirty="0"/>
          </a:p>
        </p:txBody>
      </p:sp>
    </p:spTree>
    <p:extLst>
      <p:ext uri="{BB962C8B-B14F-4D97-AF65-F5344CB8AC3E}">
        <p14:creationId xmlns:p14="http://schemas.microsoft.com/office/powerpoint/2010/main" val="73751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BF00B-E759-44FA-A485-6C01B3164ED1}" type="slidenum">
              <a:rPr lang="en-GB" smtClean="0"/>
              <a:pPr/>
              <a:t>33</a:t>
            </a:fld>
            <a:endParaRPr lang="en-GB" dirty="0"/>
          </a:p>
        </p:txBody>
      </p:sp>
    </p:spTree>
    <p:extLst>
      <p:ext uri="{BB962C8B-B14F-4D97-AF65-F5344CB8AC3E}">
        <p14:creationId xmlns:p14="http://schemas.microsoft.com/office/powerpoint/2010/main" val="143759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Preserving brain health: 64% of HCPs (n=44); 80% of </a:t>
            </a:r>
            <a:r>
              <a:rPr lang="en-GB" dirty="0" err="1"/>
              <a:t>PwMS</a:t>
            </a:r>
            <a:r>
              <a:rPr lang="en-GB" dirty="0"/>
              <a:t> (n=20)</a:t>
            </a:r>
          </a:p>
          <a:p>
            <a:r>
              <a:rPr lang="en-GB" dirty="0"/>
              <a:t>Impact of lifestyle choices: 74% of HCPs (n=51); 44% of </a:t>
            </a:r>
            <a:r>
              <a:rPr lang="en-GB" dirty="0" err="1"/>
              <a:t>PwMS</a:t>
            </a:r>
            <a:r>
              <a:rPr lang="en-GB" dirty="0"/>
              <a:t> (n=11)</a:t>
            </a:r>
          </a:p>
          <a:p>
            <a:r>
              <a:rPr lang="en-GB" dirty="0"/>
              <a:t>Approach to monitoring: 45% of HCPs (n=31); 44% of </a:t>
            </a:r>
            <a:r>
              <a:rPr lang="en-GB" dirty="0" err="1"/>
              <a:t>PwMS</a:t>
            </a:r>
            <a:r>
              <a:rPr lang="en-GB" dirty="0"/>
              <a:t> (n=11)</a:t>
            </a:r>
          </a:p>
          <a:p>
            <a:r>
              <a:rPr lang="en-GB" dirty="0"/>
              <a:t>Diagnosis and treatment pathways: regional or national: 38% and 25% of HCPs (n=26 and 17, respect); local or regional/national: 13% and 9% of </a:t>
            </a:r>
            <a:r>
              <a:rPr lang="en-GB" dirty="0" err="1"/>
              <a:t>PwMS</a:t>
            </a:r>
            <a:r>
              <a:rPr lang="en-GB" dirty="0"/>
              <a:t> (n=3 and 2, respect); so range is 29-48 separate answers)</a:t>
            </a:r>
          </a:p>
          <a:p>
            <a:endParaRPr lang="en-GB" dirty="0"/>
          </a:p>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34</a:t>
            </a:fld>
            <a:endParaRPr lang="en-GB" dirty="0"/>
          </a:p>
        </p:txBody>
      </p:sp>
    </p:spTree>
    <p:extLst>
      <p:ext uri="{BB962C8B-B14F-4D97-AF65-F5344CB8AC3E}">
        <p14:creationId xmlns:p14="http://schemas.microsoft.com/office/powerpoint/2010/main" val="34390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69"/>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5" name="Rectangle 14"/>
          <p:cNvSpPr/>
          <p:nvPr userDrawn="1"/>
        </p:nvSpPr>
        <p:spPr>
          <a:xfrm>
            <a:off x="-1" y="5915468"/>
            <a:ext cx="8041803" cy="96991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3"/>
          <p:cNvSpPr txBox="1">
            <a:spLocks/>
          </p:cNvSpPr>
          <p:nvPr userDrawn="1"/>
        </p:nvSpPr>
        <p:spPr>
          <a:xfrm>
            <a:off x="326070" y="6454043"/>
            <a:ext cx="7884075" cy="403957"/>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GB" sz="1100" baseline="0" dirty="0">
                <a:solidFill>
                  <a:schemeClr val="bg1"/>
                </a:solidFill>
              </a:rPr>
              <a:t>MS Brain Health activities and supporting materials have been funded by grants from AbbVie, Actelion Pharmaceuticals, Celgene and Sanofi Genzyme, and by educational grants from Biogen, F. Hoffmann-La Roche, Merck </a:t>
            </a:r>
            <a:r>
              <a:rPr lang="en-GB" sz="1100" baseline="0" dirty="0" err="1">
                <a:solidFill>
                  <a:schemeClr val="bg1"/>
                </a:solidFill>
              </a:rPr>
              <a:t>KGaA</a:t>
            </a:r>
            <a:r>
              <a:rPr lang="en-GB" sz="1100" baseline="0" dirty="0">
                <a:solidFill>
                  <a:schemeClr val="bg1"/>
                </a:solidFill>
              </a:rPr>
              <a:t> and Novartis, all of whom had no influence on the content.</a:t>
            </a:r>
          </a:p>
        </p:txBody>
      </p:sp>
    </p:spTree>
    <p:extLst>
      <p:ext uri="{BB962C8B-B14F-4D97-AF65-F5344CB8AC3E}">
        <p14:creationId xmlns:p14="http://schemas.microsoft.com/office/powerpoint/2010/main" val="388984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6" y="1597825"/>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311087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73"/>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2" name="Rectangle 11"/>
          <p:cNvSpPr/>
          <p:nvPr userDrawn="1"/>
        </p:nvSpPr>
        <p:spPr>
          <a:xfrm>
            <a:off x="2" y="6093302"/>
            <a:ext cx="8041803" cy="792087"/>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3"/>
          <p:cNvSpPr txBox="1">
            <a:spLocks/>
          </p:cNvSpPr>
          <p:nvPr userDrawn="1"/>
        </p:nvSpPr>
        <p:spPr>
          <a:xfrm>
            <a:off x="326073" y="6120593"/>
            <a:ext cx="7692013" cy="648072"/>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00" kern="1200" dirty="0">
              <a:solidFill>
                <a:schemeClr val="bg1"/>
              </a:solidFill>
              <a:effectLst/>
              <a:latin typeface="Arial" panose="020B0604020202020204" pitchFamily="34" charset="0"/>
              <a:ea typeface="+mn-ea"/>
              <a:cs typeface="Arial" panose="020B0604020202020204" pitchFamily="34" charset="0"/>
            </a:endParaRPr>
          </a:p>
          <a:p>
            <a:pPr marL="0" indent="0">
              <a:buNone/>
            </a:pPr>
            <a:endParaRPr lang="en-US" sz="1200" kern="1200" dirty="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en-GB" sz="1200" baseline="0" dirty="0">
                <a:solidFill>
                  <a:schemeClr val="bg1"/>
                </a:solidFill>
              </a:rPr>
              <a:t>MS Brain Health activities and supporting materials have been funded by grants from </a:t>
            </a:r>
            <a:r>
              <a:rPr lang="en-US" sz="1200" kern="1200" dirty="0">
                <a:solidFill>
                  <a:schemeClr val="bg1"/>
                </a:solidFill>
                <a:effectLst/>
                <a:latin typeface="Arial" panose="020B0604020202020204" pitchFamily="34" charset="0"/>
                <a:ea typeface="+mn-ea"/>
                <a:cs typeface="Arial" panose="020B0604020202020204" pitchFamily="34" charset="0"/>
              </a:rPr>
              <a:t>Actelion, Celgene and Sanofi Genzyme and by educational grants from Biogen, F. Hoffmann-La Roche and Merck </a:t>
            </a:r>
            <a:r>
              <a:rPr lang="en-US" sz="1200" kern="1200" dirty="0" err="1">
                <a:solidFill>
                  <a:schemeClr val="bg1"/>
                </a:solidFill>
                <a:effectLst/>
                <a:latin typeface="Arial" panose="020B0604020202020204" pitchFamily="34" charset="0"/>
                <a:ea typeface="+mn-ea"/>
                <a:cs typeface="Arial" panose="020B0604020202020204" pitchFamily="34" charset="0"/>
              </a:rPr>
              <a:t>KGaA</a:t>
            </a:r>
            <a:r>
              <a:rPr lang="en-US" sz="1200" kern="1200" dirty="0">
                <a:solidFill>
                  <a:schemeClr val="bg1"/>
                </a:solidFill>
                <a:effectLst/>
                <a:latin typeface="Arial" panose="020B0604020202020204" pitchFamily="34" charset="0"/>
                <a:ea typeface="+mn-ea"/>
                <a:cs typeface="Arial" panose="020B0604020202020204" pitchFamily="34" charset="0"/>
              </a:rPr>
              <a:t>, </a:t>
            </a:r>
            <a:br>
              <a:rPr lang="en-US" sz="1200" kern="1200" dirty="0">
                <a:solidFill>
                  <a:schemeClr val="bg1"/>
                </a:solidFill>
                <a:effectLst/>
                <a:latin typeface="Arial" panose="020B0604020202020204" pitchFamily="34" charset="0"/>
                <a:ea typeface="+mn-ea"/>
                <a:cs typeface="Arial" panose="020B0604020202020204" pitchFamily="34" charset="0"/>
              </a:rPr>
            </a:br>
            <a:r>
              <a:rPr lang="en-US" sz="1200" kern="1200" dirty="0">
                <a:solidFill>
                  <a:schemeClr val="bg1"/>
                </a:solidFill>
                <a:effectLst/>
                <a:latin typeface="Arial" panose="020B0604020202020204" pitchFamily="34" charset="0"/>
                <a:ea typeface="+mn-ea"/>
                <a:cs typeface="Arial" panose="020B0604020202020204" pitchFamily="34" charset="0"/>
              </a:rPr>
              <a:t>all of whom had no influence on the content</a:t>
            </a:r>
            <a:endParaRPr lang="en-GB" sz="120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339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6" y="1597825"/>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2429AD93-A168-4B90-8C4C-74190A2FAAA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68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6" y="1597825"/>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F6046B8A-9139-4B2D-949D-3098168F2AE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3"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3"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userDrawn="1"/>
        </p:nvSpPr>
        <p:spPr>
          <a:xfrm>
            <a:off x="326073" y="6120593"/>
            <a:ext cx="7715731" cy="648072"/>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en-GB" sz="1200" baseline="0" dirty="0">
                <a:solidFill>
                  <a:srgbClr val="9D3E37"/>
                </a:solidFill>
              </a:rPr>
              <a:t>MS Brain Health activities and supporting materials have been funded by grants from </a:t>
            </a:r>
            <a:r>
              <a:rPr lang="en-US" sz="1200" kern="1200" dirty="0">
                <a:solidFill>
                  <a:srgbClr val="9D3E37"/>
                </a:solidFill>
                <a:effectLst/>
                <a:latin typeface="Arial" panose="020B0604020202020204" pitchFamily="34" charset="0"/>
                <a:ea typeface="+mn-ea"/>
                <a:cs typeface="Arial" panose="020B0604020202020204" pitchFamily="34" charset="0"/>
              </a:rPr>
              <a:t>Actelion, Celgene and Sanofi Genzyme and by educational grants from Biogen, F. Hoffmann-La Roche and Merck </a:t>
            </a:r>
            <a:r>
              <a:rPr lang="en-US" sz="1200" kern="1200" dirty="0" err="1">
                <a:solidFill>
                  <a:srgbClr val="9D3E37"/>
                </a:solidFill>
                <a:effectLst/>
                <a:latin typeface="Arial" panose="020B0604020202020204" pitchFamily="34" charset="0"/>
                <a:ea typeface="+mn-ea"/>
                <a:cs typeface="Arial" panose="020B0604020202020204" pitchFamily="34" charset="0"/>
              </a:rPr>
              <a:t>KGaA</a:t>
            </a:r>
            <a:r>
              <a:rPr lang="en-US" sz="1200" kern="1200" dirty="0">
                <a:solidFill>
                  <a:srgbClr val="9D3E37"/>
                </a:solidFill>
                <a:effectLst/>
                <a:latin typeface="Arial" panose="020B0604020202020204" pitchFamily="34" charset="0"/>
                <a:ea typeface="+mn-ea"/>
                <a:cs typeface="Arial" panose="020B0604020202020204" pitchFamily="34" charset="0"/>
              </a:rPr>
              <a:t>, </a:t>
            </a:r>
            <a:br>
              <a:rPr lang="en-US" sz="1200" kern="1200" dirty="0">
                <a:solidFill>
                  <a:srgbClr val="9D3E37"/>
                </a:solidFill>
                <a:effectLst/>
                <a:latin typeface="Arial" panose="020B0604020202020204" pitchFamily="34" charset="0"/>
                <a:ea typeface="+mn-ea"/>
                <a:cs typeface="Arial" panose="020B0604020202020204" pitchFamily="34" charset="0"/>
              </a:rPr>
            </a:br>
            <a:r>
              <a:rPr lang="en-US" sz="1200" kern="1200" dirty="0">
                <a:solidFill>
                  <a:srgbClr val="9D3E37"/>
                </a:solidFill>
                <a:effectLst/>
                <a:latin typeface="Arial" panose="020B0604020202020204" pitchFamily="34" charset="0"/>
                <a:ea typeface="+mn-ea"/>
                <a:cs typeface="Arial" panose="020B0604020202020204" pitchFamily="34" charset="0"/>
              </a:rPr>
              <a:t>all of whom had no influence on the content</a:t>
            </a:r>
            <a:endParaRPr lang="en-GB" sz="1200" kern="1200" dirty="0">
              <a:solidFill>
                <a:srgbClr val="9D3E37"/>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9444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6"/>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6"/>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7" y="6581007"/>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6" name="Picture 2" descr="Z:\POLICY\MS\OHPF Multi-sponsor\OHPF004 ECTRIMS or other scientific sympo\Production\ROMS001_Cover_image_lowres.jpg">
            <a:extLst>
              <a:ext uri="{FF2B5EF4-FFF2-40B4-BE49-F238E27FC236}">
                <a16:creationId xmlns:a16="http://schemas.microsoft.com/office/drawing/2014/main" id="{AA9D3BD0-D061-4D4D-989D-382CA35082C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8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4"/>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5"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123319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5"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372745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40" y="6581007"/>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731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8" name="TextBox 7"/>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201774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P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5773"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4" name="Rectangle 3"/>
          <p:cNvSpPr/>
          <p:nvPr userDrawn="1"/>
        </p:nvSpPr>
        <p:spPr>
          <a:xfrm>
            <a:off x="10862442" y="0"/>
            <a:ext cx="1332734" cy="13327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Z:\POLICY\MS\OHPF Multi-sponsor\OHPF004 ECTRIMS or other scientific sympo\Production\ROMS001_Cover_image_lowres.jpg">
            <a:extLst>
              <a:ext uri="{FF2B5EF4-FFF2-40B4-BE49-F238E27FC236}">
                <a16:creationId xmlns:a16="http://schemas.microsoft.com/office/drawing/2014/main" id="{70CA8F4E-8811-41C5-AFE6-1F36E6D7DFE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1E5A6CF-4F34-40F6-8ABC-DB34266AEA96}"/>
              </a:ext>
            </a:extLst>
          </p:cNvPr>
          <p:cNvSpPr txBox="1">
            <a:spLocks/>
          </p:cNvSpPr>
          <p:nvPr userDrawn="1"/>
        </p:nvSpPr>
        <p:spPr>
          <a:xfrm>
            <a:off x="0" y="0"/>
            <a:ext cx="11307600" cy="1335600"/>
          </a:xfrm>
          <a:prstGeom prst="rect">
            <a:avLst/>
          </a:prstGeom>
          <a:solidFill>
            <a:schemeClr val="tx2"/>
          </a:solidFill>
        </p:spPr>
        <p:txBody>
          <a:bodyPr vert="horz" lIns="396000" tIns="108000" rIns="396000" bIns="108000" rtlCol="0" anchor="b" anchorCtr="0">
            <a:normAutofit/>
          </a:bodyPr>
          <a:lst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endParaRPr lang="en-GB" dirty="0"/>
          </a:p>
        </p:txBody>
      </p:sp>
    </p:spTree>
    <p:extLst>
      <p:ext uri="{BB962C8B-B14F-4D97-AF65-F5344CB8AC3E}">
        <p14:creationId xmlns:p14="http://schemas.microsoft.com/office/powerpoint/2010/main" val="78606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1"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userDrawn="1"/>
        </p:nvSpPr>
        <p:spPr>
          <a:xfrm>
            <a:off x="0" y="6452480"/>
            <a:ext cx="8136904" cy="403957"/>
          </a:xfrm>
          <a:prstGeom prst="rect">
            <a:avLst/>
          </a:prstGeom>
        </p:spPr>
        <p:txBody>
          <a:bodyPr lIns="39600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00" dirty="0">
                <a:solidFill>
                  <a:schemeClr val="accent5"/>
                </a:solidFill>
              </a:rPr>
              <a:t>MS Brain Health activities and supporting materials have been funded by grants from AbbVie, Actelion Pharmaceuticals, Celgene and Sanofi Genzyme, and by educational grants from Biogen, F. Hoffmann-La Roche, Merck </a:t>
            </a:r>
            <a:r>
              <a:rPr lang="en-GB" sz="1100" dirty="0" err="1">
                <a:solidFill>
                  <a:schemeClr val="accent5"/>
                </a:solidFill>
              </a:rPr>
              <a:t>KGaA</a:t>
            </a:r>
            <a:r>
              <a:rPr lang="en-GB" sz="1100" dirty="0">
                <a:solidFill>
                  <a:schemeClr val="accent5"/>
                </a:solidFill>
              </a:rPr>
              <a:t> and Novartis, all of whom had no influence on the content.</a:t>
            </a:r>
          </a:p>
        </p:txBody>
      </p:sp>
      <p:sp>
        <p:nvSpPr>
          <p:cNvPr id="10" name="TextBox 9"/>
          <p:cNvSpPr txBox="1"/>
          <p:nvPr userDrawn="1"/>
        </p:nvSpPr>
        <p:spPr>
          <a:xfrm>
            <a:off x="5431798" y="2"/>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88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3"/>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3"/>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3"/>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9" name="TextBox 8"/>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978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0"/>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11" name="TextBox 10"/>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867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5" name="TextBox 4"/>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41299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38" y="6581003"/>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0545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O NOT US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2130428"/>
            <a:ext cx="10365899"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5596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3"/>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3"/>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sp>
        <p:nvSpPr>
          <p:cNvPr id="4" name="TextBox 3"/>
          <p:cNvSpPr txBox="1"/>
          <p:nvPr userDrawn="1"/>
        </p:nvSpPr>
        <p:spPr>
          <a:xfrm>
            <a:off x="6720114" y="-14515"/>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2358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 id="2147483691" r:id="rId10"/>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1"/>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6"/>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7"/>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F6C80ED5-2A87-481F-8E66-29629B14DDB1}"/>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77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sbrainhealth.org/resources/for-healthcare-professionals" TargetMode="External"/><Relationship Id="rId7" Type="http://schemas.openxmlformats.org/officeDocument/2006/relationships/image" Target="../media/image19.png"/><Relationship Id="rId2" Type="http://schemas.openxmlformats.org/officeDocument/2006/relationships/hyperlink" Target="https://www.msbrainhealth.org/" TargetMode="Externa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msbrainhealth.org/resources/for-people-with-m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51.xml"/><Relationship Id="rId5" Type="http://schemas.openxmlformats.org/officeDocument/2006/relationships/slide" Target="slide13.xml"/><Relationship Id="rId10" Type="http://schemas.openxmlformats.org/officeDocument/2006/relationships/slide" Target="slide38.xml"/><Relationship Id="rId4" Type="http://schemas.openxmlformats.org/officeDocument/2006/relationships/slide" Target="slide9.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msbrainhealth.org" TargetMode="External"/><Relationship Id="rId2" Type="http://schemas.openxmlformats.org/officeDocument/2006/relationships/hyperlink" Target="https://www.msbrainhealth.org/"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2.xml"/><Relationship Id="rId7" Type="http://schemas.openxmlformats.org/officeDocument/2006/relationships/slide" Target="slide47.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2.xml"/><Relationship Id="rId5" Type="http://schemas.openxmlformats.org/officeDocument/2006/relationships/slide" Target="slide44.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svg"/><Relationship Id="rId7" Type="http://schemas.openxmlformats.org/officeDocument/2006/relationships/image" Target="../media/image70.sv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49.png"/><Relationship Id="rId9" Type="http://schemas.openxmlformats.org/officeDocument/2006/relationships/image" Target="../media/image72.svg"/></Relationships>
</file>

<file path=ppt/slides/_rels/slide4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5.xml"/><Relationship Id="rId5" Type="http://schemas.openxmlformats.org/officeDocument/2006/relationships/image" Target="../media/image76.sv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hyperlink" Target="http://www.esclerosismultiple.com/" TargetMode="External"/><Relationship Id="rId4" Type="http://schemas.openxmlformats.org/officeDocument/2006/relationships/hyperlink" Target="http://emforma.esclerosismultiple.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mailto:info@msbrainhealth.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89.png"/><Relationship Id="rId3" Type="http://schemas.openxmlformats.org/officeDocument/2006/relationships/hyperlink" Target="mailto:info@msbrainhealth.org" TargetMode="External"/><Relationship Id="rId7" Type="http://schemas.openxmlformats.org/officeDocument/2006/relationships/diagramQuickStyle" Target="../diagrams/quickStyle1.xml"/><Relationship Id="rId12"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87.jpeg"/><Relationship Id="rId5" Type="http://schemas.openxmlformats.org/officeDocument/2006/relationships/diagramData" Target="../diagrams/data1.xml"/><Relationship Id="rId10" Type="http://schemas.openxmlformats.org/officeDocument/2006/relationships/image" Target="../media/image86.gif"/><Relationship Id="rId4" Type="http://schemas.openxmlformats.org/officeDocument/2006/relationships/hyperlink" Target="http://www.msbrainhealth.org/global-impact" TargetMode="External"/><Relationship Id="rId9" Type="http://schemas.microsoft.com/office/2007/relationships/diagramDrawing" Target="../diagrams/drawing1.xml"/></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D5062-CC6B-4334-8914-517730E417D9}"/>
              </a:ext>
            </a:extLst>
          </p:cNvPr>
          <p:cNvSpPr>
            <a:spLocks noGrp="1"/>
          </p:cNvSpPr>
          <p:nvPr>
            <p:ph type="title"/>
          </p:nvPr>
        </p:nvSpPr>
        <p:spPr/>
        <p:txBody>
          <a:bodyPr/>
          <a:lstStyle/>
          <a:p>
            <a:r>
              <a:rPr lang="en-GB" dirty="0"/>
              <a:t>MS Brain Health global impact</a:t>
            </a:r>
            <a:br>
              <a:rPr lang="en-GB" dirty="0"/>
            </a:br>
            <a:r>
              <a:rPr lang="en-GB" dirty="0"/>
              <a:t>S</a:t>
            </a:r>
            <a:r>
              <a:rPr lang="en-GB" sz="3600" dirty="0"/>
              <a:t>urvey results and case studies</a:t>
            </a:r>
          </a:p>
        </p:txBody>
      </p:sp>
      <p:sp>
        <p:nvSpPr>
          <p:cNvPr id="5" name="Text Placeholder 4">
            <a:extLst>
              <a:ext uri="{FF2B5EF4-FFF2-40B4-BE49-F238E27FC236}">
                <a16:creationId xmlns:a16="http://schemas.microsoft.com/office/drawing/2014/main" id="{82B7BFBC-3B53-4B3C-8CB7-4EFF2B0A075A}"/>
              </a:ext>
            </a:extLst>
          </p:cNvPr>
          <p:cNvSpPr>
            <a:spLocks noGrp="1"/>
          </p:cNvSpPr>
          <p:nvPr>
            <p:ph type="body" sz="quarter" idx="11"/>
          </p:nvPr>
        </p:nvSpPr>
        <p:spPr>
          <a:xfrm>
            <a:off x="-2" y="4846294"/>
            <a:ext cx="8018088" cy="574785"/>
          </a:xfrm>
        </p:spPr>
        <p:txBody>
          <a:bodyPr/>
          <a:lstStyle/>
          <a:p>
            <a:r>
              <a:rPr lang="en-GB" sz="2800" b="1" dirty="0"/>
              <a:t>A review of the impact of MS Brain Health – 5 years after publication of our report </a:t>
            </a:r>
          </a:p>
        </p:txBody>
      </p:sp>
      <p:sp>
        <p:nvSpPr>
          <p:cNvPr id="2" name="TextBox 1">
            <a:extLst>
              <a:ext uri="{FF2B5EF4-FFF2-40B4-BE49-F238E27FC236}">
                <a16:creationId xmlns:a16="http://schemas.microsoft.com/office/drawing/2014/main" id="{C0344C8D-3C23-436B-AA93-8E551AC0765F}"/>
              </a:ext>
            </a:extLst>
          </p:cNvPr>
          <p:cNvSpPr txBox="1"/>
          <p:nvPr/>
        </p:nvSpPr>
        <p:spPr>
          <a:xfrm>
            <a:off x="9168065" y="6593309"/>
            <a:ext cx="2971800" cy="276999"/>
          </a:xfrm>
          <a:prstGeom prst="rect">
            <a:avLst/>
          </a:prstGeom>
          <a:noFill/>
        </p:spPr>
        <p:txBody>
          <a:bodyPr wrap="square" rtlCol="0">
            <a:spAutoFit/>
          </a:bodyPr>
          <a:lstStyle/>
          <a:p>
            <a:pPr algn="r"/>
            <a:r>
              <a:rPr lang="en-GB" sz="1200" dirty="0">
                <a:solidFill>
                  <a:schemeClr val="bg1"/>
                </a:solidFill>
              </a:rPr>
              <a:t>March 2021</a:t>
            </a:r>
          </a:p>
        </p:txBody>
      </p:sp>
    </p:spTree>
    <p:extLst>
      <p:ext uri="{BB962C8B-B14F-4D97-AF65-F5344CB8AC3E}">
        <p14:creationId xmlns:p14="http://schemas.microsoft.com/office/powerpoint/2010/main" val="1679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CDEC-B860-4DB8-B58D-799361980DBE}"/>
              </a:ext>
            </a:extLst>
          </p:cNvPr>
          <p:cNvSpPr>
            <a:spLocks noGrp="1"/>
          </p:cNvSpPr>
          <p:nvPr>
            <p:ph type="title"/>
          </p:nvPr>
        </p:nvSpPr>
        <p:spPr/>
        <p:txBody>
          <a:bodyPr/>
          <a:lstStyle/>
          <a:p>
            <a:r>
              <a:rPr lang="en-GB" dirty="0"/>
              <a:t>Survey aims and key objectives</a:t>
            </a:r>
          </a:p>
        </p:txBody>
      </p:sp>
      <p:sp>
        <p:nvSpPr>
          <p:cNvPr id="3" name="Content Placeholder 2">
            <a:extLst>
              <a:ext uri="{FF2B5EF4-FFF2-40B4-BE49-F238E27FC236}">
                <a16:creationId xmlns:a16="http://schemas.microsoft.com/office/drawing/2014/main" id="{7A58785C-0504-4523-9D2C-1D991749B21B}"/>
              </a:ext>
            </a:extLst>
          </p:cNvPr>
          <p:cNvSpPr>
            <a:spLocks noGrp="1"/>
          </p:cNvSpPr>
          <p:nvPr>
            <p:ph idx="1"/>
          </p:nvPr>
        </p:nvSpPr>
        <p:spPr>
          <a:xfrm>
            <a:off x="509466" y="1541097"/>
            <a:ext cx="10777537" cy="4664329"/>
          </a:xfrm>
        </p:spPr>
        <p:txBody>
          <a:bodyPr>
            <a:normAutofit/>
          </a:bodyPr>
          <a:lstStyle/>
          <a:p>
            <a:r>
              <a:rPr lang="en-GB" sz="2400" dirty="0"/>
              <a:t>Assess the global impact of the </a:t>
            </a:r>
            <a:r>
              <a:rPr lang="en-GB" sz="2400" dirty="0">
                <a:hlinkClick r:id="rId2"/>
              </a:rPr>
              <a:t>MS Brain Health initiative</a:t>
            </a:r>
            <a:r>
              <a:rPr lang="en-GB" sz="2400" dirty="0"/>
              <a:t>, including:</a:t>
            </a:r>
          </a:p>
          <a:p>
            <a:pPr lvl="1"/>
            <a:r>
              <a:rPr lang="en-GB" sz="2000" i="1" dirty="0"/>
              <a:t>Brain health: time matters in multiple sclerosis </a:t>
            </a:r>
            <a:r>
              <a:rPr lang="en-GB" sz="2000" dirty="0"/>
              <a:t>report</a:t>
            </a:r>
            <a:r>
              <a:rPr lang="en-GB" sz="2000" baseline="30000" dirty="0"/>
              <a:t>1</a:t>
            </a:r>
          </a:p>
          <a:p>
            <a:pPr lvl="1"/>
            <a:r>
              <a:rPr lang="en-GB" sz="2000" dirty="0"/>
              <a:t>consensus guidelines on MS care</a:t>
            </a:r>
            <a:r>
              <a:rPr lang="en-GB" sz="2000" baseline="30000" dirty="0"/>
              <a:t>2</a:t>
            </a:r>
          </a:p>
          <a:p>
            <a:pPr lvl="1"/>
            <a:r>
              <a:rPr lang="en-GB" sz="2000" dirty="0">
                <a:hlinkClick r:id="rId3"/>
              </a:rPr>
              <a:t>resources for HCPs </a:t>
            </a:r>
            <a:r>
              <a:rPr lang="en-GB" sz="2000" dirty="0"/>
              <a:t>and for </a:t>
            </a:r>
            <a:r>
              <a:rPr lang="en-GB" sz="2000" dirty="0">
                <a:hlinkClick r:id="rId4"/>
              </a:rPr>
              <a:t>people with MS</a:t>
            </a:r>
            <a:endParaRPr lang="en-GB" sz="2000" dirty="0"/>
          </a:p>
          <a:p>
            <a:r>
              <a:rPr lang="en-GB" sz="2400" dirty="0"/>
              <a:t>Use a quantitative, systematic approach to evaluate changes in:</a:t>
            </a:r>
          </a:p>
          <a:p>
            <a:pPr lvl="1"/>
            <a:r>
              <a:rPr lang="en-GB" sz="2000" dirty="0"/>
              <a:t>personal management of MS care</a:t>
            </a:r>
          </a:p>
          <a:p>
            <a:pPr lvl="1"/>
            <a:r>
              <a:rPr lang="en-GB" sz="2000" dirty="0"/>
              <a:t>MS clinical services</a:t>
            </a:r>
          </a:p>
          <a:p>
            <a:pPr lvl="1"/>
            <a:r>
              <a:rPr lang="en-GB" sz="2000" dirty="0"/>
              <a:t>MS pathways or policies – local, regional or national</a:t>
            </a:r>
          </a:p>
          <a:p>
            <a:pPr lvl="1"/>
            <a:r>
              <a:rPr lang="en-GB" sz="2000" dirty="0"/>
              <a:t>investment in MS services</a:t>
            </a:r>
          </a:p>
          <a:p>
            <a:r>
              <a:rPr lang="en-GB" sz="2400" dirty="0"/>
              <a:t>Gather specific examples of changes in some of these key areas</a:t>
            </a:r>
          </a:p>
          <a:p>
            <a:endParaRPr lang="en-GB" dirty="0"/>
          </a:p>
          <a:p>
            <a:endParaRPr lang="en-GB" dirty="0"/>
          </a:p>
          <a:p>
            <a:endParaRPr lang="en-GB" dirty="0"/>
          </a:p>
        </p:txBody>
      </p:sp>
      <p:sp>
        <p:nvSpPr>
          <p:cNvPr id="9" name="Text Placeholder 3">
            <a:extLst>
              <a:ext uri="{FF2B5EF4-FFF2-40B4-BE49-F238E27FC236}">
                <a16:creationId xmlns:a16="http://schemas.microsoft.com/office/drawing/2014/main" id="{911CDE8C-7827-44E7-895A-50C0BEFCA130}"/>
              </a:ext>
            </a:extLst>
          </p:cNvPr>
          <p:cNvSpPr txBox="1">
            <a:spLocks/>
          </p:cNvSpPr>
          <p:nvPr/>
        </p:nvSpPr>
        <p:spPr>
          <a:xfrm>
            <a:off x="528638" y="6396335"/>
            <a:ext cx="10777537" cy="461665"/>
          </a:xfrm>
          <a:prstGeom prst="rect">
            <a:avLst/>
          </a:prstGeom>
        </p:spPr>
        <p:txBody>
          <a:bodyPr vert="horz" wrap="square" lIns="0" tIns="45720" rIns="0" bIns="45720" rtlCol="0" anchor="b">
            <a:spAutoFit/>
          </a:bodyPr>
          <a:lstStyle>
            <a:lvl1pPr marL="0" indent="0" algn="l" defTabSz="914400" rtl="0" eaLnBrk="1" latinLnBrk="0" hangingPunct="1">
              <a:spcBef>
                <a:spcPts val="600"/>
              </a:spcBef>
              <a:buClr>
                <a:schemeClr val="tx2"/>
              </a:buClr>
              <a:buFontTx/>
              <a:buNone/>
              <a:defRPr sz="1200" kern="1200" baseline="0">
                <a:solidFill>
                  <a:schemeClr val="bg2"/>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dirty="0"/>
              <a:t>HCP, healthcare professional</a:t>
            </a:r>
          </a:p>
          <a:p>
            <a:pPr>
              <a:spcBef>
                <a:spcPts val="0"/>
              </a:spcBef>
            </a:pPr>
            <a:r>
              <a:rPr lang="en-US" dirty="0"/>
              <a:t>1. Giovanni G </a:t>
            </a:r>
            <a:r>
              <a:rPr lang="en-US" i="1" dirty="0"/>
              <a:t>et al</a:t>
            </a:r>
            <a:r>
              <a:rPr lang="en-US" dirty="0"/>
              <a:t>. </a:t>
            </a:r>
            <a:r>
              <a:rPr lang="en-US" i="1" dirty="0" err="1"/>
              <a:t>Mult</a:t>
            </a:r>
            <a:r>
              <a:rPr lang="en-US" i="1" dirty="0"/>
              <a:t> </a:t>
            </a:r>
            <a:r>
              <a:rPr lang="en-US" i="1" dirty="0" err="1"/>
              <a:t>Scler</a:t>
            </a:r>
            <a:r>
              <a:rPr lang="en-US" i="1" dirty="0"/>
              <a:t> </a:t>
            </a:r>
            <a:r>
              <a:rPr lang="en-US" i="1" dirty="0" err="1"/>
              <a:t>Relat</a:t>
            </a:r>
            <a:r>
              <a:rPr lang="en-US" i="1" dirty="0"/>
              <a:t> </a:t>
            </a:r>
            <a:r>
              <a:rPr lang="en-US" i="1" dirty="0" err="1"/>
              <a:t>Disord</a:t>
            </a:r>
            <a:r>
              <a:rPr lang="en-US" i="1" dirty="0"/>
              <a:t> </a:t>
            </a:r>
            <a:r>
              <a:rPr lang="en-GB" sz="1200" dirty="0"/>
              <a:t>2016;9 </a:t>
            </a:r>
            <a:r>
              <a:rPr lang="en-GB" sz="1200" dirty="0" err="1"/>
              <a:t>Suppl</a:t>
            </a:r>
            <a:r>
              <a:rPr lang="en-GB" sz="1200" dirty="0"/>
              <a:t> 1:S5‒S48; 2. </a:t>
            </a:r>
            <a:r>
              <a:rPr lang="en-US" dirty="0"/>
              <a:t>Hobart J </a:t>
            </a:r>
            <a:r>
              <a:rPr lang="en-US" i="1" dirty="0"/>
              <a:t>et al.</a:t>
            </a:r>
            <a:r>
              <a:rPr lang="en-US" dirty="0"/>
              <a:t> </a:t>
            </a:r>
            <a:r>
              <a:rPr lang="en-US" i="1" dirty="0" err="1"/>
              <a:t>Mult</a:t>
            </a:r>
            <a:r>
              <a:rPr lang="en-US" i="1" dirty="0"/>
              <a:t> </a:t>
            </a:r>
            <a:r>
              <a:rPr lang="en-US" i="1" dirty="0" err="1"/>
              <a:t>Scler</a:t>
            </a:r>
            <a:r>
              <a:rPr lang="en-US" i="1" dirty="0"/>
              <a:t> J</a:t>
            </a:r>
            <a:r>
              <a:rPr lang="en-US" dirty="0"/>
              <a:t> 2019;25:1809‒18</a:t>
            </a:r>
          </a:p>
        </p:txBody>
      </p:sp>
      <p:grpSp>
        <p:nvGrpSpPr>
          <p:cNvPr id="10" name="Group 9">
            <a:extLst>
              <a:ext uri="{FF2B5EF4-FFF2-40B4-BE49-F238E27FC236}">
                <a16:creationId xmlns:a16="http://schemas.microsoft.com/office/drawing/2014/main" id="{5DFBA89E-BF5D-4691-923F-FAFB97828A68}"/>
              </a:ext>
            </a:extLst>
          </p:cNvPr>
          <p:cNvGrpSpPr/>
          <p:nvPr/>
        </p:nvGrpSpPr>
        <p:grpSpPr>
          <a:xfrm>
            <a:off x="10082472" y="1601707"/>
            <a:ext cx="1625070" cy="5065529"/>
            <a:chOff x="10082472" y="1601707"/>
            <a:chExt cx="1625070" cy="5065529"/>
          </a:xfrm>
        </p:grpSpPr>
        <p:pic>
          <p:nvPicPr>
            <p:cNvPr id="6" name="Picture 4">
              <a:extLst>
                <a:ext uri="{FF2B5EF4-FFF2-40B4-BE49-F238E27FC236}">
                  <a16:creationId xmlns:a16="http://schemas.microsoft.com/office/drawing/2014/main" id="{7EA52CAB-E48E-4743-BE5F-6EB73059BD2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428" t="11144" r="19295" b="4345"/>
            <a:stretch/>
          </p:blipFill>
          <p:spPr bwMode="auto">
            <a:xfrm rot="1866180">
              <a:off x="10376983" y="4875740"/>
              <a:ext cx="1330559" cy="179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9">
              <a:extLst>
                <a:ext uri="{FF2B5EF4-FFF2-40B4-BE49-F238E27FC236}">
                  <a16:creationId xmlns:a16="http://schemas.microsoft.com/office/drawing/2014/main" id="{32006B7A-D4DA-45FD-8888-52D6368CA2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772" t="34051" r="18070" b="31759"/>
            <a:stretch/>
          </p:blipFill>
          <p:spPr bwMode="auto">
            <a:xfrm rot="1074401">
              <a:off x="10163340" y="1601707"/>
              <a:ext cx="1359929" cy="180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61F615C7-B464-47DE-A8D6-3351F2714BB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472" t="13853" r="20392" b="9033"/>
            <a:stretch/>
          </p:blipFill>
          <p:spPr bwMode="auto">
            <a:xfrm rot="1679181">
              <a:off x="10082472" y="3210838"/>
              <a:ext cx="1326038" cy="178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1724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DDC2-665C-41EE-8B9E-7300310D2227}"/>
              </a:ext>
            </a:extLst>
          </p:cNvPr>
          <p:cNvSpPr>
            <a:spLocks noGrp="1"/>
          </p:cNvSpPr>
          <p:nvPr>
            <p:ph type="title"/>
          </p:nvPr>
        </p:nvSpPr>
        <p:spPr/>
        <p:txBody>
          <a:bodyPr/>
          <a:lstStyle/>
          <a:p>
            <a:r>
              <a:rPr lang="en-GB" dirty="0"/>
              <a:t>Methods: development and distribution of survey</a:t>
            </a:r>
          </a:p>
        </p:txBody>
      </p:sp>
      <p:sp>
        <p:nvSpPr>
          <p:cNvPr id="3" name="Content Placeholder 2">
            <a:extLst>
              <a:ext uri="{FF2B5EF4-FFF2-40B4-BE49-F238E27FC236}">
                <a16:creationId xmlns:a16="http://schemas.microsoft.com/office/drawing/2014/main" id="{83B4C031-94C9-457F-961A-0C3EC9E09EBE}"/>
              </a:ext>
            </a:extLst>
          </p:cNvPr>
          <p:cNvSpPr>
            <a:spLocks noGrp="1"/>
          </p:cNvSpPr>
          <p:nvPr>
            <p:ph idx="1"/>
          </p:nvPr>
        </p:nvSpPr>
        <p:spPr>
          <a:xfrm>
            <a:off x="509464" y="1537662"/>
            <a:ext cx="10796309" cy="4525963"/>
          </a:xfrm>
        </p:spPr>
        <p:txBody>
          <a:bodyPr>
            <a:normAutofit/>
          </a:bodyPr>
          <a:lstStyle/>
          <a:p>
            <a:r>
              <a:rPr lang="en-GB" dirty="0"/>
              <a:t>MS Brain Health team and experts in health measurement research</a:t>
            </a:r>
            <a:r>
              <a:rPr lang="en-GB" baseline="30000" dirty="0"/>
              <a:t>1</a:t>
            </a:r>
            <a:r>
              <a:rPr lang="en-GB" dirty="0"/>
              <a:t> collaborated to develop, pilot and conduct a structured online survey</a:t>
            </a:r>
          </a:p>
          <a:p>
            <a:r>
              <a:rPr lang="en-GB" dirty="0"/>
              <a:t>Survey was distributed electronically by various means:</a:t>
            </a:r>
          </a:p>
          <a:p>
            <a:pPr lvl="1"/>
            <a:r>
              <a:rPr lang="en-GB" dirty="0"/>
              <a:t>Emails to MS neurologists who participated in Delphi research to develop </a:t>
            </a:r>
            <a:br>
              <a:rPr lang="en-GB" dirty="0"/>
            </a:br>
            <a:r>
              <a:rPr lang="en-GB" dirty="0"/>
              <a:t>MS Brain Health consensus standards (&gt;20 individuals)</a:t>
            </a:r>
          </a:p>
          <a:p>
            <a:pPr lvl="1"/>
            <a:r>
              <a:rPr lang="en-GB" dirty="0"/>
              <a:t>Requests to national MS societies and professional groups (&gt;40) </a:t>
            </a:r>
          </a:p>
          <a:p>
            <a:pPr lvl="1"/>
            <a:r>
              <a:rPr lang="en-GB" dirty="0"/>
              <a:t>Newsletters to all members of MS Brain Health mailing list (&gt;1600)</a:t>
            </a:r>
          </a:p>
          <a:p>
            <a:pPr lvl="1"/>
            <a:r>
              <a:rPr lang="en-GB" dirty="0"/>
              <a:t>Twitter posts and blogs on relevant MS sites </a:t>
            </a:r>
          </a:p>
          <a:p>
            <a:r>
              <a:rPr lang="en-GB" dirty="0"/>
              <a:t>Survey was distributed between October and December 2020</a:t>
            </a:r>
          </a:p>
          <a:p>
            <a:endParaRPr lang="en-GB" dirty="0"/>
          </a:p>
          <a:p>
            <a:endParaRPr lang="en-GB" dirty="0"/>
          </a:p>
        </p:txBody>
      </p:sp>
      <p:sp>
        <p:nvSpPr>
          <p:cNvPr id="4" name="Text Placeholder 3">
            <a:extLst>
              <a:ext uri="{FF2B5EF4-FFF2-40B4-BE49-F238E27FC236}">
                <a16:creationId xmlns:a16="http://schemas.microsoft.com/office/drawing/2014/main" id="{DE0E24D4-915F-495D-A310-992D0DC93BA2}"/>
              </a:ext>
            </a:extLst>
          </p:cNvPr>
          <p:cNvSpPr>
            <a:spLocks noGrp="1"/>
          </p:cNvSpPr>
          <p:nvPr>
            <p:ph type="body" sz="quarter" idx="14"/>
          </p:nvPr>
        </p:nvSpPr>
        <p:spPr>
          <a:xfrm>
            <a:off x="528138" y="6396337"/>
            <a:ext cx="10777635" cy="461665"/>
          </a:xfrm>
        </p:spPr>
        <p:txBody>
          <a:bodyPr/>
          <a:lstStyle/>
          <a:p>
            <a:r>
              <a:rPr lang="en-GB" dirty="0"/>
              <a:t>1. Experts from the Health Measurement Research and Innovation unit of Plymouth University assisted with the wording and programming of the survey and with analysis of the quantitative responses</a:t>
            </a:r>
          </a:p>
        </p:txBody>
      </p:sp>
    </p:spTree>
    <p:extLst>
      <p:ext uri="{BB962C8B-B14F-4D97-AF65-F5344CB8AC3E}">
        <p14:creationId xmlns:p14="http://schemas.microsoft.com/office/powerpoint/2010/main" val="191913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1D77-9318-4163-B3F6-54679CAA0577}"/>
              </a:ext>
            </a:extLst>
          </p:cNvPr>
          <p:cNvSpPr>
            <a:spLocks noGrp="1"/>
          </p:cNvSpPr>
          <p:nvPr>
            <p:ph type="title"/>
          </p:nvPr>
        </p:nvSpPr>
        <p:spPr/>
        <p:txBody>
          <a:bodyPr/>
          <a:lstStyle/>
          <a:p>
            <a:r>
              <a:rPr lang="en-GB" dirty="0"/>
              <a:t>Invitees and respondents: global reach</a:t>
            </a:r>
          </a:p>
        </p:txBody>
      </p:sp>
      <p:sp>
        <p:nvSpPr>
          <p:cNvPr id="3" name="Content Placeholder 2">
            <a:extLst>
              <a:ext uri="{FF2B5EF4-FFF2-40B4-BE49-F238E27FC236}">
                <a16:creationId xmlns:a16="http://schemas.microsoft.com/office/drawing/2014/main" id="{953BF16C-1AAD-43F3-A83E-162431B8AFED}"/>
              </a:ext>
            </a:extLst>
          </p:cNvPr>
          <p:cNvSpPr>
            <a:spLocks noGrp="1"/>
          </p:cNvSpPr>
          <p:nvPr>
            <p:ph idx="1"/>
          </p:nvPr>
        </p:nvSpPr>
        <p:spPr>
          <a:xfrm>
            <a:off x="509464" y="1540719"/>
            <a:ext cx="10796309" cy="4703670"/>
          </a:xfrm>
        </p:spPr>
        <p:txBody>
          <a:bodyPr>
            <a:normAutofit fontScale="92500" lnSpcReduction="10000"/>
          </a:bodyPr>
          <a:lstStyle/>
          <a:p>
            <a:r>
              <a:rPr lang="en-GB" dirty="0"/>
              <a:t>Response rate was highest among those who were invited personally</a:t>
            </a:r>
          </a:p>
          <a:p>
            <a:r>
              <a:rPr lang="en-GB" dirty="0"/>
              <a:t>Interest following newsletter mailings was also encouraging:</a:t>
            </a:r>
          </a:p>
          <a:p>
            <a:pPr lvl="1"/>
            <a:r>
              <a:rPr lang="en-GB" dirty="0"/>
              <a:t>196 clicks on survey link (169 in October; 27 in December)</a:t>
            </a:r>
          </a:p>
          <a:p>
            <a:pPr>
              <a:lnSpc>
                <a:spcPct val="120000"/>
              </a:lnSpc>
            </a:pPr>
            <a:r>
              <a:rPr lang="en-GB" b="1" dirty="0"/>
              <a:t>100 individuals participated</a:t>
            </a:r>
            <a:r>
              <a:rPr lang="en-GB" dirty="0"/>
              <a:t>:</a:t>
            </a:r>
          </a:p>
          <a:p>
            <a:pPr lvl="1">
              <a:lnSpc>
                <a:spcPct val="120000"/>
              </a:lnSpc>
            </a:pPr>
            <a:r>
              <a:rPr lang="en-GB" dirty="0"/>
              <a:t>20 countries</a:t>
            </a:r>
          </a:p>
          <a:p>
            <a:pPr lvl="1">
              <a:lnSpc>
                <a:spcPct val="120000"/>
              </a:lnSpc>
            </a:pPr>
            <a:r>
              <a:rPr lang="en-GB" dirty="0"/>
              <a:t>4 continents</a:t>
            </a:r>
          </a:p>
          <a:p>
            <a:pPr>
              <a:lnSpc>
                <a:spcPct val="120000"/>
              </a:lnSpc>
            </a:pPr>
            <a:r>
              <a:rPr lang="en-GB" dirty="0"/>
              <a:t>A broad mix of individuals participated:</a:t>
            </a:r>
          </a:p>
          <a:p>
            <a:pPr lvl="1">
              <a:lnSpc>
                <a:spcPct val="120000"/>
              </a:lnSpc>
            </a:pPr>
            <a:r>
              <a:rPr lang="en-GB" dirty="0"/>
              <a:t>69 people from healthcare organizations</a:t>
            </a:r>
          </a:p>
          <a:p>
            <a:pPr lvl="1">
              <a:lnSpc>
                <a:spcPct val="120000"/>
              </a:lnSpc>
            </a:pPr>
            <a:r>
              <a:rPr lang="en-GB" dirty="0"/>
              <a:t>25 people with MS or a carer/family member of a person with MS</a:t>
            </a:r>
          </a:p>
          <a:p>
            <a:pPr lvl="1">
              <a:lnSpc>
                <a:spcPct val="120000"/>
              </a:lnSpc>
            </a:pPr>
            <a:r>
              <a:rPr lang="en-GB" dirty="0"/>
              <a:t>6 people from patient support groups or commercial organizations </a:t>
            </a:r>
          </a:p>
          <a:p>
            <a:endParaRPr lang="en-GB" dirty="0"/>
          </a:p>
        </p:txBody>
      </p:sp>
      <p:sp>
        <p:nvSpPr>
          <p:cNvPr id="4" name="Text Placeholder 3">
            <a:extLst>
              <a:ext uri="{FF2B5EF4-FFF2-40B4-BE49-F238E27FC236}">
                <a16:creationId xmlns:a16="http://schemas.microsoft.com/office/drawing/2014/main" id="{B58F0869-62FA-4C16-98A6-DEFEB60A36D6}"/>
              </a:ext>
            </a:extLst>
          </p:cNvPr>
          <p:cNvSpPr>
            <a:spLocks noGrp="1"/>
          </p:cNvSpPr>
          <p:nvPr>
            <p:ph type="body" sz="quarter" idx="14"/>
          </p:nvPr>
        </p:nvSpPr>
        <p:spPr/>
        <p:txBody>
          <a:bodyPr/>
          <a:lstStyle/>
          <a:p>
            <a:endParaRPr lang="en-GB"/>
          </a:p>
        </p:txBody>
      </p:sp>
      <p:pic>
        <p:nvPicPr>
          <p:cNvPr id="5" name="Graphic 4" descr="Earth Globe Europe-Africa">
            <a:extLst>
              <a:ext uri="{FF2B5EF4-FFF2-40B4-BE49-F238E27FC236}">
                <a16:creationId xmlns:a16="http://schemas.microsoft.com/office/drawing/2014/main" id="{49CD7EC4-7B1E-48A5-94A3-84F9B748E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1857" y="2603321"/>
            <a:ext cx="2975209" cy="2975209"/>
          </a:xfrm>
          <a:prstGeom prst="rect">
            <a:avLst/>
          </a:prstGeom>
        </p:spPr>
      </p:pic>
    </p:spTree>
    <p:extLst>
      <p:ext uri="{BB962C8B-B14F-4D97-AF65-F5344CB8AC3E}">
        <p14:creationId xmlns:p14="http://schemas.microsoft.com/office/powerpoint/2010/main" val="232616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468EA-BA77-47BD-986D-FB835202498B}"/>
              </a:ext>
            </a:extLst>
          </p:cNvPr>
          <p:cNvSpPr>
            <a:spLocks noGrp="1"/>
          </p:cNvSpPr>
          <p:nvPr>
            <p:ph type="title"/>
          </p:nvPr>
        </p:nvSpPr>
        <p:spPr/>
        <p:txBody>
          <a:bodyPr/>
          <a:lstStyle/>
          <a:p>
            <a:r>
              <a:rPr lang="en-GB" dirty="0"/>
              <a:t>Summary of participant demographics and perspectives</a:t>
            </a:r>
          </a:p>
        </p:txBody>
      </p:sp>
      <p:sp>
        <p:nvSpPr>
          <p:cNvPr id="5" name="Arrow: Left 4">
            <a:hlinkClick r:id="rId2" action="ppaction://hlinksldjump"/>
            <a:extLst>
              <a:ext uri="{FF2B5EF4-FFF2-40B4-BE49-F238E27FC236}">
                <a16:creationId xmlns:a16="http://schemas.microsoft.com/office/drawing/2014/main" id="{B043C738-FE8B-4860-A34B-B53B77FA51CE}"/>
              </a:ext>
            </a:extLst>
          </p:cNvPr>
          <p:cNvSpPr/>
          <p:nvPr/>
        </p:nvSpPr>
        <p:spPr>
          <a:xfrm>
            <a:off x="32691" y="28859"/>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32789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970-2BF6-491F-ABE6-B4D6902769C0}"/>
              </a:ext>
            </a:extLst>
          </p:cNvPr>
          <p:cNvSpPr>
            <a:spLocks noGrp="1"/>
          </p:cNvSpPr>
          <p:nvPr>
            <p:ph type="title"/>
          </p:nvPr>
        </p:nvSpPr>
        <p:spPr/>
        <p:txBody>
          <a:bodyPr/>
          <a:lstStyle/>
          <a:p>
            <a:r>
              <a:rPr lang="en-GB" dirty="0"/>
              <a:t>Overview of participants, by country</a:t>
            </a:r>
          </a:p>
        </p:txBody>
      </p:sp>
      <p:sp>
        <p:nvSpPr>
          <p:cNvPr id="4" name="Text Placeholder 3">
            <a:extLst>
              <a:ext uri="{FF2B5EF4-FFF2-40B4-BE49-F238E27FC236}">
                <a16:creationId xmlns:a16="http://schemas.microsoft.com/office/drawing/2014/main" id="{26F6F81E-A424-4E2C-AFBF-8B46578BD0F5}"/>
              </a:ext>
            </a:extLst>
          </p:cNvPr>
          <p:cNvSpPr>
            <a:spLocks noGrp="1"/>
          </p:cNvSpPr>
          <p:nvPr>
            <p:ph type="body" sz="quarter" idx="14"/>
          </p:nvPr>
        </p:nvSpPr>
        <p:spPr>
          <a:xfrm>
            <a:off x="528138" y="6581003"/>
            <a:ext cx="10777635" cy="276999"/>
          </a:xfrm>
        </p:spPr>
        <p:txBody>
          <a:bodyPr/>
          <a:lstStyle/>
          <a:p>
            <a:r>
              <a:rPr lang="en-GB" dirty="0"/>
              <a:t>  *n=100 respondents</a:t>
            </a:r>
          </a:p>
        </p:txBody>
      </p:sp>
      <p:graphicFrame>
        <p:nvGraphicFramePr>
          <p:cNvPr id="12" name="Table 12">
            <a:extLst>
              <a:ext uri="{FF2B5EF4-FFF2-40B4-BE49-F238E27FC236}">
                <a16:creationId xmlns:a16="http://schemas.microsoft.com/office/drawing/2014/main" id="{1495B910-216A-4730-9116-F300A3D29B99}"/>
              </a:ext>
            </a:extLst>
          </p:cNvPr>
          <p:cNvGraphicFramePr>
            <a:graphicFrameLocks noGrp="1"/>
          </p:cNvGraphicFramePr>
          <p:nvPr>
            <p:ph idx="1"/>
            <p:extLst>
              <p:ext uri="{D42A27DB-BD31-4B8C-83A1-F6EECF244321}">
                <p14:modId xmlns:p14="http://schemas.microsoft.com/office/powerpoint/2010/main" val="2350703421"/>
              </p:ext>
            </p:extLst>
          </p:nvPr>
        </p:nvGraphicFramePr>
        <p:xfrm>
          <a:off x="678923" y="1722116"/>
          <a:ext cx="10796585" cy="4663440"/>
        </p:xfrm>
        <a:graphic>
          <a:graphicData uri="http://schemas.openxmlformats.org/drawingml/2006/table">
            <a:tbl>
              <a:tblPr firstRow="1" bandRow="1">
                <a:tableStyleId>{5C22544A-7EE6-4342-B048-85BDC9FD1C3A}</a:tableStyleId>
              </a:tblPr>
              <a:tblGrid>
                <a:gridCol w="3023833">
                  <a:extLst>
                    <a:ext uri="{9D8B030D-6E8A-4147-A177-3AD203B41FA5}">
                      <a16:colId xmlns:a16="http://schemas.microsoft.com/office/drawing/2014/main" val="3778306562"/>
                    </a:ext>
                  </a:extLst>
                </a:gridCol>
                <a:gridCol w="2032000">
                  <a:extLst>
                    <a:ext uri="{9D8B030D-6E8A-4147-A177-3AD203B41FA5}">
                      <a16:colId xmlns:a16="http://schemas.microsoft.com/office/drawing/2014/main" val="1911929971"/>
                    </a:ext>
                  </a:extLst>
                </a:gridCol>
                <a:gridCol w="711200">
                  <a:extLst>
                    <a:ext uri="{9D8B030D-6E8A-4147-A177-3AD203B41FA5}">
                      <a16:colId xmlns:a16="http://schemas.microsoft.com/office/drawing/2014/main" val="2480795777"/>
                    </a:ext>
                  </a:extLst>
                </a:gridCol>
                <a:gridCol w="2870235">
                  <a:extLst>
                    <a:ext uri="{9D8B030D-6E8A-4147-A177-3AD203B41FA5}">
                      <a16:colId xmlns:a16="http://schemas.microsoft.com/office/drawing/2014/main" val="678316459"/>
                    </a:ext>
                  </a:extLst>
                </a:gridCol>
                <a:gridCol w="2159317">
                  <a:extLst>
                    <a:ext uri="{9D8B030D-6E8A-4147-A177-3AD203B41FA5}">
                      <a16:colId xmlns:a16="http://schemas.microsoft.com/office/drawing/2014/main" val="4022279048"/>
                    </a:ext>
                  </a:extLst>
                </a:gridCol>
              </a:tblGrid>
              <a:tr h="370840">
                <a:tc>
                  <a:txBody>
                    <a:bodyPr/>
                    <a:lstStyle/>
                    <a:p>
                      <a:r>
                        <a:rPr lang="en-GB" sz="2000" dirty="0"/>
                        <a:t>Country</a:t>
                      </a:r>
                    </a:p>
                  </a:txBody>
                  <a:tcPr/>
                </a:tc>
                <a:tc>
                  <a:txBody>
                    <a:bodyPr/>
                    <a:lstStyle/>
                    <a:p>
                      <a:pPr algn="l"/>
                      <a:r>
                        <a:rPr lang="en-GB" sz="2000" dirty="0"/>
                        <a:t>Participants </a:t>
                      </a:r>
                      <a:br>
                        <a:rPr lang="en-GB" sz="2000" dirty="0"/>
                      </a:br>
                      <a:r>
                        <a:rPr lang="en-GB" sz="2000" dirty="0"/>
                        <a:t>(n and %)*</a:t>
                      </a:r>
                    </a:p>
                  </a:txBody>
                  <a:tcPr/>
                </a:tc>
                <a:tc>
                  <a:txBody>
                    <a:bodyPr/>
                    <a:lstStyle/>
                    <a:p>
                      <a:endParaRPr lang="en-GB" sz="2000" dirty="0"/>
                    </a:p>
                  </a:txBody>
                  <a:tcPr>
                    <a:solidFill>
                      <a:schemeClr val="bg1"/>
                    </a:solidFill>
                  </a:tcPr>
                </a:tc>
                <a:tc>
                  <a:txBody>
                    <a:bodyPr/>
                    <a:lstStyle/>
                    <a:p>
                      <a:r>
                        <a:rPr lang="en-GB" sz="2000" dirty="0"/>
                        <a:t>Country</a:t>
                      </a:r>
                    </a:p>
                  </a:txBody>
                  <a:tcPr/>
                </a:tc>
                <a:tc>
                  <a:txBody>
                    <a:bodyPr/>
                    <a:lstStyle/>
                    <a:p>
                      <a:pPr algn="l"/>
                      <a:r>
                        <a:rPr lang="en-GB" sz="2000" dirty="0"/>
                        <a:t>Participants </a:t>
                      </a:r>
                      <a:br>
                        <a:rPr lang="en-GB" sz="2000" dirty="0"/>
                      </a:br>
                      <a:r>
                        <a:rPr lang="en-GB" sz="2000" dirty="0"/>
                        <a:t>(n and %)*</a:t>
                      </a:r>
                    </a:p>
                  </a:txBody>
                  <a:tcPr/>
                </a:tc>
                <a:extLst>
                  <a:ext uri="{0D108BD9-81ED-4DB2-BD59-A6C34878D82A}">
                    <a16:rowId xmlns:a16="http://schemas.microsoft.com/office/drawing/2014/main" val="1828106800"/>
                  </a:ext>
                </a:extLst>
              </a:tr>
              <a:tr h="370840">
                <a:tc>
                  <a:txBody>
                    <a:bodyPr/>
                    <a:lstStyle/>
                    <a:p>
                      <a:r>
                        <a:rPr lang="en-GB" sz="2000" dirty="0"/>
                        <a:t>UK</a:t>
                      </a:r>
                    </a:p>
                  </a:txBody>
                  <a:tcPr/>
                </a:tc>
                <a:tc>
                  <a:txBody>
                    <a:bodyPr/>
                    <a:lstStyle/>
                    <a:p>
                      <a:pPr algn="ctr"/>
                      <a:r>
                        <a:rPr lang="en-GB" sz="2000" dirty="0"/>
                        <a:t>18</a:t>
                      </a:r>
                    </a:p>
                  </a:txBody>
                  <a:tcPr/>
                </a:tc>
                <a:tc>
                  <a:txBody>
                    <a:bodyPr/>
                    <a:lstStyle/>
                    <a:p>
                      <a:endParaRPr lang="en-GB" sz="2000" dirty="0"/>
                    </a:p>
                  </a:txBody>
                  <a:tcPr>
                    <a:solidFill>
                      <a:schemeClr val="bg1"/>
                    </a:solidFill>
                  </a:tcPr>
                </a:tc>
                <a:tc>
                  <a:txBody>
                    <a:bodyPr/>
                    <a:lstStyle/>
                    <a:p>
                      <a:r>
                        <a:rPr lang="en-GB" sz="2000" dirty="0"/>
                        <a:t>Denmark</a:t>
                      </a:r>
                    </a:p>
                  </a:txBody>
                  <a:tcPr/>
                </a:tc>
                <a:tc>
                  <a:txBody>
                    <a:bodyPr/>
                    <a:lstStyle/>
                    <a:p>
                      <a:pPr algn="ctr"/>
                      <a:r>
                        <a:rPr lang="en-GB" sz="2000" dirty="0"/>
                        <a:t>1</a:t>
                      </a:r>
                    </a:p>
                  </a:txBody>
                  <a:tcPr/>
                </a:tc>
                <a:extLst>
                  <a:ext uri="{0D108BD9-81ED-4DB2-BD59-A6C34878D82A}">
                    <a16:rowId xmlns:a16="http://schemas.microsoft.com/office/drawing/2014/main" val="3436896224"/>
                  </a:ext>
                </a:extLst>
              </a:tr>
              <a:tr h="370840">
                <a:tc>
                  <a:txBody>
                    <a:bodyPr/>
                    <a:lstStyle/>
                    <a:p>
                      <a:r>
                        <a:rPr lang="en-GB" sz="2000" dirty="0"/>
                        <a:t>Belgium</a:t>
                      </a:r>
                    </a:p>
                  </a:txBody>
                  <a:tcPr/>
                </a:tc>
                <a:tc>
                  <a:txBody>
                    <a:bodyPr/>
                    <a:lstStyle/>
                    <a:p>
                      <a:pPr algn="ctr"/>
                      <a:r>
                        <a:rPr lang="en-GB" sz="2000" dirty="0"/>
                        <a:t>16</a:t>
                      </a:r>
                    </a:p>
                  </a:txBody>
                  <a:tcPr/>
                </a:tc>
                <a:tc>
                  <a:txBody>
                    <a:bodyPr/>
                    <a:lstStyle/>
                    <a:p>
                      <a:endParaRPr lang="en-GB" sz="2000" dirty="0"/>
                    </a:p>
                  </a:txBody>
                  <a:tcPr>
                    <a:solidFill>
                      <a:schemeClr val="bg1"/>
                    </a:solidFill>
                  </a:tcPr>
                </a:tc>
                <a:tc>
                  <a:txBody>
                    <a:bodyPr/>
                    <a:lstStyle/>
                    <a:p>
                      <a:r>
                        <a:rPr lang="en-GB" sz="2000" dirty="0"/>
                        <a:t>Egypt</a:t>
                      </a:r>
                    </a:p>
                  </a:txBody>
                  <a:tcPr/>
                </a:tc>
                <a:tc>
                  <a:txBody>
                    <a:bodyPr/>
                    <a:lstStyle/>
                    <a:p>
                      <a:pPr algn="ctr"/>
                      <a:r>
                        <a:rPr lang="en-GB" sz="2000" dirty="0"/>
                        <a:t>1</a:t>
                      </a:r>
                    </a:p>
                  </a:txBody>
                  <a:tcPr/>
                </a:tc>
                <a:extLst>
                  <a:ext uri="{0D108BD9-81ED-4DB2-BD59-A6C34878D82A}">
                    <a16:rowId xmlns:a16="http://schemas.microsoft.com/office/drawing/2014/main" val="3287970654"/>
                  </a:ext>
                </a:extLst>
              </a:tr>
              <a:tr h="370840">
                <a:tc>
                  <a:txBody>
                    <a:bodyPr/>
                    <a:lstStyle/>
                    <a:p>
                      <a:r>
                        <a:rPr lang="en-GB" sz="2000" dirty="0"/>
                        <a:t>Australia</a:t>
                      </a:r>
                    </a:p>
                  </a:txBody>
                  <a:tcPr/>
                </a:tc>
                <a:tc>
                  <a:txBody>
                    <a:bodyPr/>
                    <a:lstStyle/>
                    <a:p>
                      <a:pPr algn="ctr"/>
                      <a:r>
                        <a:rPr lang="en-GB" sz="2000" dirty="0"/>
                        <a:t>14</a:t>
                      </a:r>
                    </a:p>
                  </a:txBody>
                  <a:tcPr/>
                </a:tc>
                <a:tc>
                  <a:txBody>
                    <a:bodyPr/>
                    <a:lstStyle/>
                    <a:p>
                      <a:endParaRPr lang="en-GB" sz="2000" dirty="0"/>
                    </a:p>
                  </a:txBody>
                  <a:tcPr>
                    <a:solidFill>
                      <a:schemeClr val="bg1"/>
                    </a:solidFill>
                  </a:tcPr>
                </a:tc>
                <a:tc>
                  <a:txBody>
                    <a:bodyPr/>
                    <a:lstStyle/>
                    <a:p>
                      <a:r>
                        <a:rPr lang="en-GB" sz="2000" dirty="0"/>
                        <a:t>France</a:t>
                      </a:r>
                    </a:p>
                  </a:txBody>
                  <a:tcPr/>
                </a:tc>
                <a:tc>
                  <a:txBody>
                    <a:bodyPr/>
                    <a:lstStyle/>
                    <a:p>
                      <a:pPr algn="ctr"/>
                      <a:r>
                        <a:rPr lang="en-GB" sz="2000" dirty="0"/>
                        <a:t>1</a:t>
                      </a:r>
                    </a:p>
                  </a:txBody>
                  <a:tcPr/>
                </a:tc>
                <a:extLst>
                  <a:ext uri="{0D108BD9-81ED-4DB2-BD59-A6C34878D82A}">
                    <a16:rowId xmlns:a16="http://schemas.microsoft.com/office/drawing/2014/main" val="1817207387"/>
                  </a:ext>
                </a:extLst>
              </a:tr>
              <a:tr h="370840">
                <a:tc>
                  <a:txBody>
                    <a:bodyPr/>
                    <a:lstStyle/>
                    <a:p>
                      <a:r>
                        <a:rPr lang="en-GB" sz="2000" dirty="0"/>
                        <a:t>Czech Republic</a:t>
                      </a:r>
                    </a:p>
                  </a:txBody>
                  <a:tcPr/>
                </a:tc>
                <a:tc>
                  <a:txBody>
                    <a:bodyPr/>
                    <a:lstStyle/>
                    <a:p>
                      <a:pPr algn="ctr"/>
                      <a:r>
                        <a:rPr lang="en-GB" sz="2000" dirty="0"/>
                        <a:t>11</a:t>
                      </a:r>
                    </a:p>
                  </a:txBody>
                  <a:tcPr/>
                </a:tc>
                <a:tc>
                  <a:txBody>
                    <a:bodyPr/>
                    <a:lstStyle/>
                    <a:p>
                      <a:endParaRPr lang="en-GB" sz="2000" dirty="0"/>
                    </a:p>
                  </a:txBody>
                  <a:tcPr>
                    <a:solidFill>
                      <a:schemeClr val="bg1"/>
                    </a:solidFill>
                  </a:tcPr>
                </a:tc>
                <a:tc>
                  <a:txBody>
                    <a:bodyPr/>
                    <a:lstStyle/>
                    <a:p>
                      <a:r>
                        <a:rPr lang="en-GB" sz="2000" dirty="0"/>
                        <a:t>Germany</a:t>
                      </a:r>
                    </a:p>
                  </a:txBody>
                  <a:tcPr/>
                </a:tc>
                <a:tc>
                  <a:txBody>
                    <a:bodyPr/>
                    <a:lstStyle/>
                    <a:p>
                      <a:pPr algn="ctr"/>
                      <a:r>
                        <a:rPr lang="en-GB" sz="2000" dirty="0"/>
                        <a:t>1</a:t>
                      </a:r>
                    </a:p>
                  </a:txBody>
                  <a:tcPr/>
                </a:tc>
                <a:extLst>
                  <a:ext uri="{0D108BD9-81ED-4DB2-BD59-A6C34878D82A}">
                    <a16:rowId xmlns:a16="http://schemas.microsoft.com/office/drawing/2014/main" val="2896396179"/>
                  </a:ext>
                </a:extLst>
              </a:tr>
              <a:tr h="370840">
                <a:tc>
                  <a:txBody>
                    <a:bodyPr/>
                    <a:lstStyle/>
                    <a:p>
                      <a:r>
                        <a:rPr lang="en-GB" sz="2000" dirty="0"/>
                        <a:t>Serbia</a:t>
                      </a:r>
                    </a:p>
                  </a:txBody>
                  <a:tcPr/>
                </a:tc>
                <a:tc>
                  <a:txBody>
                    <a:bodyPr/>
                    <a:lstStyle/>
                    <a:p>
                      <a:pPr algn="ctr"/>
                      <a:r>
                        <a:rPr lang="en-GB" sz="2000" dirty="0"/>
                        <a:t>9</a:t>
                      </a:r>
                    </a:p>
                  </a:txBody>
                  <a:tcPr/>
                </a:tc>
                <a:tc>
                  <a:txBody>
                    <a:bodyPr/>
                    <a:lstStyle/>
                    <a:p>
                      <a:endParaRPr lang="en-GB" sz="2000" dirty="0"/>
                    </a:p>
                  </a:txBody>
                  <a:tcPr>
                    <a:solidFill>
                      <a:schemeClr val="bg1"/>
                    </a:solidFill>
                  </a:tcPr>
                </a:tc>
                <a:tc>
                  <a:txBody>
                    <a:bodyPr/>
                    <a:lstStyle/>
                    <a:p>
                      <a:r>
                        <a:rPr lang="en-GB" sz="2000" dirty="0"/>
                        <a:t>Ireland (Republic)</a:t>
                      </a:r>
                    </a:p>
                  </a:txBody>
                  <a:tcPr/>
                </a:tc>
                <a:tc>
                  <a:txBody>
                    <a:bodyPr/>
                    <a:lstStyle/>
                    <a:p>
                      <a:pPr algn="ctr"/>
                      <a:r>
                        <a:rPr lang="en-GB" sz="2000" dirty="0"/>
                        <a:t>1</a:t>
                      </a:r>
                    </a:p>
                  </a:txBody>
                  <a:tcPr/>
                </a:tc>
                <a:extLst>
                  <a:ext uri="{0D108BD9-81ED-4DB2-BD59-A6C34878D82A}">
                    <a16:rowId xmlns:a16="http://schemas.microsoft.com/office/drawing/2014/main" val="4025629373"/>
                  </a:ext>
                </a:extLst>
              </a:tr>
              <a:tr h="370840">
                <a:tc>
                  <a:txBody>
                    <a:bodyPr/>
                    <a:lstStyle/>
                    <a:p>
                      <a:r>
                        <a:rPr lang="en-GB" sz="2000" dirty="0"/>
                        <a:t>New Zealand</a:t>
                      </a:r>
                    </a:p>
                  </a:txBody>
                  <a:tcPr/>
                </a:tc>
                <a:tc>
                  <a:txBody>
                    <a:bodyPr/>
                    <a:lstStyle/>
                    <a:p>
                      <a:pPr algn="ctr"/>
                      <a:r>
                        <a:rPr lang="en-GB" sz="2000" dirty="0"/>
                        <a:t>6</a:t>
                      </a:r>
                    </a:p>
                  </a:txBody>
                  <a:tcPr/>
                </a:tc>
                <a:tc>
                  <a:txBody>
                    <a:bodyPr/>
                    <a:lstStyle/>
                    <a:p>
                      <a:endParaRPr lang="en-GB" sz="2000" dirty="0"/>
                    </a:p>
                  </a:txBody>
                  <a:tcPr>
                    <a:solidFill>
                      <a:schemeClr val="bg1"/>
                    </a:solidFill>
                  </a:tcPr>
                </a:tc>
                <a:tc>
                  <a:txBody>
                    <a:bodyPr/>
                    <a:lstStyle/>
                    <a:p>
                      <a:r>
                        <a:rPr lang="en-GB" sz="2000" dirty="0"/>
                        <a:t>Mexico</a:t>
                      </a:r>
                    </a:p>
                  </a:txBody>
                  <a:tcPr/>
                </a:tc>
                <a:tc>
                  <a:txBody>
                    <a:bodyPr/>
                    <a:lstStyle/>
                    <a:p>
                      <a:pPr algn="ctr"/>
                      <a:r>
                        <a:rPr lang="en-GB" sz="2000" dirty="0"/>
                        <a:t>1</a:t>
                      </a:r>
                    </a:p>
                  </a:txBody>
                  <a:tcPr/>
                </a:tc>
                <a:extLst>
                  <a:ext uri="{0D108BD9-81ED-4DB2-BD59-A6C34878D82A}">
                    <a16:rowId xmlns:a16="http://schemas.microsoft.com/office/drawing/2014/main" val="1646659086"/>
                  </a:ext>
                </a:extLst>
              </a:tr>
              <a:tr h="370840">
                <a:tc>
                  <a:txBody>
                    <a:bodyPr/>
                    <a:lstStyle/>
                    <a:p>
                      <a:r>
                        <a:rPr lang="en-GB" sz="2000" dirty="0"/>
                        <a:t>Canada</a:t>
                      </a:r>
                    </a:p>
                  </a:txBody>
                  <a:tcPr/>
                </a:tc>
                <a:tc>
                  <a:txBody>
                    <a:bodyPr/>
                    <a:lstStyle/>
                    <a:p>
                      <a:pPr algn="ctr"/>
                      <a:r>
                        <a:rPr lang="en-GB" sz="2000" dirty="0"/>
                        <a:t>6</a:t>
                      </a:r>
                    </a:p>
                  </a:txBody>
                  <a:tcPr/>
                </a:tc>
                <a:tc>
                  <a:txBody>
                    <a:bodyPr/>
                    <a:lstStyle/>
                    <a:p>
                      <a:endParaRPr lang="en-GB" sz="2000" dirty="0"/>
                    </a:p>
                  </a:txBody>
                  <a:tcPr>
                    <a:solidFill>
                      <a:schemeClr val="bg1"/>
                    </a:solidFill>
                  </a:tcPr>
                </a:tc>
                <a:tc>
                  <a:txBody>
                    <a:bodyPr/>
                    <a:lstStyle/>
                    <a:p>
                      <a:r>
                        <a:rPr lang="en-GB" sz="2000" dirty="0"/>
                        <a:t>Portugal</a:t>
                      </a:r>
                    </a:p>
                  </a:txBody>
                  <a:tcPr/>
                </a:tc>
                <a:tc>
                  <a:txBody>
                    <a:bodyPr/>
                    <a:lstStyle/>
                    <a:p>
                      <a:pPr algn="ctr"/>
                      <a:r>
                        <a:rPr lang="en-GB" sz="2000" dirty="0"/>
                        <a:t>1</a:t>
                      </a:r>
                    </a:p>
                  </a:txBody>
                  <a:tcPr/>
                </a:tc>
                <a:extLst>
                  <a:ext uri="{0D108BD9-81ED-4DB2-BD59-A6C34878D82A}">
                    <a16:rowId xmlns:a16="http://schemas.microsoft.com/office/drawing/2014/main" val="1846246899"/>
                  </a:ext>
                </a:extLst>
              </a:tr>
              <a:tr h="370840">
                <a:tc>
                  <a:txBody>
                    <a:bodyPr/>
                    <a:lstStyle/>
                    <a:p>
                      <a:r>
                        <a:rPr lang="en-GB" sz="2000" dirty="0"/>
                        <a:t>US</a:t>
                      </a:r>
                    </a:p>
                  </a:txBody>
                  <a:tcPr/>
                </a:tc>
                <a:tc>
                  <a:txBody>
                    <a:bodyPr/>
                    <a:lstStyle/>
                    <a:p>
                      <a:pPr algn="ctr"/>
                      <a:r>
                        <a:rPr lang="en-GB" sz="2000" dirty="0"/>
                        <a:t>6</a:t>
                      </a:r>
                    </a:p>
                  </a:txBody>
                  <a:tcPr/>
                </a:tc>
                <a:tc>
                  <a:txBody>
                    <a:bodyPr/>
                    <a:lstStyle/>
                    <a:p>
                      <a:endParaRPr lang="en-GB" sz="2000" dirty="0"/>
                    </a:p>
                  </a:txBody>
                  <a:tcPr>
                    <a:solidFill>
                      <a:schemeClr val="bg1"/>
                    </a:solidFill>
                  </a:tcPr>
                </a:tc>
                <a:tc>
                  <a:txBody>
                    <a:bodyPr/>
                    <a:lstStyle/>
                    <a:p>
                      <a:r>
                        <a:rPr lang="en-GB" sz="2000" dirty="0"/>
                        <a:t>Romania</a:t>
                      </a:r>
                    </a:p>
                  </a:txBody>
                  <a:tcPr/>
                </a:tc>
                <a:tc>
                  <a:txBody>
                    <a:bodyPr/>
                    <a:lstStyle/>
                    <a:p>
                      <a:pPr algn="ctr"/>
                      <a:r>
                        <a:rPr lang="en-GB" sz="2000" dirty="0"/>
                        <a:t>1</a:t>
                      </a:r>
                    </a:p>
                  </a:txBody>
                  <a:tcPr/>
                </a:tc>
                <a:extLst>
                  <a:ext uri="{0D108BD9-81ED-4DB2-BD59-A6C34878D82A}">
                    <a16:rowId xmlns:a16="http://schemas.microsoft.com/office/drawing/2014/main" val="660099422"/>
                  </a:ext>
                </a:extLst>
              </a:tr>
              <a:tr h="370840">
                <a:tc>
                  <a:txBody>
                    <a:bodyPr/>
                    <a:lstStyle/>
                    <a:p>
                      <a:r>
                        <a:rPr lang="en-GB" sz="2000" dirty="0"/>
                        <a:t>Norway</a:t>
                      </a:r>
                    </a:p>
                  </a:txBody>
                  <a:tcPr/>
                </a:tc>
                <a:tc>
                  <a:txBody>
                    <a:bodyPr/>
                    <a:lstStyle/>
                    <a:p>
                      <a:pPr algn="ctr"/>
                      <a:r>
                        <a:rPr lang="en-GB" sz="2000" dirty="0"/>
                        <a:t>2</a:t>
                      </a:r>
                    </a:p>
                  </a:txBody>
                  <a:tcPr/>
                </a:tc>
                <a:tc>
                  <a:txBody>
                    <a:bodyPr/>
                    <a:lstStyle/>
                    <a:p>
                      <a:endParaRPr lang="en-GB" sz="2000" dirty="0"/>
                    </a:p>
                  </a:txBody>
                  <a:tcPr>
                    <a:solidFill>
                      <a:schemeClr val="bg1"/>
                    </a:solidFill>
                  </a:tcPr>
                </a:tc>
                <a:tc>
                  <a:txBody>
                    <a:bodyPr/>
                    <a:lstStyle/>
                    <a:p>
                      <a:r>
                        <a:rPr lang="en-GB" sz="2000" dirty="0"/>
                        <a:t>Spain</a:t>
                      </a:r>
                    </a:p>
                  </a:txBody>
                  <a:tcPr/>
                </a:tc>
                <a:tc>
                  <a:txBody>
                    <a:bodyPr/>
                    <a:lstStyle/>
                    <a:p>
                      <a:pPr algn="ctr"/>
                      <a:r>
                        <a:rPr lang="en-GB" sz="2000" dirty="0"/>
                        <a:t>1</a:t>
                      </a:r>
                    </a:p>
                  </a:txBody>
                  <a:tcPr/>
                </a:tc>
                <a:extLst>
                  <a:ext uri="{0D108BD9-81ED-4DB2-BD59-A6C34878D82A}">
                    <a16:rowId xmlns:a16="http://schemas.microsoft.com/office/drawing/2014/main" val="137913876"/>
                  </a:ext>
                </a:extLst>
              </a:tr>
              <a:tr h="370840">
                <a:tc>
                  <a:txBody>
                    <a:bodyPr/>
                    <a:lstStyle/>
                    <a:p>
                      <a:r>
                        <a:rPr lang="en-GB" sz="2000" dirty="0"/>
                        <a:t>Brazil</a:t>
                      </a:r>
                    </a:p>
                  </a:txBody>
                  <a:tcPr/>
                </a:tc>
                <a:tc>
                  <a:txBody>
                    <a:bodyPr/>
                    <a:lstStyle/>
                    <a:p>
                      <a:pPr algn="ctr"/>
                      <a:r>
                        <a:rPr lang="en-GB" sz="2000" dirty="0"/>
                        <a:t>2</a:t>
                      </a:r>
                    </a:p>
                  </a:txBody>
                  <a:tcPr/>
                </a:tc>
                <a:tc>
                  <a:txBody>
                    <a:bodyPr/>
                    <a:lstStyle/>
                    <a:p>
                      <a:endParaRPr lang="en-GB" sz="2000" dirty="0"/>
                    </a:p>
                  </a:txBody>
                  <a:tcPr>
                    <a:solidFill>
                      <a:schemeClr val="bg1"/>
                    </a:solidFill>
                  </a:tcPr>
                </a:tc>
                <a:tc>
                  <a:txBody>
                    <a:bodyPr/>
                    <a:lstStyle/>
                    <a:p>
                      <a:r>
                        <a:rPr lang="en-GB" sz="2000" dirty="0"/>
                        <a:t>Greece</a:t>
                      </a:r>
                    </a:p>
                  </a:txBody>
                  <a:tcPr/>
                </a:tc>
                <a:tc>
                  <a:txBody>
                    <a:bodyPr/>
                    <a:lstStyle/>
                    <a:p>
                      <a:pPr algn="ctr"/>
                      <a:r>
                        <a:rPr lang="en-GB" sz="2000" dirty="0"/>
                        <a:t>1</a:t>
                      </a:r>
                    </a:p>
                  </a:txBody>
                  <a:tcPr/>
                </a:tc>
                <a:extLst>
                  <a:ext uri="{0D108BD9-81ED-4DB2-BD59-A6C34878D82A}">
                    <a16:rowId xmlns:a16="http://schemas.microsoft.com/office/drawing/2014/main" val="1849355500"/>
                  </a:ext>
                </a:extLst>
              </a:tr>
            </a:tbl>
          </a:graphicData>
        </a:graphic>
      </p:graphicFrame>
    </p:spTree>
    <p:extLst>
      <p:ext uri="{BB962C8B-B14F-4D97-AF65-F5344CB8AC3E}">
        <p14:creationId xmlns:p14="http://schemas.microsoft.com/office/powerpoint/2010/main" val="388805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Breakdown showing roles of participants*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31190013"/>
              </p:ext>
            </p:extLst>
          </p:nvPr>
        </p:nvGraphicFramePr>
        <p:xfrm>
          <a:off x="509588" y="1598613"/>
          <a:ext cx="10796587"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4"/>
          </p:nvPr>
        </p:nvSpPr>
        <p:spPr>
          <a:xfrm>
            <a:off x="528138" y="6581003"/>
            <a:ext cx="10777635" cy="276999"/>
          </a:xfrm>
        </p:spPr>
        <p:txBody>
          <a:bodyPr/>
          <a:lstStyle/>
          <a:p>
            <a:r>
              <a:rPr lang="en-GB" dirty="0"/>
              <a:t>  *n=100 respondents</a:t>
            </a:r>
          </a:p>
        </p:txBody>
      </p:sp>
    </p:spTree>
    <p:extLst>
      <p:ext uri="{BB962C8B-B14F-4D97-AF65-F5344CB8AC3E}">
        <p14:creationId xmlns:p14="http://schemas.microsoft.com/office/powerpoint/2010/main" val="199495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Current and future impact of MS Brain Health standards and recommendations: overall results</a:t>
            </a:r>
          </a:p>
        </p:txBody>
      </p:sp>
      <p:sp>
        <p:nvSpPr>
          <p:cNvPr id="3" name="Content Placeholder 2"/>
          <p:cNvSpPr>
            <a:spLocks noGrp="1"/>
          </p:cNvSpPr>
          <p:nvPr>
            <p:ph sz="half" idx="1"/>
          </p:nvPr>
        </p:nvSpPr>
        <p:spPr>
          <a:xfrm>
            <a:off x="574590" y="1533055"/>
            <a:ext cx="7469954" cy="4013489"/>
          </a:xfrm>
        </p:spPr>
        <p:txBody>
          <a:bodyPr>
            <a:normAutofit fontScale="92500"/>
          </a:bodyPr>
          <a:lstStyle/>
          <a:p>
            <a:pPr>
              <a:spcBef>
                <a:spcPts val="1800"/>
              </a:spcBef>
            </a:pPr>
            <a:r>
              <a:rPr lang="en-GB" sz="2600" dirty="0"/>
              <a:t>Similar questions about MS Brain Health impact were put to all survey participants</a:t>
            </a:r>
          </a:p>
          <a:p>
            <a:pPr lvl="1">
              <a:spcBef>
                <a:spcPts val="1800"/>
              </a:spcBef>
            </a:pPr>
            <a:r>
              <a:rPr lang="en-GB" sz="2200" b="1" dirty="0"/>
              <a:t>HCPs</a:t>
            </a:r>
            <a:r>
              <a:rPr lang="en-GB" sz="2200" dirty="0"/>
              <a:t>: has MS Brain Health had an impact, or a likely future impact, on the service your organization provides for people with MS?</a:t>
            </a:r>
          </a:p>
          <a:p>
            <a:pPr lvl="1">
              <a:spcBef>
                <a:spcPts val="1800"/>
              </a:spcBef>
            </a:pPr>
            <a:r>
              <a:rPr lang="en-GB" sz="2200" b="1" dirty="0"/>
              <a:t>People with MS and carers</a:t>
            </a:r>
            <a:r>
              <a:rPr lang="en-GB" sz="2200" dirty="0"/>
              <a:t>: has MS Brain Health had </a:t>
            </a:r>
            <a:br>
              <a:rPr lang="en-GB" sz="2200" dirty="0"/>
            </a:br>
            <a:r>
              <a:rPr lang="en-GB" sz="2200" dirty="0"/>
              <a:t>an impact, or a likely future impact, on your personal  management of MS?</a:t>
            </a:r>
          </a:p>
          <a:p>
            <a:pPr lvl="1">
              <a:spcBef>
                <a:spcPts val="1800"/>
              </a:spcBef>
            </a:pPr>
            <a:r>
              <a:rPr lang="en-GB" sz="2200" b="1" dirty="0"/>
              <a:t>Others</a:t>
            </a:r>
            <a:r>
              <a:rPr lang="en-GB" sz="2200" dirty="0"/>
              <a:t>: has MS Brain Health influenced how your organization supports the MS community?</a:t>
            </a:r>
          </a:p>
          <a:p>
            <a:pPr marL="0" indent="0">
              <a:buNone/>
            </a:pPr>
            <a:endParaRPr lang="en-GB" dirty="0"/>
          </a:p>
        </p:txBody>
      </p:sp>
      <p:sp>
        <p:nvSpPr>
          <p:cNvPr id="14" name="Text Placeholder 13">
            <a:extLst>
              <a:ext uri="{FF2B5EF4-FFF2-40B4-BE49-F238E27FC236}">
                <a16:creationId xmlns:a16="http://schemas.microsoft.com/office/drawing/2014/main" id="{8BDE11DD-0984-4A36-B578-1174C4CAFC2D}"/>
              </a:ext>
            </a:extLst>
          </p:cNvPr>
          <p:cNvSpPr>
            <a:spLocks noGrp="1"/>
          </p:cNvSpPr>
          <p:nvPr>
            <p:ph type="body" sz="quarter" idx="16"/>
          </p:nvPr>
        </p:nvSpPr>
        <p:spPr>
          <a:xfrm>
            <a:off x="574591" y="6211670"/>
            <a:ext cx="7760576" cy="646331"/>
          </a:xfrm>
        </p:spPr>
        <p:txBody>
          <a:bodyPr/>
          <a:lstStyle/>
          <a:p>
            <a:endParaRPr lang="en-GB" dirty="0"/>
          </a:p>
          <a:p>
            <a:pPr>
              <a:spcBef>
                <a:spcPts val="0"/>
              </a:spcBef>
            </a:pPr>
            <a:r>
              <a:rPr lang="en-GB" dirty="0"/>
              <a:t>HCP, healthcare professional</a:t>
            </a:r>
          </a:p>
          <a:p>
            <a:pPr>
              <a:spcBef>
                <a:spcPts val="0"/>
              </a:spcBef>
            </a:pPr>
            <a:r>
              <a:rPr lang="en-GB" dirty="0"/>
              <a:t>Responses gathered from 69 HCPs, 25 people with MS or their carers and 6 others (advocates, people from industry or professional groups)</a:t>
            </a:r>
          </a:p>
        </p:txBody>
      </p:sp>
      <p:pic>
        <p:nvPicPr>
          <p:cNvPr id="5" name="Picture 4">
            <a:extLst>
              <a:ext uri="{FF2B5EF4-FFF2-40B4-BE49-F238E27FC236}">
                <a16:creationId xmlns:a16="http://schemas.microsoft.com/office/drawing/2014/main" id="{4B574DDD-AC3E-4EC4-AA39-FEE20F63CE8F}"/>
              </a:ext>
            </a:extLst>
          </p:cNvPr>
          <p:cNvPicPr>
            <a:picLocks noChangeAspect="1"/>
          </p:cNvPicPr>
          <p:nvPr/>
        </p:nvPicPr>
        <p:blipFill rotWithShape="1">
          <a:blip r:embed="rId3"/>
          <a:srcRect l="8149"/>
          <a:stretch/>
        </p:blipFill>
        <p:spPr>
          <a:xfrm>
            <a:off x="8044544" y="1382300"/>
            <a:ext cx="3932129" cy="4093400"/>
          </a:xfrm>
          <a:prstGeom prst="rect">
            <a:avLst/>
          </a:prstGeom>
        </p:spPr>
      </p:pic>
      <p:pic>
        <p:nvPicPr>
          <p:cNvPr id="8" name="Picture 7">
            <a:extLst>
              <a:ext uri="{FF2B5EF4-FFF2-40B4-BE49-F238E27FC236}">
                <a16:creationId xmlns:a16="http://schemas.microsoft.com/office/drawing/2014/main" id="{60E14C8C-6278-4152-A449-6442C85C33FB}"/>
              </a:ext>
            </a:extLst>
          </p:cNvPr>
          <p:cNvPicPr>
            <a:picLocks noChangeAspect="1"/>
          </p:cNvPicPr>
          <p:nvPr/>
        </p:nvPicPr>
        <p:blipFill rotWithShape="1">
          <a:blip r:embed="rId4"/>
          <a:srcRect l="7356" r="7347"/>
          <a:stretch/>
        </p:blipFill>
        <p:spPr>
          <a:xfrm>
            <a:off x="8614493" y="5475700"/>
            <a:ext cx="3006091" cy="1228725"/>
          </a:xfrm>
          <a:prstGeom prst="rect">
            <a:avLst/>
          </a:prstGeom>
        </p:spPr>
      </p:pic>
    </p:spTree>
    <p:extLst>
      <p:ext uri="{BB962C8B-B14F-4D97-AF65-F5344CB8AC3E}">
        <p14:creationId xmlns:p14="http://schemas.microsoft.com/office/powerpoint/2010/main" val="225298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94"/>
            <a:ext cx="11305773" cy="1335600"/>
          </a:xfrm>
        </p:spPr>
        <p:txBody>
          <a:bodyPr/>
          <a:lstStyle/>
          <a:p>
            <a:r>
              <a:rPr lang="en-GB" dirty="0"/>
              <a:t>MS Brain Health has had a global impact: </a:t>
            </a:r>
            <a:br>
              <a:rPr lang="en-GB" dirty="0"/>
            </a:br>
            <a:r>
              <a:rPr lang="en-GB" dirty="0"/>
              <a:t>here’s what some of the survey respondents said …</a:t>
            </a:r>
          </a:p>
        </p:txBody>
      </p:sp>
      <p:sp>
        <p:nvSpPr>
          <p:cNvPr id="4" name="Text Placeholder 3"/>
          <p:cNvSpPr>
            <a:spLocks noGrp="1"/>
          </p:cNvSpPr>
          <p:nvPr>
            <p:ph type="body" sz="quarter" idx="14"/>
          </p:nvPr>
        </p:nvSpPr>
        <p:spPr/>
        <p:txBody>
          <a:bodyPr/>
          <a:lstStyle/>
          <a:p>
            <a:endParaRPr lang="en-GB"/>
          </a:p>
        </p:txBody>
      </p:sp>
      <p:grpSp>
        <p:nvGrpSpPr>
          <p:cNvPr id="18" name="Group 17">
            <a:extLst>
              <a:ext uri="{FF2B5EF4-FFF2-40B4-BE49-F238E27FC236}">
                <a16:creationId xmlns:a16="http://schemas.microsoft.com/office/drawing/2014/main" id="{89B3C407-5ABD-425C-A0D2-353D4FD7D285}"/>
              </a:ext>
            </a:extLst>
          </p:cNvPr>
          <p:cNvGrpSpPr/>
          <p:nvPr/>
        </p:nvGrpSpPr>
        <p:grpSpPr>
          <a:xfrm rot="21338192">
            <a:off x="424347" y="4391222"/>
            <a:ext cx="2906486" cy="1335600"/>
            <a:chOff x="2094169" y="3821698"/>
            <a:chExt cx="2830772" cy="1505661"/>
          </a:xfrm>
        </p:grpSpPr>
        <p:sp>
          <p:nvSpPr>
            <p:cNvPr id="16" name="Speech Bubble: Rectangle with Corners Rounded 15">
              <a:extLst>
                <a:ext uri="{FF2B5EF4-FFF2-40B4-BE49-F238E27FC236}">
                  <a16:creationId xmlns:a16="http://schemas.microsoft.com/office/drawing/2014/main" id="{271F6688-8D83-4D3A-9F01-A97F54C66335}"/>
                </a:ext>
              </a:extLst>
            </p:cNvPr>
            <p:cNvSpPr/>
            <p:nvPr/>
          </p:nvSpPr>
          <p:spPr>
            <a:xfrm>
              <a:off x="2094169" y="3821698"/>
              <a:ext cx="2830772" cy="1505661"/>
            </a:xfrm>
            <a:prstGeom prst="wedgeRoundRectCallout">
              <a:avLst>
                <a:gd name="adj1" fmla="val -43504"/>
                <a:gd name="adj2" fmla="val 9876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0570A35-ABAB-4D38-B72E-A94A3C9E6392}"/>
                </a:ext>
              </a:extLst>
            </p:cNvPr>
            <p:cNvSpPr txBox="1"/>
            <p:nvPr/>
          </p:nvSpPr>
          <p:spPr>
            <a:xfrm>
              <a:off x="2238820" y="4037407"/>
              <a:ext cx="2558705" cy="1065598"/>
            </a:xfrm>
            <a:prstGeom prst="rect">
              <a:avLst/>
            </a:prstGeom>
            <a:noFill/>
          </p:spPr>
          <p:txBody>
            <a:bodyPr wrap="square" rtlCol="0">
              <a:spAutoFit/>
            </a:bodyPr>
            <a:lstStyle/>
            <a:p>
              <a:r>
                <a:rPr lang="en-GB" b="1" dirty="0">
                  <a:solidFill>
                    <a:schemeClr val="bg1"/>
                  </a:solidFill>
                </a:rPr>
                <a:t>“Directed the focus of our organization’s advocacy work”</a:t>
              </a:r>
            </a:p>
          </p:txBody>
        </p:sp>
      </p:grpSp>
      <p:grpSp>
        <p:nvGrpSpPr>
          <p:cNvPr id="20" name="Group 19">
            <a:extLst>
              <a:ext uri="{FF2B5EF4-FFF2-40B4-BE49-F238E27FC236}">
                <a16:creationId xmlns:a16="http://schemas.microsoft.com/office/drawing/2014/main" id="{CA397337-072F-4908-8F91-E90F91F04259}"/>
              </a:ext>
            </a:extLst>
          </p:cNvPr>
          <p:cNvGrpSpPr/>
          <p:nvPr/>
        </p:nvGrpSpPr>
        <p:grpSpPr>
          <a:xfrm rot="21133286">
            <a:off x="283028" y="2024743"/>
            <a:ext cx="2906486" cy="1556657"/>
            <a:chOff x="2090057" y="1469572"/>
            <a:chExt cx="2906486" cy="1556657"/>
          </a:xfrm>
        </p:grpSpPr>
        <p:sp>
          <p:nvSpPr>
            <p:cNvPr id="17" name="Speech Bubble: Rectangle with Corners Rounded 16">
              <a:extLst>
                <a:ext uri="{FF2B5EF4-FFF2-40B4-BE49-F238E27FC236}">
                  <a16:creationId xmlns:a16="http://schemas.microsoft.com/office/drawing/2014/main" id="{8218D950-C6DE-4364-A5AB-93A73E1EF867}"/>
                </a:ext>
              </a:extLst>
            </p:cNvPr>
            <p:cNvSpPr/>
            <p:nvPr/>
          </p:nvSpPr>
          <p:spPr>
            <a:xfrm>
              <a:off x="2090057" y="1469572"/>
              <a:ext cx="2906486" cy="1556657"/>
            </a:xfrm>
            <a:prstGeom prst="wedgeRoundRectCallout">
              <a:avLst>
                <a:gd name="adj1" fmla="val 17113"/>
                <a:gd name="adj2" fmla="val 93176"/>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566409C-8A47-425D-8D68-BA727A3B2FED}"/>
                </a:ext>
              </a:extLst>
            </p:cNvPr>
            <p:cNvSpPr txBox="1"/>
            <p:nvPr/>
          </p:nvSpPr>
          <p:spPr>
            <a:xfrm>
              <a:off x="2366637" y="1597670"/>
              <a:ext cx="2451064" cy="1200329"/>
            </a:xfrm>
            <a:prstGeom prst="rect">
              <a:avLst/>
            </a:prstGeom>
            <a:noFill/>
          </p:spPr>
          <p:txBody>
            <a:bodyPr wrap="square" rtlCol="0">
              <a:spAutoFit/>
            </a:bodyPr>
            <a:lstStyle/>
            <a:p>
              <a:r>
                <a:rPr lang="en-GB" sz="1800" b="1" dirty="0">
                  <a:solidFill>
                    <a:schemeClr val="bg1"/>
                  </a:solidFill>
                </a:rPr>
                <a:t>“More availability of disease-modifying treatments for all MS patients equally”</a:t>
              </a:r>
            </a:p>
          </p:txBody>
        </p:sp>
      </p:grpSp>
      <p:grpSp>
        <p:nvGrpSpPr>
          <p:cNvPr id="26" name="Group 25">
            <a:extLst>
              <a:ext uri="{FF2B5EF4-FFF2-40B4-BE49-F238E27FC236}">
                <a16:creationId xmlns:a16="http://schemas.microsoft.com/office/drawing/2014/main" id="{2E705CB9-FC85-4D36-81D6-077B863BE3FC}"/>
              </a:ext>
            </a:extLst>
          </p:cNvPr>
          <p:cNvGrpSpPr/>
          <p:nvPr/>
        </p:nvGrpSpPr>
        <p:grpSpPr>
          <a:xfrm>
            <a:off x="3717345" y="1892870"/>
            <a:ext cx="3619017" cy="1533001"/>
            <a:chOff x="1964744" y="2785499"/>
            <a:chExt cx="3619017" cy="1533001"/>
          </a:xfrm>
        </p:grpSpPr>
        <p:sp>
          <p:nvSpPr>
            <p:cNvPr id="3" name="Speech Bubble: Rectangle with Corners Rounded 2">
              <a:extLst>
                <a:ext uri="{FF2B5EF4-FFF2-40B4-BE49-F238E27FC236}">
                  <a16:creationId xmlns:a16="http://schemas.microsoft.com/office/drawing/2014/main" id="{B3F646AE-DB97-4EB5-9552-1D6E614551B6}"/>
                </a:ext>
              </a:extLst>
            </p:cNvPr>
            <p:cNvSpPr/>
            <p:nvPr/>
          </p:nvSpPr>
          <p:spPr>
            <a:xfrm>
              <a:off x="1964744" y="2785499"/>
              <a:ext cx="3619017" cy="1533001"/>
            </a:xfrm>
            <a:prstGeom prst="wedgeRoundRectCallout">
              <a:avLst>
                <a:gd name="adj1" fmla="val -765"/>
                <a:gd name="adj2" fmla="val 93248"/>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0CDEAD0-2938-4951-8F10-C58F40FFAC70}"/>
                </a:ext>
              </a:extLst>
            </p:cNvPr>
            <p:cNvSpPr txBox="1"/>
            <p:nvPr/>
          </p:nvSpPr>
          <p:spPr>
            <a:xfrm>
              <a:off x="2106820" y="2906488"/>
              <a:ext cx="3270722" cy="1200329"/>
            </a:xfrm>
            <a:prstGeom prst="rect">
              <a:avLst/>
            </a:prstGeom>
            <a:noFill/>
          </p:spPr>
          <p:txBody>
            <a:bodyPr wrap="square" rtlCol="0">
              <a:spAutoFit/>
            </a:bodyPr>
            <a:lstStyle/>
            <a:p>
              <a:r>
                <a:rPr lang="en-GB" sz="1800" b="1" dirty="0">
                  <a:solidFill>
                    <a:schemeClr val="bg1"/>
                  </a:solidFill>
                </a:rPr>
                <a:t>“Helped with establishing rapid pathways for newly diagnosed to be seen and commenced on treatment”</a:t>
              </a:r>
            </a:p>
          </p:txBody>
        </p:sp>
      </p:grpSp>
      <p:grpSp>
        <p:nvGrpSpPr>
          <p:cNvPr id="25" name="Group 24">
            <a:extLst>
              <a:ext uri="{FF2B5EF4-FFF2-40B4-BE49-F238E27FC236}">
                <a16:creationId xmlns:a16="http://schemas.microsoft.com/office/drawing/2014/main" id="{D678F8A4-7D82-46F8-9AB6-CCC8D2BF6B2E}"/>
              </a:ext>
            </a:extLst>
          </p:cNvPr>
          <p:cNvGrpSpPr/>
          <p:nvPr/>
        </p:nvGrpSpPr>
        <p:grpSpPr>
          <a:xfrm>
            <a:off x="4307186" y="4580845"/>
            <a:ext cx="3619016" cy="1979026"/>
            <a:chOff x="5069188" y="3328987"/>
            <a:chExt cx="3619016" cy="1979026"/>
          </a:xfrm>
        </p:grpSpPr>
        <p:sp>
          <p:nvSpPr>
            <p:cNvPr id="13" name="Speech Bubble: Rectangle with Corners Rounded 12">
              <a:extLst>
                <a:ext uri="{FF2B5EF4-FFF2-40B4-BE49-F238E27FC236}">
                  <a16:creationId xmlns:a16="http://schemas.microsoft.com/office/drawing/2014/main" id="{6E6671C2-2880-415E-99ED-B9449CC68A1E}"/>
                </a:ext>
              </a:extLst>
            </p:cNvPr>
            <p:cNvSpPr/>
            <p:nvPr/>
          </p:nvSpPr>
          <p:spPr>
            <a:xfrm rot="10800000">
              <a:off x="5069188" y="3328987"/>
              <a:ext cx="3619016" cy="1979026"/>
            </a:xfrm>
            <a:prstGeom prst="wedgeRoundRectCallout">
              <a:avLst>
                <a:gd name="adj1" fmla="val -30283"/>
                <a:gd name="adj2" fmla="val 9165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ADE79F5-F65B-4929-945A-78F3D0D57281}"/>
                </a:ext>
              </a:extLst>
            </p:cNvPr>
            <p:cNvSpPr txBox="1"/>
            <p:nvPr/>
          </p:nvSpPr>
          <p:spPr>
            <a:xfrm>
              <a:off x="5223837" y="3433195"/>
              <a:ext cx="3413235" cy="1815882"/>
            </a:xfrm>
            <a:prstGeom prst="rect">
              <a:avLst/>
            </a:prstGeom>
            <a:noFill/>
          </p:spPr>
          <p:txBody>
            <a:bodyPr wrap="square" rtlCol="0">
              <a:spAutoFit/>
            </a:bodyPr>
            <a:lstStyle/>
            <a:p>
              <a:r>
                <a:rPr lang="en-GB" sz="1600" b="1" dirty="0">
                  <a:solidFill>
                    <a:schemeClr val="bg1"/>
                  </a:solidFill>
                </a:rPr>
                <a:t>“We have made sure politicians and health planners have copies of brain health. We are also participating in three centres in using the MS Brain Health auditing tool and look forward to the results”</a:t>
              </a:r>
            </a:p>
          </p:txBody>
        </p:sp>
      </p:grpSp>
      <p:grpSp>
        <p:nvGrpSpPr>
          <p:cNvPr id="32" name="Group 31">
            <a:extLst>
              <a:ext uri="{FF2B5EF4-FFF2-40B4-BE49-F238E27FC236}">
                <a16:creationId xmlns:a16="http://schemas.microsoft.com/office/drawing/2014/main" id="{220C45AF-444D-48A5-A828-0DB0C933CDF9}"/>
              </a:ext>
            </a:extLst>
          </p:cNvPr>
          <p:cNvGrpSpPr/>
          <p:nvPr/>
        </p:nvGrpSpPr>
        <p:grpSpPr>
          <a:xfrm rot="21246055">
            <a:off x="7846459" y="2012897"/>
            <a:ext cx="3350158" cy="1725566"/>
            <a:chOff x="7846459" y="2012897"/>
            <a:chExt cx="3350158" cy="1725566"/>
          </a:xfrm>
        </p:grpSpPr>
        <p:sp>
          <p:nvSpPr>
            <p:cNvPr id="15" name="Speech Bubble: Rectangle with Corners Rounded 14">
              <a:extLst>
                <a:ext uri="{FF2B5EF4-FFF2-40B4-BE49-F238E27FC236}">
                  <a16:creationId xmlns:a16="http://schemas.microsoft.com/office/drawing/2014/main" id="{6EE0925D-4673-45B7-8DB9-7D60B739E41A}"/>
                </a:ext>
              </a:extLst>
            </p:cNvPr>
            <p:cNvSpPr/>
            <p:nvPr/>
          </p:nvSpPr>
          <p:spPr>
            <a:xfrm rot="11428610">
              <a:off x="7846459" y="2012897"/>
              <a:ext cx="3330187" cy="1725566"/>
            </a:xfrm>
            <a:prstGeom prst="wedgeRoundRectCallout">
              <a:avLst>
                <a:gd name="adj1" fmla="val -34279"/>
                <a:gd name="adj2" fmla="val 70708"/>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774C5DD-6C55-4217-BBFA-718896C4678A}"/>
                </a:ext>
              </a:extLst>
            </p:cNvPr>
            <p:cNvSpPr txBox="1"/>
            <p:nvPr/>
          </p:nvSpPr>
          <p:spPr>
            <a:xfrm rot="628610">
              <a:off x="8178245" y="2137017"/>
              <a:ext cx="3018372" cy="1477328"/>
            </a:xfrm>
            <a:prstGeom prst="rect">
              <a:avLst/>
            </a:prstGeom>
            <a:noFill/>
          </p:spPr>
          <p:txBody>
            <a:bodyPr wrap="square" rtlCol="0">
              <a:spAutoFit/>
            </a:bodyPr>
            <a:lstStyle/>
            <a:p>
              <a:r>
                <a:rPr lang="en-GB" sz="1800" b="1" dirty="0">
                  <a:solidFill>
                    <a:schemeClr val="bg1"/>
                  </a:solidFill>
                </a:rPr>
                <a:t>“MS Brain Health has certainly changed the way that leading MS neurologists view best practices in MS care”</a:t>
              </a:r>
              <a:endParaRPr lang="en-GB" b="1" dirty="0">
                <a:solidFill>
                  <a:schemeClr val="bg1"/>
                </a:solidFill>
              </a:endParaRPr>
            </a:p>
          </p:txBody>
        </p:sp>
      </p:grpSp>
      <p:grpSp>
        <p:nvGrpSpPr>
          <p:cNvPr id="30" name="Group 29">
            <a:extLst>
              <a:ext uri="{FF2B5EF4-FFF2-40B4-BE49-F238E27FC236}">
                <a16:creationId xmlns:a16="http://schemas.microsoft.com/office/drawing/2014/main" id="{DC675CE6-6BF6-480D-89C9-4FF892276E74}"/>
              </a:ext>
            </a:extLst>
          </p:cNvPr>
          <p:cNvGrpSpPr/>
          <p:nvPr/>
        </p:nvGrpSpPr>
        <p:grpSpPr>
          <a:xfrm rot="21342439">
            <a:off x="8545286" y="4527026"/>
            <a:ext cx="3494710" cy="1840020"/>
            <a:chOff x="8545286" y="4527026"/>
            <a:chExt cx="3494710" cy="1840020"/>
          </a:xfrm>
        </p:grpSpPr>
        <p:sp>
          <p:nvSpPr>
            <p:cNvPr id="14" name="Speech Bubble: Rectangle with Corners Rounded 13">
              <a:extLst>
                <a:ext uri="{FF2B5EF4-FFF2-40B4-BE49-F238E27FC236}">
                  <a16:creationId xmlns:a16="http://schemas.microsoft.com/office/drawing/2014/main" id="{EB8C104F-D3A8-45EB-8692-E1107C165BC2}"/>
                </a:ext>
              </a:extLst>
            </p:cNvPr>
            <p:cNvSpPr/>
            <p:nvPr/>
          </p:nvSpPr>
          <p:spPr>
            <a:xfrm rot="11496737">
              <a:off x="8545286" y="4527026"/>
              <a:ext cx="3494710" cy="1792758"/>
            </a:xfrm>
            <a:prstGeom prst="wedgeRoundRectCallout">
              <a:avLst>
                <a:gd name="adj1" fmla="val -10160"/>
                <a:gd name="adj2" fmla="val 7795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1552018-8F13-4DF3-AE56-5A495EAF0396}"/>
                </a:ext>
              </a:extLst>
            </p:cNvPr>
            <p:cNvSpPr txBox="1"/>
            <p:nvPr/>
          </p:nvSpPr>
          <p:spPr>
            <a:xfrm rot="742230">
              <a:off x="8795657" y="4612720"/>
              <a:ext cx="3244339" cy="1754326"/>
            </a:xfrm>
            <a:prstGeom prst="rect">
              <a:avLst/>
            </a:prstGeom>
            <a:noFill/>
          </p:spPr>
          <p:txBody>
            <a:bodyPr wrap="square" rtlCol="0">
              <a:spAutoFit/>
            </a:bodyPr>
            <a:lstStyle/>
            <a:p>
              <a:r>
                <a:rPr lang="en-GB" sz="1800" b="1" dirty="0">
                  <a:solidFill>
                    <a:schemeClr val="bg1"/>
                  </a:solidFill>
                </a:rPr>
                <a:t>“We have used MS Brain </a:t>
              </a:r>
              <a:r>
                <a:rPr lang="en-GB" b="1" dirty="0">
                  <a:solidFill>
                    <a:schemeClr val="bg1"/>
                  </a:solidFill>
                </a:rPr>
                <a:t>H</a:t>
              </a:r>
              <a:r>
                <a:rPr lang="en-GB" sz="1800" b="1" dirty="0">
                  <a:solidFill>
                    <a:schemeClr val="bg1"/>
                  </a:solidFill>
                </a:rPr>
                <a:t>ealth to ensure all of our staff and people with MS understand the importance of advocating for better care”</a:t>
              </a:r>
            </a:p>
          </p:txBody>
        </p:sp>
      </p:grpSp>
    </p:spTree>
    <p:extLst>
      <p:ext uri="{BB962C8B-B14F-4D97-AF65-F5344CB8AC3E}">
        <p14:creationId xmlns:p14="http://schemas.microsoft.com/office/powerpoint/2010/main" val="409905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468EA-BA77-47BD-986D-FB835202498B}"/>
              </a:ext>
            </a:extLst>
          </p:cNvPr>
          <p:cNvSpPr>
            <a:spLocks noGrp="1"/>
          </p:cNvSpPr>
          <p:nvPr>
            <p:ph type="title"/>
          </p:nvPr>
        </p:nvSpPr>
        <p:spPr/>
        <p:txBody>
          <a:bodyPr/>
          <a:lstStyle/>
          <a:p>
            <a:r>
              <a:rPr lang="en-GB" dirty="0"/>
              <a:t>Impact reported by people working in healthcare organizations </a:t>
            </a:r>
          </a:p>
        </p:txBody>
      </p:sp>
      <p:sp>
        <p:nvSpPr>
          <p:cNvPr id="5" name="Arrow: Left 4">
            <a:hlinkClick r:id="rId2" action="ppaction://hlinksldjump"/>
            <a:extLst>
              <a:ext uri="{FF2B5EF4-FFF2-40B4-BE49-F238E27FC236}">
                <a16:creationId xmlns:a16="http://schemas.microsoft.com/office/drawing/2014/main" id="{81AF41F9-0E24-45EF-A887-76953E69CAFB}"/>
              </a:ext>
            </a:extLst>
          </p:cNvPr>
          <p:cNvSpPr/>
          <p:nvPr/>
        </p:nvSpPr>
        <p:spPr>
          <a:xfrm>
            <a:off x="32691" y="28856"/>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370501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D7D0-69AC-45E7-BD61-0583C1F69F52}"/>
              </a:ext>
            </a:extLst>
          </p:cNvPr>
          <p:cNvSpPr>
            <a:spLocks noGrp="1"/>
          </p:cNvSpPr>
          <p:nvPr>
            <p:ph type="title"/>
          </p:nvPr>
        </p:nvSpPr>
        <p:spPr/>
        <p:txBody>
          <a:bodyPr/>
          <a:lstStyle/>
          <a:p>
            <a:r>
              <a:rPr lang="en-GB" dirty="0"/>
              <a:t>MS Brain Health approach is being adopted by many healthcare organizations</a:t>
            </a:r>
          </a:p>
        </p:txBody>
      </p:sp>
      <p:sp>
        <p:nvSpPr>
          <p:cNvPr id="3" name="Content Placeholder 2">
            <a:extLst>
              <a:ext uri="{FF2B5EF4-FFF2-40B4-BE49-F238E27FC236}">
                <a16:creationId xmlns:a16="http://schemas.microsoft.com/office/drawing/2014/main" id="{BB7D7802-A5F7-45E7-87F6-F2216414CFC2}"/>
              </a:ext>
            </a:extLst>
          </p:cNvPr>
          <p:cNvSpPr>
            <a:spLocks noGrp="1"/>
          </p:cNvSpPr>
          <p:nvPr>
            <p:ph idx="1"/>
          </p:nvPr>
        </p:nvSpPr>
        <p:spPr>
          <a:xfrm>
            <a:off x="509465" y="1561726"/>
            <a:ext cx="8214658" cy="4525963"/>
          </a:xfrm>
        </p:spPr>
        <p:txBody>
          <a:bodyPr/>
          <a:lstStyle/>
          <a:p>
            <a:r>
              <a:rPr lang="en-GB" dirty="0"/>
              <a:t>69 people working in healthcare organizations in 18 countries responded</a:t>
            </a:r>
          </a:p>
          <a:p>
            <a:r>
              <a:rPr lang="en-GB" dirty="0"/>
              <a:t>The questions focused on the impact on their personal practice and changes to MS services locally and nationally</a:t>
            </a:r>
          </a:p>
          <a:p>
            <a:r>
              <a:rPr lang="en-GB" b="1" dirty="0"/>
              <a:t>83%</a:t>
            </a:r>
            <a:r>
              <a:rPr lang="en-GB" dirty="0"/>
              <a:t> of HCPs reported that they or others in their </a:t>
            </a:r>
            <a:br>
              <a:rPr lang="en-GB" dirty="0"/>
            </a:br>
            <a:r>
              <a:rPr lang="en-GB" dirty="0"/>
              <a:t>organization have made changes based on </a:t>
            </a:r>
            <a:br>
              <a:rPr lang="en-GB" dirty="0"/>
            </a:br>
            <a:r>
              <a:rPr lang="en-GB" dirty="0"/>
              <a:t>MS Brain Health recommendations or standards </a:t>
            </a:r>
          </a:p>
          <a:p>
            <a:r>
              <a:rPr lang="en-GB" b="1" dirty="0"/>
              <a:t>16 countries </a:t>
            </a:r>
            <a:r>
              <a:rPr lang="en-GB" dirty="0"/>
              <a:t>reported changes in practice</a:t>
            </a:r>
          </a:p>
          <a:p>
            <a:endParaRPr lang="en-GB" dirty="0"/>
          </a:p>
        </p:txBody>
      </p:sp>
      <p:sp>
        <p:nvSpPr>
          <p:cNvPr id="4" name="Text Placeholder 3">
            <a:extLst>
              <a:ext uri="{FF2B5EF4-FFF2-40B4-BE49-F238E27FC236}">
                <a16:creationId xmlns:a16="http://schemas.microsoft.com/office/drawing/2014/main" id="{5F8B3EB4-E0D7-4F46-8BEC-72C039272EB2}"/>
              </a:ext>
            </a:extLst>
          </p:cNvPr>
          <p:cNvSpPr>
            <a:spLocks noGrp="1"/>
          </p:cNvSpPr>
          <p:nvPr>
            <p:ph type="body" sz="quarter" idx="14"/>
          </p:nvPr>
        </p:nvSpPr>
        <p:spPr/>
        <p:txBody>
          <a:bodyPr/>
          <a:lstStyle/>
          <a:p>
            <a:r>
              <a:rPr lang="en-GB" dirty="0"/>
              <a:t>HCP, healthcare professional</a:t>
            </a:r>
          </a:p>
        </p:txBody>
      </p:sp>
      <p:grpSp>
        <p:nvGrpSpPr>
          <p:cNvPr id="12" name="Group 11">
            <a:extLst>
              <a:ext uri="{FF2B5EF4-FFF2-40B4-BE49-F238E27FC236}">
                <a16:creationId xmlns:a16="http://schemas.microsoft.com/office/drawing/2014/main" id="{0F0A46B6-9779-4585-990F-CDD6009C679B}"/>
              </a:ext>
            </a:extLst>
          </p:cNvPr>
          <p:cNvGrpSpPr/>
          <p:nvPr/>
        </p:nvGrpSpPr>
        <p:grpSpPr>
          <a:xfrm>
            <a:off x="8724123" y="1733362"/>
            <a:ext cx="3313231" cy="3391275"/>
            <a:chOff x="5016781" y="1908717"/>
            <a:chExt cx="3188167" cy="3304691"/>
          </a:xfrm>
        </p:grpSpPr>
        <p:pic>
          <p:nvPicPr>
            <p:cNvPr id="7" name="Picture 6">
              <a:extLst>
                <a:ext uri="{FF2B5EF4-FFF2-40B4-BE49-F238E27FC236}">
                  <a16:creationId xmlns:a16="http://schemas.microsoft.com/office/drawing/2014/main" id="{BE672D79-06DD-4012-B280-3EA4D6823ACE}"/>
                </a:ext>
              </a:extLst>
            </p:cNvPr>
            <p:cNvPicPr>
              <a:picLocks noChangeAspect="1"/>
            </p:cNvPicPr>
            <p:nvPr/>
          </p:nvPicPr>
          <p:blipFill rotWithShape="1">
            <a:blip r:embed="rId3"/>
            <a:srcRect l="11235" t="1316" r="10561" b="3889"/>
            <a:stretch/>
          </p:blipFill>
          <p:spPr>
            <a:xfrm>
              <a:off x="5016781" y="1908717"/>
              <a:ext cx="3188167" cy="3304691"/>
            </a:xfrm>
            <a:prstGeom prst="rect">
              <a:avLst/>
            </a:prstGeom>
          </p:spPr>
        </p:pic>
        <p:sp>
          <p:nvSpPr>
            <p:cNvPr id="10" name="TextBox 9">
              <a:extLst>
                <a:ext uri="{FF2B5EF4-FFF2-40B4-BE49-F238E27FC236}">
                  <a16:creationId xmlns:a16="http://schemas.microsoft.com/office/drawing/2014/main" id="{E3B63D64-92C2-4895-8F2F-ACCC3F326373}"/>
                </a:ext>
              </a:extLst>
            </p:cNvPr>
            <p:cNvSpPr txBox="1"/>
            <p:nvPr/>
          </p:nvSpPr>
          <p:spPr>
            <a:xfrm>
              <a:off x="5427373" y="2612292"/>
              <a:ext cx="1249885" cy="584775"/>
            </a:xfrm>
            <a:prstGeom prst="rect">
              <a:avLst/>
            </a:prstGeom>
            <a:noFill/>
          </p:spPr>
          <p:txBody>
            <a:bodyPr wrap="square" rtlCol="0">
              <a:spAutoFit/>
            </a:bodyPr>
            <a:lstStyle/>
            <a:p>
              <a:r>
                <a:rPr lang="en-GB" sz="1600" dirty="0">
                  <a:solidFill>
                    <a:schemeClr val="bg1"/>
                  </a:solidFill>
                </a:rPr>
                <a:t>No changes</a:t>
              </a:r>
            </a:p>
          </p:txBody>
        </p:sp>
        <p:sp>
          <p:nvSpPr>
            <p:cNvPr id="11" name="TextBox 10">
              <a:extLst>
                <a:ext uri="{FF2B5EF4-FFF2-40B4-BE49-F238E27FC236}">
                  <a16:creationId xmlns:a16="http://schemas.microsoft.com/office/drawing/2014/main" id="{3B6F8E46-AF27-41D8-9D67-2CF5B2589A31}"/>
                </a:ext>
              </a:extLst>
            </p:cNvPr>
            <p:cNvSpPr txBox="1"/>
            <p:nvPr/>
          </p:nvSpPr>
          <p:spPr>
            <a:xfrm>
              <a:off x="5921394" y="3816497"/>
              <a:ext cx="1614355" cy="338554"/>
            </a:xfrm>
            <a:prstGeom prst="rect">
              <a:avLst/>
            </a:prstGeom>
            <a:noFill/>
          </p:spPr>
          <p:txBody>
            <a:bodyPr wrap="square" rtlCol="0">
              <a:spAutoFit/>
            </a:bodyPr>
            <a:lstStyle/>
            <a:p>
              <a:r>
                <a:rPr lang="en-GB" sz="1600" dirty="0">
                  <a:solidFill>
                    <a:schemeClr val="bg1"/>
                  </a:solidFill>
                </a:rPr>
                <a:t>Made changes</a:t>
              </a:r>
            </a:p>
          </p:txBody>
        </p:sp>
      </p:grpSp>
    </p:spTree>
    <p:extLst>
      <p:ext uri="{BB962C8B-B14F-4D97-AF65-F5344CB8AC3E}">
        <p14:creationId xmlns:p14="http://schemas.microsoft.com/office/powerpoint/2010/main" val="410326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1CE1-7C99-4E19-9373-4349C31AE89A}"/>
              </a:ext>
            </a:extLst>
          </p:cNvPr>
          <p:cNvSpPr>
            <a:spLocks noGrp="1"/>
          </p:cNvSpPr>
          <p:nvPr>
            <p:ph type="title"/>
          </p:nvPr>
        </p:nvSpPr>
        <p:spPr/>
        <p:txBody>
          <a:bodyPr/>
          <a:lstStyle/>
          <a:p>
            <a:r>
              <a:rPr lang="en-GB" dirty="0"/>
              <a:t>Overview of contents</a:t>
            </a:r>
          </a:p>
        </p:txBody>
      </p:sp>
      <p:sp>
        <p:nvSpPr>
          <p:cNvPr id="3" name="Content Placeholder 2">
            <a:extLst>
              <a:ext uri="{FF2B5EF4-FFF2-40B4-BE49-F238E27FC236}">
                <a16:creationId xmlns:a16="http://schemas.microsoft.com/office/drawing/2014/main" id="{178F2E99-B77D-4BD9-AC2C-41E544D0571F}"/>
              </a:ext>
            </a:extLst>
          </p:cNvPr>
          <p:cNvSpPr>
            <a:spLocks noGrp="1"/>
          </p:cNvSpPr>
          <p:nvPr>
            <p:ph idx="1"/>
          </p:nvPr>
        </p:nvSpPr>
        <p:spPr>
          <a:xfrm>
            <a:off x="509464" y="1537662"/>
            <a:ext cx="10796309" cy="4525963"/>
          </a:xfrm>
        </p:spPr>
        <p:txBody>
          <a:bodyPr>
            <a:normAutofit lnSpcReduction="10000"/>
          </a:bodyPr>
          <a:lstStyle/>
          <a:p>
            <a:r>
              <a:rPr lang="en-GB" dirty="0">
                <a:hlinkClick r:id="rId2" action="ppaction://hlinksldjump"/>
              </a:rPr>
              <a:t>Presentation aims</a:t>
            </a:r>
            <a:endParaRPr lang="en-GB" dirty="0"/>
          </a:p>
          <a:p>
            <a:r>
              <a:rPr lang="en-GB" dirty="0">
                <a:hlinkClick r:id="rId3" action="ppaction://hlinksldjump"/>
              </a:rPr>
              <a:t>MS Brain Health: background, recommendations and standards</a:t>
            </a:r>
            <a:endParaRPr lang="en-GB" dirty="0"/>
          </a:p>
          <a:p>
            <a:r>
              <a:rPr lang="en-GB" dirty="0">
                <a:hlinkClick r:id="rId4" action="ppaction://hlinksldjump"/>
              </a:rPr>
              <a:t>MS Brain Health global impact: quantitative survey results</a:t>
            </a:r>
            <a:endParaRPr lang="en-GB" dirty="0"/>
          </a:p>
          <a:p>
            <a:pPr lvl="1"/>
            <a:r>
              <a:rPr lang="en-GB" dirty="0">
                <a:hlinkClick r:id="rId5" action="ppaction://hlinksldjump"/>
              </a:rPr>
              <a:t>Summary of participant demographics and perspectives</a:t>
            </a:r>
            <a:endParaRPr lang="en-GB" dirty="0"/>
          </a:p>
          <a:p>
            <a:pPr lvl="1"/>
            <a:r>
              <a:rPr lang="en-GB" dirty="0">
                <a:hlinkClick r:id="rId6" action="ppaction://hlinksldjump"/>
              </a:rPr>
              <a:t>Impact reported by healthcare professionals</a:t>
            </a:r>
            <a:endParaRPr lang="en-GB" dirty="0"/>
          </a:p>
          <a:p>
            <a:pPr lvl="1"/>
            <a:r>
              <a:rPr lang="en-GB" dirty="0">
                <a:hlinkClick r:id="rId7" action="ppaction://hlinksldjump"/>
              </a:rPr>
              <a:t>Impact reported by people with MS or their carers</a:t>
            </a:r>
            <a:endParaRPr lang="en-GB" dirty="0"/>
          </a:p>
          <a:p>
            <a:pPr lvl="1"/>
            <a:r>
              <a:rPr lang="en-GB" dirty="0">
                <a:hlinkClick r:id="rId8" action="ppaction://hlinksldjump"/>
              </a:rPr>
              <a:t>Key findings from impact survey</a:t>
            </a:r>
            <a:endParaRPr lang="en-GB" dirty="0"/>
          </a:p>
          <a:p>
            <a:r>
              <a:rPr lang="en-GB" dirty="0">
                <a:hlinkClick r:id="rId9" action="ppaction://hlinksldjump"/>
              </a:rPr>
              <a:t>MS Brain Health global impact: qualitative case studies</a:t>
            </a:r>
            <a:endParaRPr lang="en-GB" dirty="0"/>
          </a:p>
          <a:p>
            <a:pPr lvl="1"/>
            <a:r>
              <a:rPr lang="en-GB" dirty="0">
                <a:hlinkClick r:id="rId10" action="ppaction://hlinksldjump"/>
              </a:rPr>
              <a:t>‘Impact’ case studies: by country or region</a:t>
            </a:r>
            <a:endParaRPr lang="en-GB" dirty="0"/>
          </a:p>
          <a:p>
            <a:r>
              <a:rPr lang="en-GB" dirty="0">
                <a:hlinkClick r:id="rId11" action="ppaction://hlinksldjump"/>
              </a:rPr>
              <a:t>Conclusions and implications for future work</a:t>
            </a:r>
            <a:endParaRPr lang="en-GB" dirty="0"/>
          </a:p>
          <a:p>
            <a:endParaRPr lang="en-GB" dirty="0"/>
          </a:p>
        </p:txBody>
      </p:sp>
      <p:sp>
        <p:nvSpPr>
          <p:cNvPr id="4" name="Text Placeholder 3">
            <a:extLst>
              <a:ext uri="{FF2B5EF4-FFF2-40B4-BE49-F238E27FC236}">
                <a16:creationId xmlns:a16="http://schemas.microsoft.com/office/drawing/2014/main" id="{6A05D8CD-F768-4223-8B66-50B6F13BB100}"/>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44599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29E9EB5-2490-4D1D-B3FF-AE7CC465B7F1}"/>
              </a:ext>
            </a:extLst>
          </p:cNvPr>
          <p:cNvGraphicFramePr>
            <a:graphicFrameLocks noGrp="1"/>
          </p:cNvGraphicFramePr>
          <p:nvPr/>
        </p:nvGraphicFramePr>
        <p:xfrm>
          <a:off x="990600" y="2059197"/>
          <a:ext cx="10191749" cy="3250840"/>
        </p:xfrm>
        <a:graphic>
          <a:graphicData uri="http://schemas.openxmlformats.org/drawingml/2006/table">
            <a:tbl>
              <a:tblPr firstRow="1" bandRow="1">
                <a:tableStyleId>{5C22544A-7EE6-4342-B048-85BDC9FD1C3A}</a:tableStyleId>
              </a:tblPr>
              <a:tblGrid>
                <a:gridCol w="1278337">
                  <a:extLst>
                    <a:ext uri="{9D8B030D-6E8A-4147-A177-3AD203B41FA5}">
                      <a16:colId xmlns:a16="http://schemas.microsoft.com/office/drawing/2014/main" val="1811997806"/>
                    </a:ext>
                  </a:extLst>
                </a:gridCol>
                <a:gridCol w="1278337">
                  <a:extLst>
                    <a:ext uri="{9D8B030D-6E8A-4147-A177-3AD203B41FA5}">
                      <a16:colId xmlns:a16="http://schemas.microsoft.com/office/drawing/2014/main" val="904589748"/>
                    </a:ext>
                  </a:extLst>
                </a:gridCol>
                <a:gridCol w="1278337">
                  <a:extLst>
                    <a:ext uri="{9D8B030D-6E8A-4147-A177-3AD203B41FA5}">
                      <a16:colId xmlns:a16="http://schemas.microsoft.com/office/drawing/2014/main" val="1027216552"/>
                    </a:ext>
                  </a:extLst>
                </a:gridCol>
                <a:gridCol w="1278337">
                  <a:extLst>
                    <a:ext uri="{9D8B030D-6E8A-4147-A177-3AD203B41FA5}">
                      <a16:colId xmlns:a16="http://schemas.microsoft.com/office/drawing/2014/main" val="3054913769"/>
                    </a:ext>
                  </a:extLst>
                </a:gridCol>
                <a:gridCol w="1278337">
                  <a:extLst>
                    <a:ext uri="{9D8B030D-6E8A-4147-A177-3AD203B41FA5}">
                      <a16:colId xmlns:a16="http://schemas.microsoft.com/office/drawing/2014/main" val="1453883253"/>
                    </a:ext>
                  </a:extLst>
                </a:gridCol>
                <a:gridCol w="1266688">
                  <a:extLst>
                    <a:ext uri="{9D8B030D-6E8A-4147-A177-3AD203B41FA5}">
                      <a16:colId xmlns:a16="http://schemas.microsoft.com/office/drawing/2014/main" val="4119938238"/>
                    </a:ext>
                  </a:extLst>
                </a:gridCol>
                <a:gridCol w="1266688">
                  <a:extLst>
                    <a:ext uri="{9D8B030D-6E8A-4147-A177-3AD203B41FA5}">
                      <a16:colId xmlns:a16="http://schemas.microsoft.com/office/drawing/2014/main" val="1389407453"/>
                    </a:ext>
                  </a:extLst>
                </a:gridCol>
                <a:gridCol w="1266688">
                  <a:extLst>
                    <a:ext uri="{9D8B030D-6E8A-4147-A177-3AD203B41FA5}">
                      <a16:colId xmlns:a16="http://schemas.microsoft.com/office/drawing/2014/main" val="2748900416"/>
                    </a:ext>
                  </a:extLst>
                </a:gridCol>
              </a:tblGrid>
              <a:tr h="370840">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2562509953"/>
                  </a:ext>
                </a:extLst>
              </a:tr>
              <a:tr h="720000">
                <a:tc>
                  <a:txBody>
                    <a:bodyPr/>
                    <a:lstStyle/>
                    <a:p>
                      <a:pPr algn="l" rtl="0" fontAlgn="ctr"/>
                      <a:endParaRPr lang="en-GB"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A</a:t>
                      </a:r>
                      <a:r>
                        <a:rPr lang="en-GB" sz="1800" b="0" u="none" strike="noStrike" kern="1200" dirty="0">
                          <a:solidFill>
                            <a:schemeClr val="tx1"/>
                          </a:solidFill>
                          <a:effectLst/>
                          <a:latin typeface="+mn-lt"/>
                          <a:ea typeface="+mn-ea"/>
                          <a:cs typeface="+mn-cs"/>
                        </a:rPr>
                        <a:t>ustralia</a:t>
                      </a:r>
                    </a:p>
                  </a:txBody>
                  <a:tcPr marL="7620" marR="7620" marT="7620" marB="0" anchor="ctr"/>
                </a:tc>
                <a:tc>
                  <a:txBody>
                    <a:bodyPr/>
                    <a:lstStyle/>
                    <a:p>
                      <a:pPr algn="l" rtl="0" fontAlgn="ctr"/>
                      <a:endParaRPr lang="en-GB"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Czech</a:t>
                      </a:r>
                      <a:br>
                        <a:rPr lang="en-GB" sz="1800" b="0" u="none" strike="noStrike" dirty="0">
                          <a:effectLst/>
                        </a:rPr>
                      </a:br>
                      <a:r>
                        <a:rPr lang="en-GB" sz="1800" b="0" u="none" strike="noStrike" dirty="0">
                          <a:effectLst/>
                        </a:rPr>
                        <a:t> Republic</a:t>
                      </a:r>
                    </a:p>
                  </a:txBody>
                  <a:tcPr marL="7620" marR="7620" marT="7620" marB="0" anchor="ctr"/>
                </a:tc>
                <a:tc>
                  <a:txBody>
                    <a:bodyPr/>
                    <a:lstStyle/>
                    <a:p>
                      <a:pPr algn="l" rtl="0" fontAlgn="ctr"/>
                      <a:endParaRPr lang="en-GB" sz="18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Greece</a:t>
                      </a:r>
                      <a:endParaRPr lang="en-GB" sz="18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endParaRPr lang="en-GB"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Portugal</a:t>
                      </a:r>
                      <a:endParaRPr lang="en-GB" sz="1800" b="0" i="0" u="none" strike="noStrike" dirty="0">
                        <a:solidFill>
                          <a:schemeClr val="tx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54036988"/>
                  </a:ext>
                </a:extLst>
              </a:tr>
              <a:tr h="720000">
                <a:tc>
                  <a:txBody>
                    <a:bodyPr/>
                    <a:lstStyle/>
                    <a:p>
                      <a:pPr algn="l" rtl="0" fontAlgn="ctr"/>
                      <a:endParaRPr lang="en-GB"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Belgium</a:t>
                      </a:r>
                    </a:p>
                  </a:txBody>
                  <a:tcPr marL="7620" marR="7620" marT="7620" marB="0" anchor="ctr"/>
                </a:tc>
                <a:tc>
                  <a:txBody>
                    <a:bodyPr/>
                    <a:lstStyle/>
                    <a:p>
                      <a:pPr algn="l" rtl="0" fontAlgn="ctr"/>
                      <a:endParaRPr lang="en-GB"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Egypt</a:t>
                      </a:r>
                    </a:p>
                  </a:txBody>
                  <a:tcPr marL="7620" marR="7620" marT="7620" marB="0" anchor="ctr"/>
                </a:tc>
                <a:tc>
                  <a:txBody>
                    <a:bodyPr/>
                    <a:lstStyle/>
                    <a:p>
                      <a:pPr algn="l" rtl="0" fontAlgn="ctr"/>
                      <a:endParaRPr lang="en-GB"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Mexico</a:t>
                      </a:r>
                      <a:endParaRPr lang="en-GB" sz="18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endParaRPr lang="en-GB" sz="11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Romania</a:t>
                      </a:r>
                      <a:endParaRPr lang="en-GB" sz="1800" b="0" i="0" u="none" strike="noStrike" dirty="0">
                        <a:solidFill>
                          <a:schemeClr val="tx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72990376"/>
                  </a:ext>
                </a:extLst>
              </a:tr>
              <a:tr h="720000">
                <a:tc>
                  <a:txBody>
                    <a:bodyPr/>
                    <a:lstStyle/>
                    <a:p>
                      <a:pPr algn="l" rtl="0" fontAlgn="ctr"/>
                      <a:endParaRPr lang="en-GB"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kern="1200" dirty="0">
                          <a:solidFill>
                            <a:schemeClr val="tx1"/>
                          </a:solidFill>
                          <a:effectLst/>
                          <a:latin typeface="+mn-lt"/>
                          <a:ea typeface="+mn-ea"/>
                          <a:cs typeface="+mn-cs"/>
                        </a:rPr>
                        <a:t> Brazil</a:t>
                      </a:r>
                    </a:p>
                  </a:txBody>
                  <a:tcPr marL="7620" marR="7620" marT="7620" marB="0" anchor="ctr"/>
                </a:tc>
                <a:tc>
                  <a:txBody>
                    <a:bodyPr/>
                    <a:lstStyle/>
                    <a:p>
                      <a:pPr algn="l" rtl="0" fontAlgn="ctr"/>
                      <a:endParaRPr lang="en-GB"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France</a:t>
                      </a:r>
                    </a:p>
                  </a:txBody>
                  <a:tcPr marL="7620" marR="7620" marT="7620" marB="0" anchor="ctr"/>
                </a:tc>
                <a:tc>
                  <a:txBody>
                    <a:bodyPr/>
                    <a:lstStyle/>
                    <a:p>
                      <a:pPr algn="l" rtl="0" fontAlgn="ctr"/>
                      <a:endParaRPr lang="en-GB"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New</a:t>
                      </a:r>
                      <a:br>
                        <a:rPr lang="en-GB" sz="1800" b="0" u="none" strike="noStrike" dirty="0">
                          <a:solidFill>
                            <a:schemeClr val="tx1"/>
                          </a:solidFill>
                          <a:effectLst/>
                        </a:rPr>
                      </a:br>
                      <a:r>
                        <a:rPr lang="en-GB" sz="1800" b="0" u="none" strike="noStrike" dirty="0">
                          <a:solidFill>
                            <a:schemeClr val="tx1"/>
                          </a:solidFill>
                          <a:effectLst/>
                        </a:rPr>
                        <a:t> Zealand</a:t>
                      </a:r>
                      <a:endParaRPr lang="en-GB" sz="18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endParaRPr lang="en-GB" sz="11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Serbia</a:t>
                      </a:r>
                      <a:endParaRPr lang="en-GB" sz="1800" b="0" i="0" u="none" strike="noStrike" dirty="0">
                        <a:solidFill>
                          <a:schemeClr val="tx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505340"/>
                  </a:ext>
                </a:extLst>
              </a:tr>
              <a:tr h="720000">
                <a:tc>
                  <a:txBody>
                    <a:bodyPr/>
                    <a:lstStyle/>
                    <a:p>
                      <a:pPr algn="l" rtl="0" fontAlgn="ctr"/>
                      <a:endParaRPr lang="en-GB"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Canada</a:t>
                      </a:r>
                    </a:p>
                  </a:txBody>
                  <a:tcPr marL="7620" marR="7620" marT="7620" marB="0" anchor="ctr"/>
                </a:tc>
                <a:tc>
                  <a:txBody>
                    <a:bodyPr/>
                    <a:lstStyle/>
                    <a:p>
                      <a:pPr algn="l" rtl="0" fontAlgn="ctr"/>
                      <a:endParaRPr lang="en-GB"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effectLst/>
                        </a:rPr>
                        <a:t> Germany</a:t>
                      </a:r>
                    </a:p>
                  </a:txBody>
                  <a:tcPr marL="7620" marR="7620" marT="7620" marB="0" anchor="ctr"/>
                </a:tc>
                <a:tc>
                  <a:txBody>
                    <a:bodyPr/>
                    <a:lstStyle/>
                    <a:p>
                      <a:pPr algn="l" rtl="0" fontAlgn="ctr"/>
                      <a:endParaRPr lang="en-GB"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Norway</a:t>
                      </a:r>
                      <a:endParaRPr lang="en-GB" sz="18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endParaRPr lang="en-GB" sz="1100" b="0" i="0" u="none" strike="noStrike" dirty="0">
                        <a:solidFill>
                          <a:schemeClr val="tx1"/>
                        </a:solidFill>
                        <a:effectLst/>
                        <a:latin typeface="Arial" panose="020B0604020202020204" pitchFamily="34" charset="0"/>
                      </a:endParaRPr>
                    </a:p>
                  </a:txBody>
                  <a:tcPr marL="7620" marR="7620" marT="7620" marB="0" anchor="ctr"/>
                </a:tc>
                <a:tc>
                  <a:txBody>
                    <a:bodyPr/>
                    <a:lstStyle/>
                    <a:p>
                      <a:pPr algn="l" rtl="0" fontAlgn="ctr"/>
                      <a:r>
                        <a:rPr lang="en-GB" sz="1800" b="0" u="none" strike="noStrike" dirty="0">
                          <a:solidFill>
                            <a:schemeClr val="tx1"/>
                          </a:solidFill>
                          <a:effectLst/>
                        </a:rPr>
                        <a:t> United</a:t>
                      </a:r>
                      <a:br>
                        <a:rPr lang="en-GB" sz="1800" b="0" u="none" strike="noStrike" dirty="0">
                          <a:solidFill>
                            <a:schemeClr val="tx1"/>
                          </a:solidFill>
                          <a:effectLst/>
                        </a:rPr>
                      </a:br>
                      <a:r>
                        <a:rPr lang="en-GB" sz="1800" b="0" u="none" strike="noStrike" dirty="0">
                          <a:solidFill>
                            <a:schemeClr val="tx1"/>
                          </a:solidFill>
                          <a:effectLst/>
                        </a:rPr>
                        <a:t> Kingdom</a:t>
                      </a:r>
                      <a:endParaRPr lang="en-GB" sz="1800" b="0" i="0" u="none" strike="noStrike" dirty="0">
                        <a:solidFill>
                          <a:schemeClr val="tx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13816067"/>
                  </a:ext>
                </a:extLst>
              </a:tr>
            </a:tbl>
          </a:graphicData>
        </a:graphic>
      </p:graphicFrame>
      <p:sp>
        <p:nvSpPr>
          <p:cNvPr id="2" name="Title 1"/>
          <p:cNvSpPr>
            <a:spLocks noGrp="1"/>
          </p:cNvSpPr>
          <p:nvPr>
            <p:ph type="title"/>
          </p:nvPr>
        </p:nvSpPr>
        <p:spPr/>
        <p:txBody>
          <a:bodyPr>
            <a:normAutofit/>
          </a:bodyPr>
          <a:lstStyle/>
          <a:p>
            <a:r>
              <a:rPr lang="en-GB" dirty="0"/>
              <a:t>16 of the countries surveyed have changed their MS practice, thanks to MS Brain Health</a:t>
            </a:r>
          </a:p>
        </p:txBody>
      </p:sp>
      <p:sp>
        <p:nvSpPr>
          <p:cNvPr id="5" name="Text Placeholder 4">
            <a:extLst>
              <a:ext uri="{FF2B5EF4-FFF2-40B4-BE49-F238E27FC236}">
                <a16:creationId xmlns:a16="http://schemas.microsoft.com/office/drawing/2014/main" id="{84031456-DA3A-484D-B6F4-3F4BF3C758C1}"/>
              </a:ext>
            </a:extLst>
          </p:cNvPr>
          <p:cNvSpPr>
            <a:spLocks noGrp="1"/>
          </p:cNvSpPr>
          <p:nvPr>
            <p:ph type="body" sz="quarter" idx="14"/>
          </p:nvPr>
        </p:nvSpPr>
        <p:spPr/>
        <p:txBody>
          <a:bodyPr/>
          <a:lstStyle/>
          <a:p>
            <a:endParaRPr lang="en-GB" dirty="0"/>
          </a:p>
        </p:txBody>
      </p:sp>
      <p:pic>
        <p:nvPicPr>
          <p:cNvPr id="2050" name="Picture 2" descr="Flag of Australia">
            <a:extLst>
              <a:ext uri="{FF2B5EF4-FFF2-40B4-BE49-F238E27FC236}">
                <a16:creationId xmlns:a16="http://schemas.microsoft.com/office/drawing/2014/main" id="{A258C00E-1AEE-44E0-97ED-90079E73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2" y="2537460"/>
            <a:ext cx="108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ackground pattern&#10;&#10;Description automatically generated">
            <a:extLst>
              <a:ext uri="{FF2B5EF4-FFF2-40B4-BE49-F238E27FC236}">
                <a16:creationId xmlns:a16="http://schemas.microsoft.com/office/drawing/2014/main" id="{AD5A45BE-B353-4C55-94F5-531658718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521" y="3220166"/>
            <a:ext cx="622983" cy="540000"/>
          </a:xfrm>
          <a:prstGeom prst="rect">
            <a:avLst/>
          </a:prstGeom>
        </p:spPr>
      </p:pic>
      <p:pic>
        <p:nvPicPr>
          <p:cNvPr id="12" name="Picture 11" descr="A picture containing text, businesscard, vector graphics&#10;&#10;Description automatically generated">
            <a:extLst>
              <a:ext uri="{FF2B5EF4-FFF2-40B4-BE49-F238E27FC236}">
                <a16:creationId xmlns:a16="http://schemas.microsoft.com/office/drawing/2014/main" id="{2B3F68DB-C36C-4561-BE2A-7B8098BDA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298" y="3945417"/>
            <a:ext cx="771429" cy="540000"/>
          </a:xfrm>
          <a:prstGeom prst="rect">
            <a:avLst/>
          </a:prstGeom>
        </p:spPr>
      </p:pic>
      <p:pic>
        <p:nvPicPr>
          <p:cNvPr id="13" name="Picture 12" descr="A red and white flag&#10;&#10;Description automatically generated with medium confidence">
            <a:extLst>
              <a:ext uri="{FF2B5EF4-FFF2-40B4-BE49-F238E27FC236}">
                <a16:creationId xmlns:a16="http://schemas.microsoft.com/office/drawing/2014/main" id="{158D556A-CEC8-44D2-BFFC-B3654E2E60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12" y="4676381"/>
            <a:ext cx="1080000" cy="540000"/>
          </a:xfrm>
          <a:prstGeom prst="rect">
            <a:avLst/>
          </a:prstGeom>
        </p:spPr>
      </p:pic>
      <p:pic>
        <p:nvPicPr>
          <p:cNvPr id="15" name="Picture 14" descr="Chart&#10;&#10;Description automatically generated">
            <a:extLst>
              <a:ext uri="{FF2B5EF4-FFF2-40B4-BE49-F238E27FC236}">
                <a16:creationId xmlns:a16="http://schemas.microsoft.com/office/drawing/2014/main" id="{6CDC34D7-200E-40E1-9E48-7B0DBF25E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747" y="2537460"/>
            <a:ext cx="793885" cy="529359"/>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74342A92-5EA2-42BD-B427-35B9A48AED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1768" y="3220166"/>
            <a:ext cx="809842" cy="540000"/>
          </a:xfrm>
          <a:prstGeom prst="rect">
            <a:avLst/>
          </a:prstGeom>
        </p:spPr>
      </p:pic>
      <p:pic>
        <p:nvPicPr>
          <p:cNvPr id="19" name="Picture 18" descr="Shape&#10;&#10;Description automatically generated">
            <a:extLst>
              <a:ext uri="{FF2B5EF4-FFF2-40B4-BE49-F238E27FC236}">
                <a16:creationId xmlns:a16="http://schemas.microsoft.com/office/drawing/2014/main" id="{4201CF92-CDBE-44AC-96E1-0BF27CCA05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1768" y="3945417"/>
            <a:ext cx="809842" cy="540000"/>
          </a:xfrm>
          <a:prstGeom prst="rect">
            <a:avLst/>
          </a:prstGeom>
        </p:spPr>
      </p:pic>
      <p:pic>
        <p:nvPicPr>
          <p:cNvPr id="21" name="Picture 20" descr="Shape, background pattern, rectangle&#10;&#10;Description automatically generated">
            <a:extLst>
              <a:ext uri="{FF2B5EF4-FFF2-40B4-BE49-F238E27FC236}">
                <a16:creationId xmlns:a16="http://schemas.microsoft.com/office/drawing/2014/main" id="{AE827629-622B-419D-A78F-3BEE7A8254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6127" y="4676381"/>
            <a:ext cx="901125" cy="540000"/>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8273203B-CEC5-4A8E-BC7B-1BDAFE576B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37913" y="2537460"/>
            <a:ext cx="809842" cy="540000"/>
          </a:xfrm>
          <a:prstGeom prst="rect">
            <a:avLst/>
          </a:prstGeom>
        </p:spPr>
      </p:pic>
      <p:pic>
        <p:nvPicPr>
          <p:cNvPr id="25" name="Picture 24" descr="A picture containing graphical user interface&#10;&#10;Description automatically generated">
            <a:extLst>
              <a:ext uri="{FF2B5EF4-FFF2-40B4-BE49-F238E27FC236}">
                <a16:creationId xmlns:a16="http://schemas.microsoft.com/office/drawing/2014/main" id="{6707798C-4978-4996-BFA0-0D06A91E78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0380" y="3220166"/>
            <a:ext cx="944908" cy="540000"/>
          </a:xfrm>
          <a:prstGeom prst="rect">
            <a:avLst/>
          </a:prstGeom>
        </p:spPr>
      </p:pic>
      <p:pic>
        <p:nvPicPr>
          <p:cNvPr id="27" name="Picture 26" descr="Logo&#10;&#10;Description automatically generated">
            <a:extLst>
              <a:ext uri="{FF2B5EF4-FFF2-40B4-BE49-F238E27FC236}">
                <a16:creationId xmlns:a16="http://schemas.microsoft.com/office/drawing/2014/main" id="{D5228F11-431A-42E3-93DA-27C1B36FB7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2834" y="3945417"/>
            <a:ext cx="1080000" cy="540000"/>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706BF8E7-2E36-441A-862B-3985889E398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71914" y="4676381"/>
            <a:ext cx="741840" cy="540000"/>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382369EB-1355-4EAA-9441-75559745A09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63848" y="2537460"/>
            <a:ext cx="810000" cy="540000"/>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55A17857-97B1-4425-96FA-98BB46EB429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63848" y="3220166"/>
            <a:ext cx="810000" cy="540000"/>
          </a:xfrm>
          <a:prstGeom prst="rect">
            <a:avLst/>
          </a:prstGeom>
        </p:spPr>
      </p:pic>
      <p:pic>
        <p:nvPicPr>
          <p:cNvPr id="35" name="Picture 34" descr="A picture containing diagram&#10;&#10;Description automatically generated">
            <a:extLst>
              <a:ext uri="{FF2B5EF4-FFF2-40B4-BE49-F238E27FC236}">
                <a16:creationId xmlns:a16="http://schemas.microsoft.com/office/drawing/2014/main" id="{152CDB52-A34B-402D-825F-8F1600AFA27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63848" y="3945417"/>
            <a:ext cx="810000" cy="540000"/>
          </a:xfrm>
          <a:prstGeom prst="rect">
            <a:avLst/>
          </a:prstGeom>
        </p:spPr>
      </p:pic>
      <p:pic>
        <p:nvPicPr>
          <p:cNvPr id="37" name="Picture 36" descr="Logo, company name&#10;&#10;Description automatically generated">
            <a:extLst>
              <a:ext uri="{FF2B5EF4-FFF2-40B4-BE49-F238E27FC236}">
                <a16:creationId xmlns:a16="http://schemas.microsoft.com/office/drawing/2014/main" id="{1D93B33A-69C1-4DE8-9ED5-7E399E9D28B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28848" y="4676381"/>
            <a:ext cx="1080000" cy="540000"/>
          </a:xfrm>
          <a:prstGeom prst="rect">
            <a:avLst/>
          </a:prstGeom>
        </p:spPr>
      </p:pic>
    </p:spTree>
    <p:extLst>
      <p:ext uri="{BB962C8B-B14F-4D97-AF65-F5344CB8AC3E}">
        <p14:creationId xmlns:p14="http://schemas.microsoft.com/office/powerpoint/2010/main" val="316223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Changes to clinical practice include patient education </a:t>
            </a:r>
            <a:br>
              <a:rPr lang="en-GB" dirty="0"/>
            </a:br>
            <a:r>
              <a:rPr lang="en-GB" dirty="0"/>
              <a:t>and new approaches to diagnosis and management</a:t>
            </a:r>
          </a:p>
        </p:txBody>
      </p:sp>
      <p:sp>
        <p:nvSpPr>
          <p:cNvPr id="4" name="Text Placeholder 3"/>
          <p:cNvSpPr>
            <a:spLocks noGrp="1"/>
          </p:cNvSpPr>
          <p:nvPr>
            <p:ph type="body" sz="quarter" idx="14"/>
          </p:nvPr>
        </p:nvSpPr>
        <p:spPr>
          <a:xfrm>
            <a:off x="528138" y="6581003"/>
            <a:ext cx="10777635" cy="276999"/>
          </a:xfrm>
        </p:spPr>
        <p:txBody>
          <a:bodyPr/>
          <a:lstStyle/>
          <a:p>
            <a:r>
              <a:rPr lang="en-GB" dirty="0"/>
              <a:t> n=69 healthcare professional respondents</a:t>
            </a:r>
          </a:p>
        </p:txBody>
      </p:sp>
      <p:graphicFrame>
        <p:nvGraphicFramePr>
          <p:cNvPr id="7" name="Content Placeholder 6">
            <a:extLst>
              <a:ext uri="{FF2B5EF4-FFF2-40B4-BE49-F238E27FC236}">
                <a16:creationId xmlns:a16="http://schemas.microsoft.com/office/drawing/2014/main" id="{C45F1512-76FF-4C7C-A826-D1A8E4B77FB9}"/>
              </a:ext>
            </a:extLst>
          </p:cNvPr>
          <p:cNvGraphicFramePr>
            <a:graphicFrameLocks noGrp="1"/>
          </p:cNvGraphicFramePr>
          <p:nvPr>
            <p:ph idx="1"/>
            <p:extLst>
              <p:ext uri="{D42A27DB-BD31-4B8C-83A1-F6EECF244321}">
                <p14:modId xmlns:p14="http://schemas.microsoft.com/office/powerpoint/2010/main" val="1580827328"/>
              </p:ext>
            </p:extLst>
          </p:nvPr>
        </p:nvGraphicFramePr>
        <p:xfrm>
          <a:off x="878818" y="2307471"/>
          <a:ext cx="10424624" cy="40449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65954" y="1406037"/>
            <a:ext cx="9663265" cy="830997"/>
          </a:xfrm>
          <a:prstGeom prst="rect">
            <a:avLst/>
          </a:prstGeom>
          <a:noFill/>
        </p:spPr>
        <p:txBody>
          <a:bodyPr wrap="square" rtlCol="0">
            <a:spAutoFit/>
          </a:bodyPr>
          <a:lstStyle/>
          <a:p>
            <a:pPr algn="ctr"/>
            <a:r>
              <a:rPr lang="en-GB" sz="2400" dirty="0"/>
              <a:t>Areas where MS Brain Health has supported changes in practice within the healthcare organization of the respondents</a:t>
            </a:r>
          </a:p>
        </p:txBody>
      </p:sp>
      <p:sp>
        <p:nvSpPr>
          <p:cNvPr id="5" name="TextBox 4">
            <a:extLst>
              <a:ext uri="{FF2B5EF4-FFF2-40B4-BE49-F238E27FC236}">
                <a16:creationId xmlns:a16="http://schemas.microsoft.com/office/drawing/2014/main" id="{234A3E9E-7FB9-40B5-AF94-FEF9A6DD6080}"/>
              </a:ext>
            </a:extLst>
          </p:cNvPr>
          <p:cNvSpPr txBox="1"/>
          <p:nvPr/>
        </p:nvSpPr>
        <p:spPr>
          <a:xfrm rot="16200000">
            <a:off x="-382846" y="3699718"/>
            <a:ext cx="1813441" cy="338554"/>
          </a:xfrm>
          <a:prstGeom prst="rect">
            <a:avLst/>
          </a:prstGeom>
          <a:noFill/>
        </p:spPr>
        <p:txBody>
          <a:bodyPr wrap="square" rtlCol="0">
            <a:spAutoFit/>
          </a:bodyPr>
          <a:lstStyle/>
          <a:p>
            <a:r>
              <a:rPr lang="en-GB" sz="1600" dirty="0"/>
              <a:t>Respondents (%)</a:t>
            </a:r>
          </a:p>
        </p:txBody>
      </p:sp>
    </p:spTree>
    <p:extLst>
      <p:ext uri="{BB962C8B-B14F-4D97-AF65-F5344CB8AC3E}">
        <p14:creationId xmlns:p14="http://schemas.microsoft.com/office/powerpoint/2010/main" val="173589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94"/>
            <a:ext cx="11305773" cy="1335600"/>
          </a:xfrm>
        </p:spPr>
        <p:txBody>
          <a:bodyPr>
            <a:normAutofit/>
          </a:bodyPr>
          <a:lstStyle/>
          <a:p>
            <a:r>
              <a:rPr lang="en-GB" dirty="0"/>
              <a:t>Reported changes are far-reaching, including treatment access and changes in national policy</a:t>
            </a:r>
          </a:p>
        </p:txBody>
      </p:sp>
      <p:sp>
        <p:nvSpPr>
          <p:cNvPr id="4" name="Text Placeholder 3"/>
          <p:cNvSpPr>
            <a:spLocks noGrp="1"/>
          </p:cNvSpPr>
          <p:nvPr>
            <p:ph type="body" sz="quarter" idx="14"/>
          </p:nvPr>
        </p:nvSpPr>
        <p:spPr/>
        <p:txBody>
          <a:bodyPr/>
          <a:lstStyle/>
          <a:p>
            <a:r>
              <a:rPr lang="en-GB" dirty="0"/>
              <a:t>DMT, disease-modifying therapy; NMO, neuromyelitis </a:t>
            </a:r>
            <a:r>
              <a:rPr lang="en-GB" dirty="0" err="1"/>
              <a:t>optica</a:t>
            </a:r>
            <a:endParaRPr lang="en-GB" dirty="0"/>
          </a:p>
        </p:txBody>
      </p:sp>
      <p:grpSp>
        <p:nvGrpSpPr>
          <p:cNvPr id="18" name="Group 17">
            <a:extLst>
              <a:ext uri="{FF2B5EF4-FFF2-40B4-BE49-F238E27FC236}">
                <a16:creationId xmlns:a16="http://schemas.microsoft.com/office/drawing/2014/main" id="{89B3C407-5ABD-425C-A0D2-353D4FD7D285}"/>
              </a:ext>
            </a:extLst>
          </p:cNvPr>
          <p:cNvGrpSpPr/>
          <p:nvPr/>
        </p:nvGrpSpPr>
        <p:grpSpPr>
          <a:xfrm rot="20877984">
            <a:off x="430660" y="4832123"/>
            <a:ext cx="2331865" cy="1335600"/>
            <a:chOff x="1997744" y="4241771"/>
            <a:chExt cx="2830772" cy="1505661"/>
          </a:xfrm>
        </p:grpSpPr>
        <p:sp>
          <p:nvSpPr>
            <p:cNvPr id="16" name="Speech Bubble: Rectangle with Corners Rounded 15">
              <a:extLst>
                <a:ext uri="{FF2B5EF4-FFF2-40B4-BE49-F238E27FC236}">
                  <a16:creationId xmlns:a16="http://schemas.microsoft.com/office/drawing/2014/main" id="{271F6688-8D83-4D3A-9F01-A97F54C66335}"/>
                </a:ext>
              </a:extLst>
            </p:cNvPr>
            <p:cNvSpPr/>
            <p:nvPr/>
          </p:nvSpPr>
          <p:spPr>
            <a:xfrm>
              <a:off x="1997744" y="4241771"/>
              <a:ext cx="2830772" cy="1505661"/>
            </a:xfrm>
            <a:prstGeom prst="wedgeRoundRectCallout">
              <a:avLst>
                <a:gd name="adj1" fmla="val 52654"/>
                <a:gd name="adj2" fmla="val 9451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0570A35-ABAB-4D38-B72E-A94A3C9E6392}"/>
                </a:ext>
              </a:extLst>
            </p:cNvPr>
            <p:cNvSpPr txBox="1"/>
            <p:nvPr/>
          </p:nvSpPr>
          <p:spPr>
            <a:xfrm>
              <a:off x="2142395" y="4313697"/>
              <a:ext cx="2558705" cy="1353166"/>
            </a:xfrm>
            <a:prstGeom prst="rect">
              <a:avLst/>
            </a:prstGeom>
            <a:noFill/>
          </p:spPr>
          <p:txBody>
            <a:bodyPr wrap="square" rtlCol="0">
              <a:spAutoFit/>
            </a:bodyPr>
            <a:lstStyle/>
            <a:p>
              <a:r>
                <a:rPr lang="en-GB" b="1" dirty="0">
                  <a:solidFill>
                    <a:schemeClr val="bg1"/>
                  </a:solidFill>
                </a:rPr>
                <a:t>“</a:t>
              </a:r>
              <a:r>
                <a:rPr lang="en-GB" sz="1800" b="1" dirty="0">
                  <a:solidFill>
                    <a:schemeClr val="bg1"/>
                  </a:solidFill>
                </a:rPr>
                <a:t>MS Research Australia policy adoption/ endorsement” </a:t>
              </a:r>
              <a:endParaRPr lang="en-GB" b="1" dirty="0">
                <a:solidFill>
                  <a:schemeClr val="bg1"/>
                </a:solidFill>
              </a:endParaRPr>
            </a:p>
          </p:txBody>
        </p:sp>
      </p:grpSp>
      <p:sp>
        <p:nvSpPr>
          <p:cNvPr id="19" name="TextBox 18">
            <a:extLst>
              <a:ext uri="{FF2B5EF4-FFF2-40B4-BE49-F238E27FC236}">
                <a16:creationId xmlns:a16="http://schemas.microsoft.com/office/drawing/2014/main" id="{4566409C-8A47-425D-8D68-BA727A3B2FED}"/>
              </a:ext>
            </a:extLst>
          </p:cNvPr>
          <p:cNvSpPr txBox="1"/>
          <p:nvPr/>
        </p:nvSpPr>
        <p:spPr>
          <a:xfrm rot="20410289">
            <a:off x="539728" y="2554731"/>
            <a:ext cx="2451064" cy="369332"/>
          </a:xfrm>
          <a:prstGeom prst="rect">
            <a:avLst/>
          </a:prstGeom>
          <a:noFill/>
        </p:spPr>
        <p:txBody>
          <a:bodyPr wrap="square" rtlCol="0">
            <a:spAutoFit/>
          </a:bodyPr>
          <a:lstStyle/>
          <a:p>
            <a:r>
              <a:rPr lang="en-GB" sz="1800" b="1" dirty="0">
                <a:solidFill>
                  <a:schemeClr val="bg1"/>
                </a:solidFill>
              </a:rPr>
              <a:t>“More</a:t>
            </a:r>
          </a:p>
        </p:txBody>
      </p:sp>
      <p:grpSp>
        <p:nvGrpSpPr>
          <p:cNvPr id="26" name="Group 25">
            <a:extLst>
              <a:ext uri="{FF2B5EF4-FFF2-40B4-BE49-F238E27FC236}">
                <a16:creationId xmlns:a16="http://schemas.microsoft.com/office/drawing/2014/main" id="{2E705CB9-FC85-4D36-81D6-077B863BE3FC}"/>
              </a:ext>
            </a:extLst>
          </p:cNvPr>
          <p:cNvGrpSpPr/>
          <p:nvPr/>
        </p:nvGrpSpPr>
        <p:grpSpPr>
          <a:xfrm>
            <a:off x="233918" y="1566298"/>
            <a:ext cx="3646762" cy="1089816"/>
            <a:chOff x="1300716" y="2326123"/>
            <a:chExt cx="3646762" cy="1533001"/>
          </a:xfrm>
        </p:grpSpPr>
        <p:sp>
          <p:nvSpPr>
            <p:cNvPr id="3" name="Speech Bubble: Rectangle with Corners Rounded 2">
              <a:extLst>
                <a:ext uri="{FF2B5EF4-FFF2-40B4-BE49-F238E27FC236}">
                  <a16:creationId xmlns:a16="http://schemas.microsoft.com/office/drawing/2014/main" id="{B3F646AE-DB97-4EB5-9552-1D6E614551B6}"/>
                </a:ext>
              </a:extLst>
            </p:cNvPr>
            <p:cNvSpPr/>
            <p:nvPr/>
          </p:nvSpPr>
          <p:spPr>
            <a:xfrm>
              <a:off x="1300716" y="2326123"/>
              <a:ext cx="3619017" cy="1533001"/>
            </a:xfrm>
            <a:prstGeom prst="wedgeRoundRectCallout">
              <a:avLst>
                <a:gd name="adj1" fmla="val -51599"/>
                <a:gd name="adj2" fmla="val 103189"/>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0CDEAD0-2938-4951-8F10-C58F40FFAC70}"/>
                </a:ext>
              </a:extLst>
            </p:cNvPr>
            <p:cNvSpPr txBox="1"/>
            <p:nvPr/>
          </p:nvSpPr>
          <p:spPr>
            <a:xfrm>
              <a:off x="1676756" y="2447113"/>
              <a:ext cx="3270722" cy="923330"/>
            </a:xfrm>
            <a:prstGeom prst="rect">
              <a:avLst/>
            </a:prstGeom>
            <a:noFill/>
          </p:spPr>
          <p:txBody>
            <a:bodyPr wrap="square" rtlCol="0">
              <a:spAutoFit/>
            </a:bodyPr>
            <a:lstStyle/>
            <a:p>
              <a:r>
                <a:rPr lang="en-GB" b="1" dirty="0">
                  <a:solidFill>
                    <a:schemeClr val="bg1"/>
                  </a:solidFill>
                </a:rPr>
                <a:t>“Have seen an increased use of higher efficacy therapies in our area”</a:t>
              </a:r>
            </a:p>
          </p:txBody>
        </p:sp>
      </p:grpSp>
      <p:grpSp>
        <p:nvGrpSpPr>
          <p:cNvPr id="25" name="Group 24">
            <a:extLst>
              <a:ext uri="{FF2B5EF4-FFF2-40B4-BE49-F238E27FC236}">
                <a16:creationId xmlns:a16="http://schemas.microsoft.com/office/drawing/2014/main" id="{D678F8A4-7D82-46F8-9AB6-CCC8D2BF6B2E}"/>
              </a:ext>
            </a:extLst>
          </p:cNvPr>
          <p:cNvGrpSpPr/>
          <p:nvPr/>
        </p:nvGrpSpPr>
        <p:grpSpPr>
          <a:xfrm>
            <a:off x="4755506" y="4787673"/>
            <a:ext cx="3375521" cy="1979026"/>
            <a:chOff x="5517508" y="3535815"/>
            <a:chExt cx="3375521" cy="1979026"/>
          </a:xfrm>
        </p:grpSpPr>
        <p:sp>
          <p:nvSpPr>
            <p:cNvPr id="13" name="Speech Bubble: Rectangle with Corners Rounded 12">
              <a:extLst>
                <a:ext uri="{FF2B5EF4-FFF2-40B4-BE49-F238E27FC236}">
                  <a16:creationId xmlns:a16="http://schemas.microsoft.com/office/drawing/2014/main" id="{6E6671C2-2880-415E-99ED-B9449CC68A1E}"/>
                </a:ext>
              </a:extLst>
            </p:cNvPr>
            <p:cNvSpPr/>
            <p:nvPr/>
          </p:nvSpPr>
          <p:spPr>
            <a:xfrm rot="10800000">
              <a:off x="5517508" y="3535815"/>
              <a:ext cx="3375521" cy="1979026"/>
            </a:xfrm>
            <a:prstGeom prst="wedgeRoundRectCallout">
              <a:avLst>
                <a:gd name="adj1" fmla="val -5773"/>
                <a:gd name="adj2" fmla="val 6194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ADE79F5-F65B-4929-945A-78F3D0D57281}"/>
                </a:ext>
              </a:extLst>
            </p:cNvPr>
            <p:cNvSpPr txBox="1"/>
            <p:nvPr/>
          </p:nvSpPr>
          <p:spPr>
            <a:xfrm>
              <a:off x="5655406" y="3640023"/>
              <a:ext cx="3029070" cy="1692771"/>
            </a:xfrm>
            <a:prstGeom prst="rect">
              <a:avLst/>
            </a:prstGeom>
            <a:noFill/>
          </p:spPr>
          <p:txBody>
            <a:bodyPr wrap="square" rtlCol="0">
              <a:spAutoFit/>
            </a:bodyPr>
            <a:lstStyle/>
            <a:p>
              <a:r>
                <a:rPr lang="en-GB" sz="2000" b="1" dirty="0">
                  <a:solidFill>
                    <a:schemeClr val="bg1"/>
                  </a:solidFill>
                </a:rPr>
                <a:t>“</a:t>
              </a:r>
              <a:r>
                <a:rPr lang="en-GB" sz="1600" b="1" dirty="0">
                  <a:solidFill>
                    <a:schemeClr val="bg1"/>
                  </a:solidFill>
                </a:rPr>
                <a:t>…the Brazilian Academy of Neurology cites the MS Brain Health report in the documents that argue for a change in the standard national MS protocol</a:t>
              </a:r>
              <a:r>
                <a:rPr lang="en-GB" sz="2000" b="1" dirty="0">
                  <a:solidFill>
                    <a:schemeClr val="bg1"/>
                  </a:solidFill>
                </a:rPr>
                <a:t>”</a:t>
              </a:r>
              <a:r>
                <a:rPr lang="en-GB" sz="1600" b="1" dirty="0">
                  <a:solidFill>
                    <a:schemeClr val="bg1"/>
                  </a:solidFill>
                </a:rPr>
                <a:t> </a:t>
              </a:r>
            </a:p>
            <a:p>
              <a:endParaRPr lang="en-GB" sz="1600" b="1" dirty="0">
                <a:solidFill>
                  <a:schemeClr val="bg1"/>
                </a:solidFill>
              </a:endParaRPr>
            </a:p>
          </p:txBody>
        </p:sp>
      </p:grpSp>
      <p:grpSp>
        <p:nvGrpSpPr>
          <p:cNvPr id="32" name="Group 31">
            <a:extLst>
              <a:ext uri="{FF2B5EF4-FFF2-40B4-BE49-F238E27FC236}">
                <a16:creationId xmlns:a16="http://schemas.microsoft.com/office/drawing/2014/main" id="{220C45AF-444D-48A5-A828-0DB0C933CDF9}"/>
              </a:ext>
            </a:extLst>
          </p:cNvPr>
          <p:cNvGrpSpPr/>
          <p:nvPr/>
        </p:nvGrpSpPr>
        <p:grpSpPr>
          <a:xfrm>
            <a:off x="7587340" y="1806069"/>
            <a:ext cx="4172081" cy="1725566"/>
            <a:chOff x="8315667" y="1806069"/>
            <a:chExt cx="3330187" cy="1725566"/>
          </a:xfrm>
        </p:grpSpPr>
        <p:sp>
          <p:nvSpPr>
            <p:cNvPr id="15" name="Speech Bubble: Rectangle with Corners Rounded 14">
              <a:extLst>
                <a:ext uri="{FF2B5EF4-FFF2-40B4-BE49-F238E27FC236}">
                  <a16:creationId xmlns:a16="http://schemas.microsoft.com/office/drawing/2014/main" id="{6EE0925D-4673-45B7-8DB9-7D60B739E41A}"/>
                </a:ext>
              </a:extLst>
            </p:cNvPr>
            <p:cNvSpPr/>
            <p:nvPr/>
          </p:nvSpPr>
          <p:spPr>
            <a:xfrm rot="11428610">
              <a:off x="8315667" y="1806069"/>
              <a:ext cx="3330187" cy="1725566"/>
            </a:xfrm>
            <a:prstGeom prst="wedgeRoundRectCallout">
              <a:avLst>
                <a:gd name="adj1" fmla="val -46924"/>
                <a:gd name="adj2" fmla="val 93367"/>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774C5DD-6C55-4217-BBFA-718896C4678A}"/>
                </a:ext>
              </a:extLst>
            </p:cNvPr>
            <p:cNvSpPr txBox="1"/>
            <p:nvPr/>
          </p:nvSpPr>
          <p:spPr>
            <a:xfrm rot="628610">
              <a:off x="8612696" y="1837857"/>
              <a:ext cx="3018372" cy="1661993"/>
            </a:xfrm>
            <a:prstGeom prst="rect">
              <a:avLst/>
            </a:prstGeom>
            <a:noFill/>
          </p:spPr>
          <p:txBody>
            <a:bodyPr wrap="square" rtlCol="0">
              <a:spAutoFit/>
            </a:bodyPr>
            <a:lstStyle/>
            <a:p>
              <a:r>
                <a:rPr lang="en-GB" sz="2400" b="1" dirty="0">
                  <a:solidFill>
                    <a:schemeClr val="bg1"/>
                  </a:solidFill>
                </a:rPr>
                <a:t>“</a:t>
              </a:r>
              <a:r>
                <a:rPr lang="en-GB" sz="1800" b="1" dirty="0">
                  <a:solidFill>
                    <a:schemeClr val="bg1"/>
                  </a:solidFill>
                </a:rPr>
                <a:t>The lifestyle recommendations are part of newly updated standards for diagnostics and treatment of MS and NMO in Czech Republic</a:t>
              </a:r>
              <a:r>
                <a:rPr lang="en-GB" sz="2400" b="1" dirty="0">
                  <a:solidFill>
                    <a:schemeClr val="bg1"/>
                  </a:solidFill>
                </a:rPr>
                <a:t>”</a:t>
              </a:r>
              <a:endParaRPr lang="en-GB" b="1" dirty="0">
                <a:solidFill>
                  <a:schemeClr val="bg1"/>
                </a:solidFill>
              </a:endParaRPr>
            </a:p>
          </p:txBody>
        </p:sp>
      </p:grpSp>
      <p:grpSp>
        <p:nvGrpSpPr>
          <p:cNvPr id="30" name="Group 29">
            <a:extLst>
              <a:ext uri="{FF2B5EF4-FFF2-40B4-BE49-F238E27FC236}">
                <a16:creationId xmlns:a16="http://schemas.microsoft.com/office/drawing/2014/main" id="{DC675CE6-6BF6-480D-89C9-4FF892276E74}"/>
              </a:ext>
            </a:extLst>
          </p:cNvPr>
          <p:cNvGrpSpPr/>
          <p:nvPr/>
        </p:nvGrpSpPr>
        <p:grpSpPr>
          <a:xfrm>
            <a:off x="8545286" y="4520387"/>
            <a:ext cx="3494710" cy="1938992"/>
            <a:chOff x="8545286" y="4520387"/>
            <a:chExt cx="3494710" cy="1938992"/>
          </a:xfrm>
        </p:grpSpPr>
        <p:sp>
          <p:nvSpPr>
            <p:cNvPr id="14" name="Speech Bubble: Rectangle with Corners Rounded 13">
              <a:extLst>
                <a:ext uri="{FF2B5EF4-FFF2-40B4-BE49-F238E27FC236}">
                  <a16:creationId xmlns:a16="http://schemas.microsoft.com/office/drawing/2014/main" id="{EB8C104F-D3A8-45EB-8692-E1107C165BC2}"/>
                </a:ext>
              </a:extLst>
            </p:cNvPr>
            <p:cNvSpPr/>
            <p:nvPr/>
          </p:nvSpPr>
          <p:spPr>
            <a:xfrm rot="11496737">
              <a:off x="8545286" y="4527026"/>
              <a:ext cx="3494710" cy="1792758"/>
            </a:xfrm>
            <a:prstGeom prst="wedgeRoundRectCallout">
              <a:avLst>
                <a:gd name="adj1" fmla="val -18211"/>
                <a:gd name="adj2" fmla="val 94668"/>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1552018-8F13-4DF3-AE56-5A495EAF0396}"/>
                </a:ext>
              </a:extLst>
            </p:cNvPr>
            <p:cNvSpPr txBox="1"/>
            <p:nvPr/>
          </p:nvSpPr>
          <p:spPr>
            <a:xfrm rot="742230">
              <a:off x="8795657" y="4520387"/>
              <a:ext cx="3244339" cy="1938992"/>
            </a:xfrm>
            <a:prstGeom prst="rect">
              <a:avLst/>
            </a:prstGeom>
            <a:noFill/>
          </p:spPr>
          <p:txBody>
            <a:bodyPr wrap="square" rtlCol="0">
              <a:spAutoFit/>
            </a:bodyPr>
            <a:lstStyle/>
            <a:p>
              <a:r>
                <a:rPr lang="en-GB" sz="2400" b="1" dirty="0">
                  <a:solidFill>
                    <a:schemeClr val="bg1"/>
                  </a:solidFill>
                </a:rPr>
                <a:t>“</a:t>
              </a:r>
              <a:r>
                <a:rPr lang="en-GB" sz="1800" b="1" dirty="0">
                  <a:solidFill>
                    <a:schemeClr val="bg1"/>
                  </a:solidFill>
                </a:rPr>
                <a:t>Greater acceptance of positive impact of early interventions, monitoring and the changes individuals can make</a:t>
              </a:r>
              <a:r>
                <a:rPr lang="en-GB" sz="2400" b="1" dirty="0">
                  <a:solidFill>
                    <a:schemeClr val="bg1"/>
                  </a:solidFill>
                </a:rPr>
                <a:t>”</a:t>
              </a:r>
            </a:p>
            <a:p>
              <a:endParaRPr lang="en-GB" sz="1800" b="1" dirty="0">
                <a:solidFill>
                  <a:schemeClr val="bg1"/>
                </a:solidFill>
              </a:endParaRPr>
            </a:p>
          </p:txBody>
        </p:sp>
      </p:grpSp>
      <p:grpSp>
        <p:nvGrpSpPr>
          <p:cNvPr id="20" name="Group 19">
            <a:extLst>
              <a:ext uri="{FF2B5EF4-FFF2-40B4-BE49-F238E27FC236}">
                <a16:creationId xmlns:a16="http://schemas.microsoft.com/office/drawing/2014/main" id="{FDF849DD-699D-4923-BC5E-6D2700A72BC0}"/>
              </a:ext>
            </a:extLst>
          </p:cNvPr>
          <p:cNvGrpSpPr/>
          <p:nvPr/>
        </p:nvGrpSpPr>
        <p:grpSpPr>
          <a:xfrm rot="20877984">
            <a:off x="4640857" y="1698452"/>
            <a:ext cx="2331865" cy="1206513"/>
            <a:chOff x="3869959" y="3040439"/>
            <a:chExt cx="2830772" cy="1505661"/>
          </a:xfrm>
        </p:grpSpPr>
        <p:sp>
          <p:nvSpPr>
            <p:cNvPr id="22" name="Speech Bubble: Rectangle with Corners Rounded 21">
              <a:extLst>
                <a:ext uri="{FF2B5EF4-FFF2-40B4-BE49-F238E27FC236}">
                  <a16:creationId xmlns:a16="http://schemas.microsoft.com/office/drawing/2014/main" id="{39863715-A6B4-4D49-A8FC-CBD048E4DAE2}"/>
                </a:ext>
              </a:extLst>
            </p:cNvPr>
            <p:cNvSpPr/>
            <p:nvPr/>
          </p:nvSpPr>
          <p:spPr>
            <a:xfrm>
              <a:off x="3869959" y="3040439"/>
              <a:ext cx="2830772" cy="1505661"/>
            </a:xfrm>
            <a:prstGeom prst="wedgeRoundRectCallout">
              <a:avLst>
                <a:gd name="adj1" fmla="val 46852"/>
                <a:gd name="adj2" fmla="val 113229"/>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9380EC8-3BAD-4A18-BE7D-F77306A7C427}"/>
                </a:ext>
              </a:extLst>
            </p:cNvPr>
            <p:cNvSpPr txBox="1"/>
            <p:nvPr/>
          </p:nvSpPr>
          <p:spPr>
            <a:xfrm>
              <a:off x="4031144" y="3188786"/>
              <a:ext cx="2558705" cy="1040897"/>
            </a:xfrm>
            <a:prstGeom prst="rect">
              <a:avLst/>
            </a:prstGeom>
            <a:noFill/>
          </p:spPr>
          <p:txBody>
            <a:bodyPr wrap="square" rtlCol="0">
              <a:spAutoFit/>
            </a:bodyPr>
            <a:lstStyle/>
            <a:p>
              <a:r>
                <a:rPr lang="en-GB" b="1" dirty="0">
                  <a:solidFill>
                    <a:schemeClr val="bg1"/>
                  </a:solidFill>
                </a:rPr>
                <a:t>“Preservation of upper limb function</a:t>
              </a:r>
              <a:r>
                <a:rPr lang="en-GB" sz="1800" b="1" dirty="0">
                  <a:solidFill>
                    <a:schemeClr val="bg1"/>
                  </a:solidFill>
                </a:rPr>
                <a:t>” </a:t>
              </a:r>
              <a:endParaRPr lang="en-GB" b="1" dirty="0">
                <a:solidFill>
                  <a:schemeClr val="bg1"/>
                </a:solidFill>
              </a:endParaRPr>
            </a:p>
          </p:txBody>
        </p:sp>
      </p:grpSp>
      <p:sp>
        <p:nvSpPr>
          <p:cNvPr id="31" name="Speech Bubble: Rectangle with Corners Rounded 30">
            <a:extLst>
              <a:ext uri="{FF2B5EF4-FFF2-40B4-BE49-F238E27FC236}">
                <a16:creationId xmlns:a16="http://schemas.microsoft.com/office/drawing/2014/main" id="{9BC73980-2B0C-4836-83F5-D516EA89BC83}"/>
              </a:ext>
            </a:extLst>
          </p:cNvPr>
          <p:cNvSpPr/>
          <p:nvPr/>
        </p:nvSpPr>
        <p:spPr>
          <a:xfrm rot="21015870">
            <a:off x="582260" y="3385159"/>
            <a:ext cx="3253117" cy="805841"/>
          </a:xfrm>
          <a:prstGeom prst="wedgeRoundRectCallout">
            <a:avLst>
              <a:gd name="adj1" fmla="val 15831"/>
              <a:gd name="adj2" fmla="val 10293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313DD0B-CE02-4243-9873-1180A4AAF02E}"/>
              </a:ext>
            </a:extLst>
          </p:cNvPr>
          <p:cNvSpPr txBox="1"/>
          <p:nvPr/>
        </p:nvSpPr>
        <p:spPr>
          <a:xfrm rot="21015870">
            <a:off x="664028" y="3468808"/>
            <a:ext cx="3010172" cy="646331"/>
          </a:xfrm>
          <a:prstGeom prst="rect">
            <a:avLst/>
          </a:prstGeom>
          <a:noFill/>
        </p:spPr>
        <p:txBody>
          <a:bodyPr wrap="square" rtlCol="0">
            <a:spAutoFit/>
          </a:bodyPr>
          <a:lstStyle/>
          <a:p>
            <a:r>
              <a:rPr lang="en-GB" b="1" dirty="0">
                <a:solidFill>
                  <a:schemeClr val="bg1"/>
                </a:solidFill>
              </a:rPr>
              <a:t>“Initiatives to speed up diagnosis and treatment”</a:t>
            </a:r>
          </a:p>
        </p:txBody>
      </p:sp>
      <p:sp>
        <p:nvSpPr>
          <p:cNvPr id="7" name="Speech Bubble: Oval 6">
            <a:extLst>
              <a:ext uri="{FF2B5EF4-FFF2-40B4-BE49-F238E27FC236}">
                <a16:creationId xmlns:a16="http://schemas.microsoft.com/office/drawing/2014/main" id="{1F2158A2-3FE3-44E5-852A-6A8E5841B652}"/>
              </a:ext>
            </a:extLst>
          </p:cNvPr>
          <p:cNvSpPr/>
          <p:nvPr/>
        </p:nvSpPr>
        <p:spPr>
          <a:xfrm>
            <a:off x="4016828" y="3351231"/>
            <a:ext cx="3372382" cy="1148821"/>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836688-8C63-4A7C-8ABC-CB135F848E45}"/>
              </a:ext>
            </a:extLst>
          </p:cNvPr>
          <p:cNvSpPr txBox="1"/>
          <p:nvPr/>
        </p:nvSpPr>
        <p:spPr>
          <a:xfrm>
            <a:off x="4712346" y="3442534"/>
            <a:ext cx="2352484" cy="923330"/>
          </a:xfrm>
          <a:prstGeom prst="rect">
            <a:avLst/>
          </a:prstGeom>
          <a:noFill/>
        </p:spPr>
        <p:txBody>
          <a:bodyPr wrap="square" rtlCol="0">
            <a:spAutoFit/>
          </a:bodyPr>
          <a:lstStyle/>
          <a:p>
            <a:r>
              <a:rPr lang="en-GB" b="1" dirty="0">
                <a:solidFill>
                  <a:schemeClr val="bg1"/>
                </a:solidFill>
              </a:rPr>
              <a:t>“Updated criteria for reimbursement of MS DMTs”</a:t>
            </a:r>
          </a:p>
        </p:txBody>
      </p:sp>
    </p:spTree>
    <p:extLst>
      <p:ext uri="{BB962C8B-B14F-4D97-AF65-F5344CB8AC3E}">
        <p14:creationId xmlns:p14="http://schemas.microsoft.com/office/powerpoint/2010/main" val="290238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MS Brain Health has influenced established regional and national MS care pathways</a:t>
            </a:r>
          </a:p>
        </p:txBody>
      </p:sp>
      <p:sp>
        <p:nvSpPr>
          <p:cNvPr id="4" name="Text Placeholder 3"/>
          <p:cNvSpPr>
            <a:spLocks noGrp="1"/>
          </p:cNvSpPr>
          <p:nvPr>
            <p:ph type="body" sz="quarter" idx="14"/>
          </p:nvPr>
        </p:nvSpPr>
        <p:spPr>
          <a:xfrm>
            <a:off x="528138" y="6581003"/>
            <a:ext cx="10777635" cy="276999"/>
          </a:xfrm>
        </p:spPr>
        <p:txBody>
          <a:bodyPr/>
          <a:lstStyle/>
          <a:p>
            <a:r>
              <a:rPr lang="en-GB" dirty="0"/>
              <a:t> n=69 healthcare professional respondents</a:t>
            </a:r>
          </a:p>
        </p:txBody>
      </p:sp>
      <p:sp>
        <p:nvSpPr>
          <p:cNvPr id="6" name="TextBox 5"/>
          <p:cNvSpPr txBox="1"/>
          <p:nvPr/>
        </p:nvSpPr>
        <p:spPr>
          <a:xfrm>
            <a:off x="898853" y="1541031"/>
            <a:ext cx="10354441" cy="830997"/>
          </a:xfrm>
          <a:prstGeom prst="rect">
            <a:avLst/>
          </a:prstGeom>
          <a:noFill/>
        </p:spPr>
        <p:txBody>
          <a:bodyPr wrap="square" rtlCol="0">
            <a:spAutoFit/>
          </a:bodyPr>
          <a:lstStyle/>
          <a:p>
            <a:pPr algn="ctr"/>
            <a:r>
              <a:rPr lang="en-GB" sz="2400" dirty="0"/>
              <a:t>Areas where respondents have noted changes in MS care pathways or policies that have been supported by the MS Brain Health initiative</a:t>
            </a:r>
          </a:p>
        </p:txBody>
      </p:sp>
      <p:graphicFrame>
        <p:nvGraphicFramePr>
          <p:cNvPr id="8" name="Content Placeholder 7">
            <a:extLst>
              <a:ext uri="{FF2B5EF4-FFF2-40B4-BE49-F238E27FC236}">
                <a16:creationId xmlns:a16="http://schemas.microsoft.com/office/drawing/2014/main" id="{73C38EA4-A8C5-4F12-AD5F-BA2AD92AE776}"/>
              </a:ext>
            </a:extLst>
          </p:cNvPr>
          <p:cNvGraphicFramePr>
            <a:graphicFrameLocks noGrp="1"/>
          </p:cNvGraphicFramePr>
          <p:nvPr>
            <p:ph idx="1"/>
            <p:extLst>
              <p:ext uri="{D42A27DB-BD31-4B8C-83A1-F6EECF244321}">
                <p14:modId xmlns:p14="http://schemas.microsoft.com/office/powerpoint/2010/main" val="4175829286"/>
              </p:ext>
            </p:extLst>
          </p:nvPr>
        </p:nvGraphicFramePr>
        <p:xfrm>
          <a:off x="934835" y="2524591"/>
          <a:ext cx="10706793" cy="39631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6A2C6E8-9C0D-4E81-B85C-A20C299FE69D}"/>
              </a:ext>
            </a:extLst>
          </p:cNvPr>
          <p:cNvSpPr txBox="1"/>
          <p:nvPr/>
        </p:nvSpPr>
        <p:spPr>
          <a:xfrm rot="16200000">
            <a:off x="-382846" y="3699718"/>
            <a:ext cx="1813441" cy="338554"/>
          </a:xfrm>
          <a:prstGeom prst="rect">
            <a:avLst/>
          </a:prstGeom>
          <a:noFill/>
        </p:spPr>
        <p:txBody>
          <a:bodyPr wrap="square" rtlCol="0">
            <a:spAutoFit/>
          </a:bodyPr>
          <a:lstStyle/>
          <a:p>
            <a:r>
              <a:rPr lang="en-GB" sz="1600" dirty="0"/>
              <a:t>Respondents (%)</a:t>
            </a:r>
          </a:p>
        </p:txBody>
      </p:sp>
    </p:spTree>
    <p:extLst>
      <p:ext uri="{BB962C8B-B14F-4D97-AF65-F5344CB8AC3E}">
        <p14:creationId xmlns:p14="http://schemas.microsoft.com/office/powerpoint/2010/main" val="392862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E972-776D-49A8-98F6-2EEBEB8846F7}"/>
              </a:ext>
            </a:extLst>
          </p:cNvPr>
          <p:cNvSpPr>
            <a:spLocks noGrp="1"/>
          </p:cNvSpPr>
          <p:nvPr>
            <p:ph type="title"/>
          </p:nvPr>
        </p:nvSpPr>
        <p:spPr/>
        <p:txBody>
          <a:bodyPr/>
          <a:lstStyle/>
          <a:p>
            <a:r>
              <a:rPr lang="en-GB" dirty="0"/>
              <a:t>Investment in MS care has increased in some centres</a:t>
            </a:r>
          </a:p>
        </p:txBody>
      </p:sp>
      <p:graphicFrame>
        <p:nvGraphicFramePr>
          <p:cNvPr id="5" name="Content Placeholder 4">
            <a:extLst>
              <a:ext uri="{FF2B5EF4-FFF2-40B4-BE49-F238E27FC236}">
                <a16:creationId xmlns:a16="http://schemas.microsoft.com/office/drawing/2014/main" id="{C6B8B77A-DF2B-472F-B44F-B66C0ECB02C0}"/>
              </a:ext>
            </a:extLst>
          </p:cNvPr>
          <p:cNvGraphicFramePr>
            <a:graphicFrameLocks noGrp="1"/>
          </p:cNvGraphicFramePr>
          <p:nvPr>
            <p:ph idx="1"/>
            <p:extLst>
              <p:ext uri="{D42A27DB-BD31-4B8C-83A1-F6EECF244321}">
                <p14:modId xmlns:p14="http://schemas.microsoft.com/office/powerpoint/2010/main" val="1253424994"/>
              </p:ext>
            </p:extLst>
          </p:nvPr>
        </p:nvGraphicFramePr>
        <p:xfrm>
          <a:off x="694648" y="1988080"/>
          <a:ext cx="10796587"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85431C6E-746A-4AFD-9756-AC2B6EE7682E}"/>
              </a:ext>
            </a:extLst>
          </p:cNvPr>
          <p:cNvSpPr>
            <a:spLocks noGrp="1"/>
          </p:cNvSpPr>
          <p:nvPr>
            <p:ph type="body" sz="quarter" idx="14"/>
          </p:nvPr>
        </p:nvSpPr>
        <p:spPr>
          <a:xfrm>
            <a:off x="528638" y="6581775"/>
            <a:ext cx="10777537" cy="276225"/>
          </a:xfrm>
        </p:spPr>
        <p:txBody>
          <a:bodyPr/>
          <a:lstStyle/>
          <a:p>
            <a:r>
              <a:rPr lang="en-GB" dirty="0"/>
              <a:t> n=68 healthcare professional respondents</a:t>
            </a:r>
          </a:p>
        </p:txBody>
      </p:sp>
      <p:sp>
        <p:nvSpPr>
          <p:cNvPr id="7" name="TextBox 2">
            <a:extLst>
              <a:ext uri="{FF2B5EF4-FFF2-40B4-BE49-F238E27FC236}">
                <a16:creationId xmlns:a16="http://schemas.microsoft.com/office/drawing/2014/main" id="{3ED9731B-11BF-4BC5-BDA2-5DD7CCE128FE}"/>
              </a:ext>
            </a:extLst>
          </p:cNvPr>
          <p:cNvSpPr txBox="1"/>
          <p:nvPr/>
        </p:nvSpPr>
        <p:spPr>
          <a:xfrm>
            <a:off x="1091267" y="1540300"/>
            <a:ext cx="9995714"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400" dirty="0"/>
              <a:t>Reported areas where MS Brain Health has supported </a:t>
            </a:r>
            <a:br>
              <a:rPr lang="en-GB" sz="2400" dirty="0"/>
            </a:br>
            <a:r>
              <a:rPr lang="en-GB" sz="2400" dirty="0"/>
              <a:t>increased investment in MS Services</a:t>
            </a:r>
          </a:p>
        </p:txBody>
      </p:sp>
      <p:sp>
        <p:nvSpPr>
          <p:cNvPr id="8" name="TextBox 7">
            <a:extLst>
              <a:ext uri="{FF2B5EF4-FFF2-40B4-BE49-F238E27FC236}">
                <a16:creationId xmlns:a16="http://schemas.microsoft.com/office/drawing/2014/main" id="{07EA1841-063F-4742-97F7-AB28193769BC}"/>
              </a:ext>
            </a:extLst>
          </p:cNvPr>
          <p:cNvSpPr txBox="1"/>
          <p:nvPr/>
        </p:nvSpPr>
        <p:spPr>
          <a:xfrm rot="16200000">
            <a:off x="-430471" y="3699718"/>
            <a:ext cx="1813441" cy="338554"/>
          </a:xfrm>
          <a:prstGeom prst="rect">
            <a:avLst/>
          </a:prstGeom>
          <a:noFill/>
        </p:spPr>
        <p:txBody>
          <a:bodyPr wrap="square" rtlCol="0">
            <a:spAutoFit/>
          </a:bodyPr>
          <a:lstStyle/>
          <a:p>
            <a:r>
              <a:rPr lang="en-GB" sz="1600" dirty="0"/>
              <a:t>Respondents (%)</a:t>
            </a:r>
          </a:p>
        </p:txBody>
      </p:sp>
    </p:spTree>
    <p:extLst>
      <p:ext uri="{BB962C8B-B14F-4D97-AF65-F5344CB8AC3E}">
        <p14:creationId xmlns:p14="http://schemas.microsoft.com/office/powerpoint/2010/main" val="211718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468EA-BA77-47BD-986D-FB835202498B}"/>
              </a:ext>
            </a:extLst>
          </p:cNvPr>
          <p:cNvSpPr>
            <a:spLocks noGrp="1"/>
          </p:cNvSpPr>
          <p:nvPr>
            <p:ph type="title"/>
          </p:nvPr>
        </p:nvSpPr>
        <p:spPr/>
        <p:txBody>
          <a:bodyPr/>
          <a:lstStyle/>
          <a:p>
            <a:r>
              <a:rPr lang="en-GB" dirty="0"/>
              <a:t>Impact reported by people with MS </a:t>
            </a:r>
            <a:br>
              <a:rPr lang="en-GB" dirty="0"/>
            </a:br>
            <a:r>
              <a:rPr lang="en-GB" dirty="0"/>
              <a:t>or their carers</a:t>
            </a:r>
          </a:p>
        </p:txBody>
      </p:sp>
      <p:sp>
        <p:nvSpPr>
          <p:cNvPr id="4" name="Text Placeholder 3">
            <a:extLst>
              <a:ext uri="{FF2B5EF4-FFF2-40B4-BE49-F238E27FC236}">
                <a16:creationId xmlns:a16="http://schemas.microsoft.com/office/drawing/2014/main" id="{CAFBAFEB-69E9-43EE-8EC4-0F29B766A306}"/>
              </a:ext>
            </a:extLst>
          </p:cNvPr>
          <p:cNvSpPr>
            <a:spLocks noGrp="1"/>
          </p:cNvSpPr>
          <p:nvPr>
            <p:ph type="body" sz="quarter" idx="10"/>
          </p:nvPr>
        </p:nvSpPr>
        <p:spPr>
          <a:xfrm>
            <a:off x="1" y="3900254"/>
            <a:ext cx="10018437" cy="1286887"/>
          </a:xfrm>
        </p:spPr>
        <p:txBody>
          <a:bodyPr/>
          <a:lstStyle/>
          <a:p>
            <a:endParaRPr lang="en-GB" dirty="0"/>
          </a:p>
        </p:txBody>
      </p:sp>
      <p:sp>
        <p:nvSpPr>
          <p:cNvPr id="5" name="Arrow: Left 4">
            <a:hlinkClick r:id="rId2" action="ppaction://hlinksldjump"/>
            <a:extLst>
              <a:ext uri="{FF2B5EF4-FFF2-40B4-BE49-F238E27FC236}">
                <a16:creationId xmlns:a16="http://schemas.microsoft.com/office/drawing/2014/main" id="{D0D0561C-0E93-418D-8427-74B4390A24CD}"/>
              </a:ext>
            </a:extLst>
          </p:cNvPr>
          <p:cNvSpPr/>
          <p:nvPr/>
        </p:nvSpPr>
        <p:spPr>
          <a:xfrm>
            <a:off x="32691" y="39742"/>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1932540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CCE0-B552-4CE4-B151-D5A7CA1C4E10}"/>
              </a:ext>
            </a:extLst>
          </p:cNvPr>
          <p:cNvSpPr>
            <a:spLocks noGrp="1"/>
          </p:cNvSpPr>
          <p:nvPr>
            <p:ph type="title"/>
          </p:nvPr>
        </p:nvSpPr>
        <p:spPr/>
        <p:txBody>
          <a:bodyPr>
            <a:normAutofit/>
          </a:bodyPr>
          <a:lstStyle/>
          <a:p>
            <a:r>
              <a:rPr lang="en-GB" dirty="0"/>
              <a:t>MS Brain Health has helped equip people with MS and their carers to manage the disease</a:t>
            </a:r>
          </a:p>
        </p:txBody>
      </p:sp>
      <p:sp>
        <p:nvSpPr>
          <p:cNvPr id="3" name="Content Placeholder 2">
            <a:extLst>
              <a:ext uri="{FF2B5EF4-FFF2-40B4-BE49-F238E27FC236}">
                <a16:creationId xmlns:a16="http://schemas.microsoft.com/office/drawing/2014/main" id="{289A1080-3B6B-45E5-8B2F-2401BD9EE114}"/>
              </a:ext>
            </a:extLst>
          </p:cNvPr>
          <p:cNvSpPr>
            <a:spLocks noGrp="1"/>
          </p:cNvSpPr>
          <p:nvPr>
            <p:ph idx="1"/>
          </p:nvPr>
        </p:nvSpPr>
        <p:spPr>
          <a:xfrm>
            <a:off x="509464" y="1597822"/>
            <a:ext cx="6695567" cy="4525963"/>
          </a:xfrm>
        </p:spPr>
        <p:txBody>
          <a:bodyPr/>
          <a:lstStyle/>
          <a:p>
            <a:r>
              <a:rPr lang="en-GB" dirty="0"/>
              <a:t>The survey asked people with MS and their carers about the impact of MS Brain Health on:</a:t>
            </a:r>
          </a:p>
          <a:p>
            <a:pPr lvl="1"/>
            <a:r>
              <a:rPr lang="en-GB" dirty="0"/>
              <a:t>management of their MS (or that of the person they care for)</a:t>
            </a:r>
          </a:p>
          <a:p>
            <a:pPr lvl="1"/>
            <a:r>
              <a:rPr lang="en-GB" dirty="0"/>
              <a:t>the MS services they use</a:t>
            </a:r>
          </a:p>
          <a:p>
            <a:r>
              <a:rPr lang="en-GB" dirty="0"/>
              <a:t>25 people in this group from eight countries completed the survey</a:t>
            </a:r>
          </a:p>
          <a:p>
            <a:endParaRPr lang="en-GB" dirty="0"/>
          </a:p>
        </p:txBody>
      </p:sp>
      <p:sp>
        <p:nvSpPr>
          <p:cNvPr id="4" name="Text Placeholder 3">
            <a:extLst>
              <a:ext uri="{FF2B5EF4-FFF2-40B4-BE49-F238E27FC236}">
                <a16:creationId xmlns:a16="http://schemas.microsoft.com/office/drawing/2014/main" id="{5CAB95CC-4429-4C7A-B577-A5471D66C338}"/>
              </a:ext>
            </a:extLst>
          </p:cNvPr>
          <p:cNvSpPr>
            <a:spLocks noGrp="1"/>
          </p:cNvSpPr>
          <p:nvPr>
            <p:ph type="body" sz="quarter" idx="14"/>
          </p:nvPr>
        </p:nvSpPr>
        <p:spPr/>
        <p:txBody>
          <a:bodyPr/>
          <a:lstStyle/>
          <a:p>
            <a:endParaRPr lang="en-GB"/>
          </a:p>
        </p:txBody>
      </p:sp>
      <p:grpSp>
        <p:nvGrpSpPr>
          <p:cNvPr id="12" name="Group 11">
            <a:extLst>
              <a:ext uri="{FF2B5EF4-FFF2-40B4-BE49-F238E27FC236}">
                <a16:creationId xmlns:a16="http://schemas.microsoft.com/office/drawing/2014/main" id="{CC93972F-2E2D-4786-ADA3-49A26E6C6CA4}"/>
              </a:ext>
            </a:extLst>
          </p:cNvPr>
          <p:cNvGrpSpPr/>
          <p:nvPr/>
        </p:nvGrpSpPr>
        <p:grpSpPr>
          <a:xfrm>
            <a:off x="7414352" y="1635023"/>
            <a:ext cx="4480680" cy="1941900"/>
            <a:chOff x="1401033" y="4180110"/>
            <a:chExt cx="4923569" cy="1763486"/>
          </a:xfrm>
        </p:grpSpPr>
        <p:sp>
          <p:nvSpPr>
            <p:cNvPr id="7" name="Speech Bubble: Rectangle with Corners Rounded 6">
              <a:extLst>
                <a:ext uri="{FF2B5EF4-FFF2-40B4-BE49-F238E27FC236}">
                  <a16:creationId xmlns:a16="http://schemas.microsoft.com/office/drawing/2014/main" id="{E0CD91E3-AFC6-47D5-B3DE-8766BE7A5DC7}"/>
                </a:ext>
              </a:extLst>
            </p:cNvPr>
            <p:cNvSpPr/>
            <p:nvPr/>
          </p:nvSpPr>
          <p:spPr>
            <a:xfrm>
              <a:off x="1401033" y="4180110"/>
              <a:ext cx="4923569" cy="1763486"/>
            </a:xfrm>
            <a:prstGeom prst="wedgeRoundRectCallout">
              <a:avLst>
                <a:gd name="adj1" fmla="val 6077"/>
                <a:gd name="adj2" fmla="val 6476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19560E2-238A-4FE3-BB03-3EC0E03F43CD}"/>
                </a:ext>
              </a:extLst>
            </p:cNvPr>
            <p:cNvSpPr txBox="1"/>
            <p:nvPr/>
          </p:nvSpPr>
          <p:spPr>
            <a:xfrm>
              <a:off x="1401033" y="4288961"/>
              <a:ext cx="4792941" cy="1631216"/>
            </a:xfrm>
            <a:prstGeom prst="rect">
              <a:avLst/>
            </a:prstGeom>
            <a:noFill/>
          </p:spPr>
          <p:txBody>
            <a:bodyPr wrap="square" rtlCol="0">
              <a:spAutoFit/>
            </a:bodyPr>
            <a:lstStyle/>
            <a:p>
              <a:pPr algn="ctr" rtl="0">
                <a:defRPr sz="2400" b="0" i="0" u="none" strike="noStrike" kern="1200" spc="0" baseline="0">
                  <a:solidFill>
                    <a:prstClr val="black">
                      <a:lumMod val="65000"/>
                      <a:lumOff val="35000"/>
                    </a:prstClr>
                  </a:solidFill>
                  <a:latin typeface="+mn-lt"/>
                  <a:ea typeface="+mn-ea"/>
                  <a:cs typeface="+mn-cs"/>
                </a:defRPr>
              </a:pPr>
              <a:r>
                <a:rPr lang="en-US" sz="2000" b="1" dirty="0">
                  <a:solidFill>
                    <a:schemeClr val="bg1"/>
                  </a:solidFill>
                </a:rPr>
                <a:t>“Have the MS Brain Health recommendations and consensus standards influenced how you manage your MS or the MS of the person you care for?”</a:t>
              </a:r>
            </a:p>
          </p:txBody>
        </p:sp>
      </p:grpSp>
      <p:pic>
        <p:nvPicPr>
          <p:cNvPr id="10" name="Picture 9">
            <a:extLst>
              <a:ext uri="{FF2B5EF4-FFF2-40B4-BE49-F238E27FC236}">
                <a16:creationId xmlns:a16="http://schemas.microsoft.com/office/drawing/2014/main" id="{5EB527E5-AEB4-4B3C-AC85-91072FF9CF5C}"/>
              </a:ext>
            </a:extLst>
          </p:cNvPr>
          <p:cNvPicPr>
            <a:picLocks noChangeAspect="1"/>
          </p:cNvPicPr>
          <p:nvPr/>
        </p:nvPicPr>
        <p:blipFill>
          <a:blip r:embed="rId3"/>
          <a:stretch>
            <a:fillRect/>
          </a:stretch>
        </p:blipFill>
        <p:spPr>
          <a:xfrm>
            <a:off x="6734337" y="3860803"/>
            <a:ext cx="4571436" cy="2952000"/>
          </a:xfrm>
          <a:prstGeom prst="rect">
            <a:avLst/>
          </a:prstGeom>
        </p:spPr>
      </p:pic>
    </p:spTree>
    <p:extLst>
      <p:ext uri="{BB962C8B-B14F-4D97-AF65-F5344CB8AC3E}">
        <p14:creationId xmlns:p14="http://schemas.microsoft.com/office/powerpoint/2010/main" val="72207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in MS knowledge and self-management among survey respondents with MS</a:t>
            </a:r>
          </a:p>
        </p:txBody>
      </p:sp>
      <p:sp>
        <p:nvSpPr>
          <p:cNvPr id="4" name="Text Placeholder 3"/>
          <p:cNvSpPr>
            <a:spLocks noGrp="1"/>
          </p:cNvSpPr>
          <p:nvPr>
            <p:ph type="body" sz="quarter" idx="14"/>
          </p:nvPr>
        </p:nvSpPr>
        <p:spPr/>
        <p:txBody>
          <a:bodyPr/>
          <a:lstStyle/>
          <a:p>
            <a:r>
              <a:rPr lang="en-GB" dirty="0"/>
              <a:t> n=25 people with MS or carers who responded</a:t>
            </a:r>
          </a:p>
        </p:txBody>
      </p:sp>
      <p:graphicFrame>
        <p:nvGraphicFramePr>
          <p:cNvPr id="5" name="Content Placeholder 4">
            <a:extLst>
              <a:ext uri="{FF2B5EF4-FFF2-40B4-BE49-F238E27FC236}">
                <a16:creationId xmlns:a16="http://schemas.microsoft.com/office/drawing/2014/main" id="{EA70F142-BE7A-4B20-A7E5-51557A24CD97}"/>
              </a:ext>
            </a:extLst>
          </p:cNvPr>
          <p:cNvGraphicFramePr>
            <a:graphicFrameLocks noGrp="1"/>
          </p:cNvGraphicFramePr>
          <p:nvPr>
            <p:ph idx="1"/>
            <p:extLst>
              <p:ext uri="{D42A27DB-BD31-4B8C-83A1-F6EECF244321}">
                <p14:modId xmlns:p14="http://schemas.microsoft.com/office/powerpoint/2010/main" val="1584666381"/>
              </p:ext>
            </p:extLst>
          </p:nvPr>
        </p:nvGraphicFramePr>
        <p:xfrm>
          <a:off x="713196" y="1654251"/>
          <a:ext cx="11138264" cy="49267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A70091A-D0A6-46C5-8D73-EAC9163CA209}"/>
              </a:ext>
            </a:extLst>
          </p:cNvPr>
          <p:cNvSpPr txBox="1"/>
          <p:nvPr/>
        </p:nvSpPr>
        <p:spPr>
          <a:xfrm rot="16200000">
            <a:off x="-393728" y="3699718"/>
            <a:ext cx="1813441" cy="338554"/>
          </a:xfrm>
          <a:prstGeom prst="rect">
            <a:avLst/>
          </a:prstGeom>
          <a:noFill/>
        </p:spPr>
        <p:txBody>
          <a:bodyPr wrap="square" rtlCol="0">
            <a:spAutoFit/>
          </a:bodyPr>
          <a:lstStyle/>
          <a:p>
            <a:r>
              <a:rPr lang="en-GB" sz="1600" dirty="0"/>
              <a:t>Respondents (%)</a:t>
            </a:r>
          </a:p>
        </p:txBody>
      </p:sp>
    </p:spTree>
    <p:extLst>
      <p:ext uri="{BB962C8B-B14F-4D97-AF65-F5344CB8AC3E}">
        <p14:creationId xmlns:p14="http://schemas.microsoft.com/office/powerpoint/2010/main" val="143410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A89A-FB8B-4289-9C2F-5E34341281DC}"/>
              </a:ext>
            </a:extLst>
          </p:cNvPr>
          <p:cNvSpPr>
            <a:spLocks noGrp="1"/>
          </p:cNvSpPr>
          <p:nvPr>
            <p:ph type="title"/>
          </p:nvPr>
        </p:nvSpPr>
        <p:spPr/>
        <p:txBody>
          <a:bodyPr/>
          <a:lstStyle/>
          <a:p>
            <a:r>
              <a:rPr lang="en-GB" dirty="0"/>
              <a:t>Clinical care changes have been observed by people with MS … and are likely to continue</a:t>
            </a:r>
          </a:p>
        </p:txBody>
      </p:sp>
      <p:sp>
        <p:nvSpPr>
          <p:cNvPr id="4" name="Text Placeholder 3">
            <a:extLst>
              <a:ext uri="{FF2B5EF4-FFF2-40B4-BE49-F238E27FC236}">
                <a16:creationId xmlns:a16="http://schemas.microsoft.com/office/drawing/2014/main" id="{2BF4CB71-4D31-4347-BAA9-49DE589205C1}"/>
              </a:ext>
            </a:extLst>
          </p:cNvPr>
          <p:cNvSpPr>
            <a:spLocks noGrp="1"/>
          </p:cNvSpPr>
          <p:nvPr>
            <p:ph type="body" sz="quarter" idx="14"/>
          </p:nvPr>
        </p:nvSpPr>
        <p:spPr>
          <a:xfrm>
            <a:off x="528138" y="6581003"/>
            <a:ext cx="10777635" cy="276999"/>
          </a:xfrm>
        </p:spPr>
        <p:txBody>
          <a:bodyPr/>
          <a:lstStyle/>
          <a:p>
            <a:r>
              <a:rPr lang="en-GB" sz="1200" dirty="0"/>
              <a:t>n=23 people with MS or carers who responded</a:t>
            </a:r>
            <a:endParaRPr lang="en-GB" dirty="0"/>
          </a:p>
        </p:txBody>
      </p:sp>
      <p:sp>
        <p:nvSpPr>
          <p:cNvPr id="7" name="TextBox 6">
            <a:extLst>
              <a:ext uri="{FF2B5EF4-FFF2-40B4-BE49-F238E27FC236}">
                <a16:creationId xmlns:a16="http://schemas.microsoft.com/office/drawing/2014/main" id="{369F557A-A7BC-430E-8BF1-20557D7A8739}"/>
              </a:ext>
            </a:extLst>
          </p:cNvPr>
          <p:cNvSpPr txBox="1"/>
          <p:nvPr/>
        </p:nvSpPr>
        <p:spPr>
          <a:xfrm>
            <a:off x="368261" y="1974244"/>
            <a:ext cx="4258823" cy="2693645"/>
          </a:xfrm>
          <a:prstGeom prst="wedgeRoundRectCallout">
            <a:avLst>
              <a:gd name="adj1" fmla="val 42544"/>
              <a:gd name="adj2" fmla="val 60455"/>
              <a:gd name="adj3" fmla="val 16667"/>
            </a:avLst>
          </a:prstGeom>
          <a:solidFill>
            <a:schemeClr val="accent3"/>
          </a:solidFill>
        </p:spPr>
        <p:txBody>
          <a:bodyPr wrap="square">
            <a:spAutoFit/>
          </a:bodyPr>
          <a:lstStyle/>
          <a:p>
            <a:pPr>
              <a:lnSpc>
                <a:spcPct val="107000"/>
              </a:lnSpc>
              <a:spcBef>
                <a:spcPts val="200"/>
              </a:spcBef>
            </a:pPr>
            <a:r>
              <a:rPr lang="en-GB" sz="2400" dirty="0">
                <a:solidFill>
                  <a:schemeClr val="bg1"/>
                </a:solidFill>
              </a:rPr>
              <a:t>Do you feel there have been, or will in future be, changes in clinical care due to the MS Brain Health recommendations and consensus standards</a:t>
            </a:r>
            <a:r>
              <a:rPr lang="en-GB" sz="2400" dirty="0">
                <a:solidFill>
                  <a:schemeClr val="bg1"/>
                </a:solidFill>
                <a:effectLst/>
                <a:ea typeface="Times New Roman" panose="02020603050405020304" pitchFamily="18" charset="0"/>
                <a:cs typeface="Times New Roman" panose="02020603050405020304" pitchFamily="18" charset="0"/>
              </a:rPr>
              <a:t>?</a:t>
            </a:r>
          </a:p>
        </p:txBody>
      </p:sp>
      <p:graphicFrame>
        <p:nvGraphicFramePr>
          <p:cNvPr id="10" name="Chart 9">
            <a:extLst>
              <a:ext uri="{FF2B5EF4-FFF2-40B4-BE49-F238E27FC236}">
                <a16:creationId xmlns:a16="http://schemas.microsoft.com/office/drawing/2014/main" id="{5BCF8ABD-C0F5-4864-A13D-C8C6D7955270}"/>
              </a:ext>
            </a:extLst>
          </p:cNvPr>
          <p:cNvGraphicFramePr/>
          <p:nvPr>
            <p:extLst>
              <p:ext uri="{D42A27DB-BD31-4B8C-83A1-F6EECF244321}">
                <p14:modId xmlns:p14="http://schemas.microsoft.com/office/powerpoint/2010/main" val="207988504"/>
              </p:ext>
            </p:extLst>
          </p:nvPr>
        </p:nvGraphicFramePr>
        <p:xfrm>
          <a:off x="4627084" y="1974244"/>
          <a:ext cx="6973677" cy="4294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218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F7E5-3A90-4229-BFE7-DB00749405BF}"/>
              </a:ext>
            </a:extLst>
          </p:cNvPr>
          <p:cNvSpPr>
            <a:spLocks noGrp="1"/>
          </p:cNvSpPr>
          <p:nvPr>
            <p:ph type="title"/>
          </p:nvPr>
        </p:nvSpPr>
        <p:spPr/>
        <p:txBody>
          <a:bodyPr/>
          <a:lstStyle/>
          <a:p>
            <a:r>
              <a:rPr lang="en-GB" dirty="0"/>
              <a:t>Areas of change in clinical care reported by people with MS</a:t>
            </a:r>
          </a:p>
        </p:txBody>
      </p:sp>
      <p:graphicFrame>
        <p:nvGraphicFramePr>
          <p:cNvPr id="5" name="Content Placeholder 4">
            <a:extLst>
              <a:ext uri="{FF2B5EF4-FFF2-40B4-BE49-F238E27FC236}">
                <a16:creationId xmlns:a16="http://schemas.microsoft.com/office/drawing/2014/main" id="{4B983A0D-AE71-49F8-8365-1CE25CFE247D}"/>
              </a:ext>
            </a:extLst>
          </p:cNvPr>
          <p:cNvGraphicFramePr>
            <a:graphicFrameLocks noGrp="1"/>
          </p:cNvGraphicFramePr>
          <p:nvPr>
            <p:ph idx="1"/>
            <p:extLst>
              <p:ext uri="{D42A27DB-BD31-4B8C-83A1-F6EECF244321}">
                <p14:modId xmlns:p14="http://schemas.microsoft.com/office/powerpoint/2010/main" val="2222125703"/>
              </p:ext>
            </p:extLst>
          </p:nvPr>
        </p:nvGraphicFramePr>
        <p:xfrm>
          <a:off x="759956" y="1892527"/>
          <a:ext cx="10796587"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BEA35C1C-A20D-4960-B3A0-7B36C64DA9BF}"/>
              </a:ext>
            </a:extLst>
          </p:cNvPr>
          <p:cNvSpPr>
            <a:spLocks noGrp="1"/>
          </p:cNvSpPr>
          <p:nvPr>
            <p:ph type="body" sz="quarter" idx="14"/>
          </p:nvPr>
        </p:nvSpPr>
        <p:spPr>
          <a:xfrm>
            <a:off x="528638" y="6581775"/>
            <a:ext cx="10777537" cy="276225"/>
          </a:xfrm>
        </p:spPr>
        <p:txBody>
          <a:bodyPr/>
          <a:lstStyle/>
          <a:p>
            <a:r>
              <a:rPr lang="en-GB" sz="1200" dirty="0"/>
              <a:t>n=23 people with MS or carers who responded</a:t>
            </a:r>
            <a:endParaRPr lang="en-GB" dirty="0"/>
          </a:p>
        </p:txBody>
      </p:sp>
      <p:sp>
        <p:nvSpPr>
          <p:cNvPr id="7" name="TextBox 6">
            <a:extLst>
              <a:ext uri="{FF2B5EF4-FFF2-40B4-BE49-F238E27FC236}">
                <a16:creationId xmlns:a16="http://schemas.microsoft.com/office/drawing/2014/main" id="{72FAA866-895F-42E9-A777-AD4C1AE5BA40}"/>
              </a:ext>
            </a:extLst>
          </p:cNvPr>
          <p:cNvSpPr txBox="1"/>
          <p:nvPr/>
        </p:nvSpPr>
        <p:spPr>
          <a:xfrm>
            <a:off x="1128890" y="1544849"/>
            <a:ext cx="9914797" cy="830997"/>
          </a:xfrm>
          <a:prstGeom prst="rect">
            <a:avLst/>
          </a:prstGeom>
          <a:noFill/>
        </p:spPr>
        <p:txBody>
          <a:bodyPr wrap="square" rtlCol="0">
            <a:spAutoFit/>
          </a:bodyPr>
          <a:lstStyle/>
          <a:p>
            <a:pPr algn="ctr"/>
            <a:r>
              <a:rPr lang="en-GB" sz="2400" dirty="0"/>
              <a:t>If you have noted changes in MS clinical care due to </a:t>
            </a:r>
            <a:br>
              <a:rPr lang="en-GB" sz="2400" dirty="0"/>
            </a:br>
            <a:r>
              <a:rPr lang="en-GB" sz="2400" dirty="0"/>
              <a:t>MS Brain Health, what have you seen? </a:t>
            </a:r>
          </a:p>
        </p:txBody>
      </p:sp>
      <p:sp>
        <p:nvSpPr>
          <p:cNvPr id="8" name="TextBox 7">
            <a:extLst>
              <a:ext uri="{FF2B5EF4-FFF2-40B4-BE49-F238E27FC236}">
                <a16:creationId xmlns:a16="http://schemas.microsoft.com/office/drawing/2014/main" id="{DCF1CE61-FDFD-4F10-ACCC-955CB5C108EE}"/>
              </a:ext>
            </a:extLst>
          </p:cNvPr>
          <p:cNvSpPr txBox="1"/>
          <p:nvPr/>
        </p:nvSpPr>
        <p:spPr>
          <a:xfrm rot="16200000">
            <a:off x="-382846" y="3699718"/>
            <a:ext cx="1813441" cy="338554"/>
          </a:xfrm>
          <a:prstGeom prst="rect">
            <a:avLst/>
          </a:prstGeom>
          <a:noFill/>
        </p:spPr>
        <p:txBody>
          <a:bodyPr wrap="square" rtlCol="0">
            <a:spAutoFit/>
          </a:bodyPr>
          <a:lstStyle/>
          <a:p>
            <a:r>
              <a:rPr lang="en-GB" sz="1600" dirty="0"/>
              <a:t>Respondents (%)</a:t>
            </a:r>
          </a:p>
        </p:txBody>
      </p:sp>
    </p:spTree>
    <p:extLst>
      <p:ext uri="{BB962C8B-B14F-4D97-AF65-F5344CB8AC3E}">
        <p14:creationId xmlns:p14="http://schemas.microsoft.com/office/powerpoint/2010/main" val="347593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 aims</a:t>
            </a:r>
          </a:p>
        </p:txBody>
      </p:sp>
      <p:sp>
        <p:nvSpPr>
          <p:cNvPr id="3" name="Content Placeholder 2"/>
          <p:cNvSpPr>
            <a:spLocks noGrp="1"/>
          </p:cNvSpPr>
          <p:nvPr>
            <p:ph idx="1"/>
          </p:nvPr>
        </p:nvSpPr>
        <p:spPr>
          <a:xfrm>
            <a:off x="509464" y="1561726"/>
            <a:ext cx="10796309" cy="4525963"/>
          </a:xfrm>
        </p:spPr>
        <p:txBody>
          <a:bodyPr>
            <a:normAutofit fontScale="70000" lnSpcReduction="20000"/>
          </a:bodyPr>
          <a:lstStyle/>
          <a:p>
            <a:pPr>
              <a:lnSpc>
                <a:spcPct val="120000"/>
              </a:lnSpc>
              <a:spcAft>
                <a:spcPts val="1200"/>
              </a:spcAft>
            </a:pPr>
            <a:r>
              <a:rPr lang="en-GB" dirty="0"/>
              <a:t>Highlight the approach to the management of multiple sclerosis (MS) recommended in an evidence-based policy report published by global MS experts in 2015</a:t>
            </a:r>
            <a:r>
              <a:rPr lang="en-GB" baseline="30000" dirty="0"/>
              <a:t>1</a:t>
            </a:r>
          </a:p>
          <a:p>
            <a:pPr>
              <a:lnSpc>
                <a:spcPct val="120000"/>
              </a:lnSpc>
              <a:spcAft>
                <a:spcPts val="1200"/>
              </a:spcAft>
            </a:pPr>
            <a:r>
              <a:rPr lang="en-GB" dirty="0"/>
              <a:t>Review areas of global impact from the resulting </a:t>
            </a:r>
            <a:r>
              <a:rPr lang="en-GB" b="1" dirty="0">
                <a:solidFill>
                  <a:schemeClr val="accent1"/>
                </a:solidFill>
              </a:rPr>
              <a:t>MS Brain Health </a:t>
            </a:r>
            <a:r>
              <a:rPr lang="en-GB" dirty="0"/>
              <a:t>initiative, since 2016</a:t>
            </a:r>
          </a:p>
          <a:p>
            <a:pPr lvl="1">
              <a:lnSpc>
                <a:spcPct val="120000"/>
              </a:lnSpc>
              <a:spcAft>
                <a:spcPts val="1200"/>
              </a:spcAft>
            </a:pPr>
            <a:r>
              <a:rPr lang="en-GB" sz="2600" dirty="0"/>
              <a:t>An online survey provides measurable responses to questions posed using a systematic approach</a:t>
            </a:r>
          </a:p>
          <a:p>
            <a:pPr lvl="2">
              <a:buSzPct val="120000"/>
              <a:buFont typeface="Wingdings" panose="05000000000000000000" pitchFamily="2" charset="2"/>
              <a:buChar char="§"/>
            </a:pPr>
            <a:r>
              <a:rPr lang="en-GB" sz="2400" dirty="0"/>
              <a:t>Demographics of participants</a:t>
            </a:r>
          </a:p>
          <a:p>
            <a:pPr lvl="2">
              <a:buSzPct val="120000"/>
              <a:buFont typeface="Wingdings" panose="05000000000000000000" pitchFamily="2" charset="2"/>
              <a:buChar char="§"/>
            </a:pPr>
            <a:r>
              <a:rPr lang="en-GB" sz="2400" dirty="0"/>
              <a:t>Some whole group response summary data</a:t>
            </a:r>
          </a:p>
          <a:p>
            <a:pPr lvl="2">
              <a:buSzPct val="120000"/>
              <a:buFont typeface="Wingdings" panose="05000000000000000000" pitchFamily="2" charset="2"/>
              <a:buChar char="§"/>
            </a:pPr>
            <a:r>
              <a:rPr lang="en-GB" sz="2400" dirty="0"/>
              <a:t>Responses from healthcare organizations</a:t>
            </a:r>
          </a:p>
          <a:p>
            <a:pPr lvl="2">
              <a:buSzPct val="120000"/>
              <a:buFont typeface="Wingdings" panose="05000000000000000000" pitchFamily="2" charset="2"/>
              <a:buChar char="§"/>
            </a:pPr>
            <a:r>
              <a:rPr lang="en-GB" sz="2400" dirty="0"/>
              <a:t>Responses from people with MS and carers of people with MS</a:t>
            </a:r>
          </a:p>
          <a:p>
            <a:pPr marL="799200" lvl="1" indent="-457200">
              <a:lnSpc>
                <a:spcPct val="120000"/>
              </a:lnSpc>
              <a:buSzPct val="120000"/>
            </a:pPr>
            <a:r>
              <a:rPr lang="en-GB" sz="2500" dirty="0"/>
              <a:t>A series of case studies showcases activities and improvements to care pioneered by groups within the MS community globally</a:t>
            </a:r>
          </a:p>
          <a:p>
            <a:pPr marL="458100" indent="-457200">
              <a:lnSpc>
                <a:spcPct val="120000"/>
              </a:lnSpc>
              <a:buSzPct val="120000"/>
            </a:pPr>
            <a:r>
              <a:rPr lang="en-GB" sz="2900" dirty="0"/>
              <a:t>Summarize the key achievements of MS Brain Health and the group’s aspirations for future activities to help implement the recommendations</a:t>
            </a:r>
            <a:r>
              <a:rPr lang="en-GB" sz="2900" baseline="30000" dirty="0"/>
              <a:t>1</a:t>
            </a:r>
            <a:r>
              <a:rPr lang="en-GB" sz="2900" dirty="0"/>
              <a:t> and consensus standards</a:t>
            </a:r>
            <a:r>
              <a:rPr lang="en-GB" sz="2900" baseline="30000" dirty="0"/>
              <a:t>2</a:t>
            </a:r>
          </a:p>
        </p:txBody>
      </p:sp>
      <p:sp>
        <p:nvSpPr>
          <p:cNvPr id="5" name="Text Placeholder 4">
            <a:extLst>
              <a:ext uri="{FF2B5EF4-FFF2-40B4-BE49-F238E27FC236}">
                <a16:creationId xmlns:a16="http://schemas.microsoft.com/office/drawing/2014/main" id="{54F4F994-110B-4945-B907-02ADBE7AFF3B}"/>
              </a:ext>
            </a:extLst>
          </p:cNvPr>
          <p:cNvSpPr>
            <a:spLocks noGrp="1"/>
          </p:cNvSpPr>
          <p:nvPr>
            <p:ph type="body" sz="quarter" idx="14"/>
          </p:nvPr>
        </p:nvSpPr>
        <p:spPr>
          <a:xfrm>
            <a:off x="528138" y="6581003"/>
            <a:ext cx="10777635" cy="276999"/>
          </a:xfrm>
        </p:spPr>
        <p:txBody>
          <a:bodyPr/>
          <a:lstStyle/>
          <a:p>
            <a:r>
              <a:rPr lang="en-GB" sz="1200" dirty="0"/>
              <a:t>1. </a:t>
            </a:r>
            <a:r>
              <a:rPr lang="en-GB" sz="1200" dirty="0" err="1"/>
              <a:t>Giovannoni</a:t>
            </a:r>
            <a:r>
              <a:rPr lang="en-GB" sz="1200" dirty="0"/>
              <a:t> </a:t>
            </a:r>
            <a:r>
              <a:rPr lang="en-GB" sz="1200" i="1" dirty="0"/>
              <a:t>et al</a:t>
            </a:r>
            <a:r>
              <a:rPr lang="en-GB" sz="1200" dirty="0"/>
              <a:t>. </a:t>
            </a:r>
            <a:r>
              <a:rPr lang="en-GB" sz="1200" i="1" dirty="0"/>
              <a:t>Mult </a:t>
            </a:r>
            <a:r>
              <a:rPr lang="en-GB" sz="1200" i="1" dirty="0" err="1"/>
              <a:t>Scler</a:t>
            </a:r>
            <a:r>
              <a:rPr lang="en-GB" sz="1200" i="1" dirty="0"/>
              <a:t> </a:t>
            </a:r>
            <a:r>
              <a:rPr lang="en-GB" sz="1200" i="1" dirty="0" err="1"/>
              <a:t>Relat</a:t>
            </a:r>
            <a:r>
              <a:rPr lang="en-GB" sz="1200" i="1" dirty="0"/>
              <a:t> </a:t>
            </a:r>
            <a:r>
              <a:rPr lang="en-GB" sz="1200" i="1" dirty="0" err="1"/>
              <a:t>Disord</a:t>
            </a:r>
            <a:r>
              <a:rPr lang="en-GB" sz="1200" i="1" dirty="0"/>
              <a:t> </a:t>
            </a:r>
            <a:r>
              <a:rPr lang="en-GB" sz="1200" dirty="0"/>
              <a:t>2016;9 </a:t>
            </a:r>
            <a:r>
              <a:rPr lang="en-GB" sz="1200" dirty="0" err="1"/>
              <a:t>Suppl</a:t>
            </a:r>
            <a:r>
              <a:rPr lang="en-GB" sz="1200" dirty="0"/>
              <a:t> 1:S5–S48; 2. </a:t>
            </a:r>
            <a:r>
              <a:rPr lang="en-US" dirty="0"/>
              <a:t>Hobart J </a:t>
            </a:r>
            <a:r>
              <a:rPr lang="en-US" i="1" dirty="0"/>
              <a:t>et al.</a:t>
            </a:r>
            <a:r>
              <a:rPr lang="en-US" dirty="0"/>
              <a:t> </a:t>
            </a:r>
            <a:r>
              <a:rPr lang="en-US" i="1" dirty="0" err="1"/>
              <a:t>Mult</a:t>
            </a:r>
            <a:r>
              <a:rPr lang="en-US" i="1" dirty="0"/>
              <a:t> </a:t>
            </a:r>
            <a:r>
              <a:rPr lang="en-US" i="1" dirty="0" err="1"/>
              <a:t>Scler</a:t>
            </a:r>
            <a:r>
              <a:rPr lang="en-US" dirty="0"/>
              <a:t> </a:t>
            </a:r>
            <a:r>
              <a:rPr lang="en-US" i="1" dirty="0"/>
              <a:t>J</a:t>
            </a:r>
            <a:r>
              <a:rPr lang="en-US" dirty="0"/>
              <a:t> 2019;25:1809‒18</a:t>
            </a:r>
            <a:endParaRPr lang="en-GB" dirty="0"/>
          </a:p>
        </p:txBody>
      </p:sp>
      <p:sp>
        <p:nvSpPr>
          <p:cNvPr id="6" name="Arrow: Left 5">
            <a:hlinkClick r:id="rId2" action="ppaction://hlinksldjump"/>
            <a:extLst>
              <a:ext uri="{FF2B5EF4-FFF2-40B4-BE49-F238E27FC236}">
                <a16:creationId xmlns:a16="http://schemas.microsoft.com/office/drawing/2014/main" id="{55A382C9-6F8B-4F8E-9E89-E333AC3FC795}"/>
              </a:ext>
            </a:extLst>
          </p:cNvPr>
          <p:cNvSpPr/>
          <p:nvPr/>
        </p:nvSpPr>
        <p:spPr>
          <a:xfrm>
            <a:off x="32691" y="10716"/>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317555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People with MS and their carers reported higher investment in MS services in some countries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98515275"/>
              </p:ext>
            </p:extLst>
          </p:nvPr>
        </p:nvGraphicFramePr>
        <p:xfrm>
          <a:off x="509588" y="1598613"/>
          <a:ext cx="10796587"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C564D74D-4F36-4B1A-8349-802CD64869AB}"/>
              </a:ext>
            </a:extLst>
          </p:cNvPr>
          <p:cNvSpPr>
            <a:spLocks noGrp="1"/>
          </p:cNvSpPr>
          <p:nvPr>
            <p:ph type="body" sz="quarter" idx="14"/>
          </p:nvPr>
        </p:nvSpPr>
        <p:spPr>
          <a:xfrm>
            <a:off x="528638" y="6581775"/>
            <a:ext cx="10777537" cy="276225"/>
          </a:xfrm>
        </p:spPr>
        <p:txBody>
          <a:bodyPr/>
          <a:lstStyle/>
          <a:p>
            <a:r>
              <a:rPr lang="en-GB" dirty="0"/>
              <a:t> n=25 people with MS or carers who responded</a:t>
            </a:r>
          </a:p>
        </p:txBody>
      </p:sp>
      <p:graphicFrame>
        <p:nvGraphicFramePr>
          <p:cNvPr id="8" name="Chart 7">
            <a:extLst>
              <a:ext uri="{FF2B5EF4-FFF2-40B4-BE49-F238E27FC236}">
                <a16:creationId xmlns:a16="http://schemas.microsoft.com/office/drawing/2014/main" id="{7F93867B-956E-44D8-838D-6B792315CD72}"/>
              </a:ext>
            </a:extLst>
          </p:cNvPr>
          <p:cNvGraphicFramePr/>
          <p:nvPr>
            <p:extLst>
              <p:ext uri="{D42A27DB-BD31-4B8C-83A1-F6EECF244321}">
                <p14:modId xmlns:p14="http://schemas.microsoft.com/office/powerpoint/2010/main" val="3447216286"/>
              </p:ext>
            </p:extLst>
          </p:nvPr>
        </p:nvGraphicFramePr>
        <p:xfrm>
          <a:off x="3747861" y="1968100"/>
          <a:ext cx="8447314" cy="42345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587F53C-8CA8-4E4A-BB42-FC8D24A571BD}"/>
              </a:ext>
            </a:extLst>
          </p:cNvPr>
          <p:cNvSpPr txBox="1"/>
          <p:nvPr/>
        </p:nvSpPr>
        <p:spPr>
          <a:xfrm>
            <a:off x="373064" y="1989138"/>
            <a:ext cx="4248150" cy="1819221"/>
          </a:xfrm>
          <a:prstGeom prst="wedgeRoundRectCallout">
            <a:avLst>
              <a:gd name="adj1" fmla="val 46038"/>
              <a:gd name="adj2" fmla="val 67345"/>
              <a:gd name="adj3" fmla="val 16667"/>
            </a:avLst>
          </a:prstGeom>
          <a:solidFill>
            <a:schemeClr val="accent3"/>
          </a:solidFill>
        </p:spPr>
        <p:txBody>
          <a:bodyPr wrap="square">
            <a:spAutoFit/>
          </a:bodyPr>
          <a:lstStyle>
            <a:defPPr>
              <a:defRPr lang="en-US"/>
            </a:defPPr>
            <a:lvl1pPr>
              <a:lnSpc>
                <a:spcPct val="107000"/>
              </a:lnSpc>
              <a:spcBef>
                <a:spcPts val="200"/>
              </a:spcBef>
              <a:defRPr sz="2400">
                <a:solidFill>
                  <a:schemeClr val="bg1"/>
                </a:solidFill>
              </a:defRPr>
            </a:lvl1pPr>
          </a:lstStyle>
          <a:p>
            <a:r>
              <a:rPr lang="en-GB" dirty="0"/>
              <a:t>Do you think MS Brain Health has increased or will</a:t>
            </a:r>
            <a:br>
              <a:rPr lang="en-GB" dirty="0"/>
            </a:br>
            <a:r>
              <a:rPr lang="en-GB" dirty="0"/>
              <a:t> in the future increase investment in MS services?</a:t>
            </a:r>
          </a:p>
        </p:txBody>
      </p:sp>
    </p:spTree>
    <p:extLst>
      <p:ext uri="{BB962C8B-B14F-4D97-AF65-F5344CB8AC3E}">
        <p14:creationId xmlns:p14="http://schemas.microsoft.com/office/powerpoint/2010/main" val="147720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of increased investment include improved monitoring and access to DMTs</a:t>
            </a:r>
          </a:p>
        </p:txBody>
      </p:sp>
      <p:sp>
        <p:nvSpPr>
          <p:cNvPr id="4" name="Text Placeholder 3"/>
          <p:cNvSpPr>
            <a:spLocks noGrp="1"/>
          </p:cNvSpPr>
          <p:nvPr>
            <p:ph type="body" sz="quarter" idx="14"/>
          </p:nvPr>
        </p:nvSpPr>
        <p:spPr>
          <a:xfrm>
            <a:off x="528138" y="6396337"/>
            <a:ext cx="10777635" cy="461665"/>
          </a:xfrm>
        </p:spPr>
        <p:txBody>
          <a:bodyPr/>
          <a:lstStyle/>
          <a:p>
            <a:r>
              <a:rPr lang="en-GB" sz="1200" dirty="0"/>
              <a:t>DMT, disease-modifying treatment</a:t>
            </a:r>
            <a:br>
              <a:rPr lang="en-GB" sz="1200" dirty="0"/>
            </a:br>
            <a:r>
              <a:rPr lang="en-GB" sz="1200" dirty="0"/>
              <a:t>n=25 people with MS or carers who responded</a:t>
            </a:r>
            <a:endParaRPr lang="en-GB" dirty="0"/>
          </a:p>
        </p:txBody>
      </p:sp>
      <p:graphicFrame>
        <p:nvGraphicFramePr>
          <p:cNvPr id="5" name="Content Placeholder 4">
            <a:extLst>
              <a:ext uri="{FF2B5EF4-FFF2-40B4-BE49-F238E27FC236}">
                <a16:creationId xmlns:a16="http://schemas.microsoft.com/office/drawing/2014/main" id="{E3458A09-B96B-4FDE-A70B-152BB5B6A6B8}"/>
              </a:ext>
            </a:extLst>
          </p:cNvPr>
          <p:cNvGraphicFramePr>
            <a:graphicFrameLocks noGrp="1"/>
          </p:cNvGraphicFramePr>
          <p:nvPr>
            <p:ph idx="1"/>
            <p:extLst>
              <p:ext uri="{D42A27DB-BD31-4B8C-83A1-F6EECF244321}">
                <p14:modId xmlns:p14="http://schemas.microsoft.com/office/powerpoint/2010/main" val="2849571054"/>
              </p:ext>
            </p:extLst>
          </p:nvPr>
        </p:nvGraphicFramePr>
        <p:xfrm>
          <a:off x="964276" y="2363198"/>
          <a:ext cx="10777635" cy="41808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89677" y="1540438"/>
            <a:ext cx="10191404" cy="830997"/>
          </a:xfrm>
          <a:prstGeom prst="rect">
            <a:avLst/>
          </a:prstGeom>
          <a:noFill/>
        </p:spPr>
        <p:txBody>
          <a:bodyPr wrap="square" rtlCol="0">
            <a:spAutoFit/>
          </a:bodyPr>
          <a:lstStyle/>
          <a:p>
            <a:pPr algn="ctr" fontAlgn="base"/>
            <a:r>
              <a:rPr lang="en-GB" sz="2400" dirty="0"/>
              <a:t>Areas where people with MS reported that MS Brain Health </a:t>
            </a:r>
            <a:br>
              <a:rPr lang="en-GB" sz="2400" dirty="0"/>
            </a:br>
            <a:r>
              <a:rPr lang="en-GB" sz="2400" dirty="0"/>
              <a:t>has helped support increased investment in MS services</a:t>
            </a:r>
          </a:p>
        </p:txBody>
      </p:sp>
      <p:sp>
        <p:nvSpPr>
          <p:cNvPr id="7" name="TextBox 6">
            <a:extLst>
              <a:ext uri="{FF2B5EF4-FFF2-40B4-BE49-F238E27FC236}">
                <a16:creationId xmlns:a16="http://schemas.microsoft.com/office/drawing/2014/main" id="{E918D117-5F94-4B02-9C65-71407FA7DBC6}"/>
              </a:ext>
            </a:extLst>
          </p:cNvPr>
          <p:cNvSpPr txBox="1"/>
          <p:nvPr/>
        </p:nvSpPr>
        <p:spPr>
          <a:xfrm rot="16200000">
            <a:off x="-415502" y="3699718"/>
            <a:ext cx="1813441" cy="338554"/>
          </a:xfrm>
          <a:prstGeom prst="rect">
            <a:avLst/>
          </a:prstGeom>
          <a:noFill/>
        </p:spPr>
        <p:txBody>
          <a:bodyPr wrap="square" rtlCol="0">
            <a:spAutoFit/>
          </a:bodyPr>
          <a:lstStyle/>
          <a:p>
            <a:r>
              <a:rPr lang="en-GB" sz="1600" dirty="0"/>
              <a:t>Respondents (%)</a:t>
            </a:r>
          </a:p>
        </p:txBody>
      </p:sp>
    </p:spTree>
    <p:extLst>
      <p:ext uri="{BB962C8B-B14F-4D97-AF65-F5344CB8AC3E}">
        <p14:creationId xmlns:p14="http://schemas.microsoft.com/office/powerpoint/2010/main" val="47509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468EA-BA77-47BD-986D-FB835202498B}"/>
              </a:ext>
            </a:extLst>
          </p:cNvPr>
          <p:cNvSpPr>
            <a:spLocks noGrp="1"/>
          </p:cNvSpPr>
          <p:nvPr>
            <p:ph type="title"/>
          </p:nvPr>
        </p:nvSpPr>
        <p:spPr/>
        <p:txBody>
          <a:bodyPr/>
          <a:lstStyle/>
          <a:p>
            <a:r>
              <a:rPr lang="en-GB" dirty="0"/>
              <a:t>Key findings from impact survey</a:t>
            </a:r>
          </a:p>
        </p:txBody>
      </p:sp>
      <p:sp>
        <p:nvSpPr>
          <p:cNvPr id="4" name="Text Placeholder 3">
            <a:extLst>
              <a:ext uri="{FF2B5EF4-FFF2-40B4-BE49-F238E27FC236}">
                <a16:creationId xmlns:a16="http://schemas.microsoft.com/office/drawing/2014/main" id="{CAFBAFEB-69E9-43EE-8EC4-0F29B766A306}"/>
              </a:ext>
            </a:extLst>
          </p:cNvPr>
          <p:cNvSpPr>
            <a:spLocks noGrp="1"/>
          </p:cNvSpPr>
          <p:nvPr>
            <p:ph type="body" sz="quarter" idx="10"/>
          </p:nvPr>
        </p:nvSpPr>
        <p:spPr>
          <a:xfrm>
            <a:off x="1" y="3900254"/>
            <a:ext cx="10018437" cy="1286887"/>
          </a:xfrm>
        </p:spPr>
        <p:txBody>
          <a:bodyPr/>
          <a:lstStyle/>
          <a:p>
            <a:endParaRPr lang="en-GB" dirty="0"/>
          </a:p>
        </p:txBody>
      </p:sp>
      <p:sp>
        <p:nvSpPr>
          <p:cNvPr id="5" name="Arrow: Left 4">
            <a:hlinkClick r:id="rId2" action="ppaction://hlinksldjump"/>
            <a:extLst>
              <a:ext uri="{FF2B5EF4-FFF2-40B4-BE49-F238E27FC236}">
                <a16:creationId xmlns:a16="http://schemas.microsoft.com/office/drawing/2014/main" id="{8D69A262-EF9B-4BB7-956F-D24B99ED6F25}"/>
              </a:ext>
            </a:extLst>
          </p:cNvPr>
          <p:cNvSpPr/>
          <p:nvPr/>
        </p:nvSpPr>
        <p:spPr>
          <a:xfrm>
            <a:off x="32691" y="39743"/>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2698611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C943-CD4D-42FA-B279-7E06A253F77A}"/>
              </a:ext>
            </a:extLst>
          </p:cNvPr>
          <p:cNvSpPr>
            <a:spLocks noGrp="1"/>
          </p:cNvSpPr>
          <p:nvPr>
            <p:ph type="title"/>
          </p:nvPr>
        </p:nvSpPr>
        <p:spPr/>
        <p:txBody>
          <a:bodyPr/>
          <a:lstStyle/>
          <a:p>
            <a:r>
              <a:rPr lang="en-GB" dirty="0"/>
              <a:t>Country participation and reported impact</a:t>
            </a:r>
          </a:p>
        </p:txBody>
      </p:sp>
      <p:sp>
        <p:nvSpPr>
          <p:cNvPr id="3" name="Content Placeholder 2">
            <a:extLst>
              <a:ext uri="{FF2B5EF4-FFF2-40B4-BE49-F238E27FC236}">
                <a16:creationId xmlns:a16="http://schemas.microsoft.com/office/drawing/2014/main" id="{51151F29-91A6-4729-B145-B2C36D234864}"/>
              </a:ext>
            </a:extLst>
          </p:cNvPr>
          <p:cNvSpPr>
            <a:spLocks noGrp="1"/>
          </p:cNvSpPr>
          <p:nvPr>
            <p:ph idx="1"/>
          </p:nvPr>
        </p:nvSpPr>
        <p:spPr/>
        <p:txBody>
          <a:bodyPr>
            <a:normAutofit fontScale="92500" lnSpcReduction="10000"/>
          </a:bodyPr>
          <a:lstStyle/>
          <a:p>
            <a:r>
              <a:rPr lang="en-GB" dirty="0"/>
              <a:t>Countries that have made changes in practice/services and also seen an increase in investment based on MS Brain Health activity</a:t>
            </a:r>
          </a:p>
          <a:p>
            <a:pPr lvl="1"/>
            <a:r>
              <a:rPr lang="en-GB" dirty="0"/>
              <a:t>Czech Republic</a:t>
            </a:r>
          </a:p>
          <a:p>
            <a:pPr lvl="1"/>
            <a:r>
              <a:rPr lang="en-GB" dirty="0"/>
              <a:t>Serbia</a:t>
            </a:r>
          </a:p>
          <a:p>
            <a:pPr lvl="1"/>
            <a:r>
              <a:rPr lang="en-GB" dirty="0"/>
              <a:t>UK</a:t>
            </a:r>
          </a:p>
          <a:p>
            <a:r>
              <a:rPr lang="en-GB" dirty="0"/>
              <a:t>Countries best represented in survey</a:t>
            </a:r>
          </a:p>
          <a:p>
            <a:pPr lvl="1"/>
            <a:r>
              <a:rPr lang="en-GB" dirty="0"/>
              <a:t>UK</a:t>
            </a:r>
          </a:p>
          <a:p>
            <a:pPr lvl="1"/>
            <a:r>
              <a:rPr lang="en-GB" dirty="0"/>
              <a:t>Belgium</a:t>
            </a:r>
          </a:p>
          <a:p>
            <a:pPr lvl="1"/>
            <a:r>
              <a:rPr lang="en-GB" b="0" i="0" u="none" strike="noStrike" kern="1200" dirty="0">
                <a:solidFill>
                  <a:srgbClr val="000000"/>
                </a:solidFill>
                <a:effectLst/>
                <a:latin typeface="Arial" panose="020B0604020202020204" pitchFamily="34" charset="0"/>
              </a:rPr>
              <a:t>Australia</a:t>
            </a:r>
          </a:p>
          <a:p>
            <a:pPr lvl="1"/>
            <a:r>
              <a:rPr lang="en-GB" b="0" i="0" u="none" strike="noStrike" kern="1200" dirty="0">
                <a:solidFill>
                  <a:srgbClr val="000000"/>
                </a:solidFill>
                <a:effectLst/>
                <a:latin typeface="Arial" panose="020B0604020202020204" pitchFamily="34" charset="0"/>
              </a:rPr>
              <a:t>Czech Republic</a:t>
            </a:r>
          </a:p>
          <a:p>
            <a:pPr lvl="1"/>
            <a:r>
              <a:rPr lang="en-GB" b="0" i="0" u="none" strike="noStrike" kern="1200" dirty="0">
                <a:solidFill>
                  <a:srgbClr val="000000"/>
                </a:solidFill>
                <a:effectLst/>
                <a:latin typeface="Arial" panose="020B0604020202020204" pitchFamily="34" charset="0"/>
              </a:rPr>
              <a:t>Serbia</a:t>
            </a:r>
          </a:p>
          <a:p>
            <a:pPr lvl="1"/>
            <a:endParaRPr lang="en-GB" dirty="0"/>
          </a:p>
          <a:p>
            <a:endParaRPr lang="en-GB" dirty="0"/>
          </a:p>
        </p:txBody>
      </p:sp>
      <p:sp>
        <p:nvSpPr>
          <p:cNvPr id="5" name="Text Placeholder 4">
            <a:extLst>
              <a:ext uri="{FF2B5EF4-FFF2-40B4-BE49-F238E27FC236}">
                <a16:creationId xmlns:a16="http://schemas.microsoft.com/office/drawing/2014/main" id="{2CEED72F-8108-4229-B4D4-F2F9D84C3109}"/>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674824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C943-CD4D-42FA-B279-7E06A253F77A}"/>
              </a:ext>
            </a:extLst>
          </p:cNvPr>
          <p:cNvSpPr>
            <a:spLocks noGrp="1"/>
          </p:cNvSpPr>
          <p:nvPr>
            <p:ph type="title"/>
          </p:nvPr>
        </p:nvSpPr>
        <p:spPr/>
        <p:txBody>
          <a:bodyPr/>
          <a:lstStyle/>
          <a:p>
            <a:r>
              <a:rPr lang="en-GB" dirty="0"/>
              <a:t>Areas where MS Brain Health has had most impact</a:t>
            </a:r>
          </a:p>
        </p:txBody>
      </p:sp>
      <p:sp>
        <p:nvSpPr>
          <p:cNvPr id="3" name="Content Placeholder 2">
            <a:extLst>
              <a:ext uri="{FF2B5EF4-FFF2-40B4-BE49-F238E27FC236}">
                <a16:creationId xmlns:a16="http://schemas.microsoft.com/office/drawing/2014/main" id="{51151F29-91A6-4729-B145-B2C36D234864}"/>
              </a:ext>
            </a:extLst>
          </p:cNvPr>
          <p:cNvSpPr>
            <a:spLocks noGrp="1"/>
          </p:cNvSpPr>
          <p:nvPr>
            <p:ph idx="1"/>
          </p:nvPr>
        </p:nvSpPr>
        <p:spPr>
          <a:xfrm>
            <a:off x="509465" y="1597822"/>
            <a:ext cx="7643936" cy="4525963"/>
          </a:xfrm>
        </p:spPr>
        <p:txBody>
          <a:bodyPr>
            <a:normAutofit fontScale="92500"/>
          </a:bodyPr>
          <a:lstStyle/>
          <a:p>
            <a:r>
              <a:rPr lang="en-GB" dirty="0"/>
              <a:t>Provided useful information for people with MS on preserving brain health (</a:t>
            </a:r>
            <a:r>
              <a:rPr lang="en-GB" b="1" dirty="0">
                <a:solidFill>
                  <a:schemeClr val="accent1"/>
                </a:solidFill>
              </a:rPr>
              <a:t>70% of respondents</a:t>
            </a:r>
            <a:r>
              <a:rPr lang="en-GB" dirty="0"/>
              <a:t>)</a:t>
            </a:r>
          </a:p>
          <a:p>
            <a:r>
              <a:rPr lang="en-GB" dirty="0"/>
              <a:t>Provided information for people with MS on the impact of lifestyle choices (</a:t>
            </a:r>
            <a:r>
              <a:rPr lang="en-GB" b="1" dirty="0">
                <a:solidFill>
                  <a:schemeClr val="accent1"/>
                </a:solidFill>
              </a:rPr>
              <a:t>62% of respondents</a:t>
            </a:r>
            <a:r>
              <a:rPr lang="en-GB" dirty="0"/>
              <a:t>)</a:t>
            </a:r>
          </a:p>
          <a:p>
            <a:r>
              <a:rPr lang="en-GB" dirty="0"/>
              <a:t>Promoted changes in monitoring approach </a:t>
            </a:r>
            <a:br>
              <a:rPr lang="en-GB" dirty="0"/>
            </a:br>
            <a:r>
              <a:rPr lang="en-GB" dirty="0"/>
              <a:t>(</a:t>
            </a:r>
            <a:r>
              <a:rPr lang="en-GB" b="1" dirty="0">
                <a:solidFill>
                  <a:schemeClr val="accent1"/>
                </a:solidFill>
              </a:rPr>
              <a:t>42% of respondents</a:t>
            </a:r>
            <a:r>
              <a:rPr lang="en-GB" dirty="0"/>
              <a:t>)</a:t>
            </a:r>
          </a:p>
          <a:p>
            <a:pPr algn="l"/>
            <a:r>
              <a:rPr lang="en-GB" dirty="0"/>
              <a:t>Influenced established clinical best practice recommendations for diagnosis and treatment of a person with MS (</a:t>
            </a:r>
            <a:r>
              <a:rPr lang="en-GB" b="1" dirty="0">
                <a:solidFill>
                  <a:schemeClr val="accent1"/>
                </a:solidFill>
              </a:rPr>
              <a:t>52 responses</a:t>
            </a:r>
            <a:r>
              <a:rPr lang="en-GB" dirty="0"/>
              <a:t>)*</a:t>
            </a:r>
          </a:p>
        </p:txBody>
      </p:sp>
      <p:sp>
        <p:nvSpPr>
          <p:cNvPr id="4" name="Text Placeholder 3">
            <a:extLst>
              <a:ext uri="{FF2B5EF4-FFF2-40B4-BE49-F238E27FC236}">
                <a16:creationId xmlns:a16="http://schemas.microsoft.com/office/drawing/2014/main" id="{5A43C71D-AB76-40A4-9D0E-1B9D3CDA0BA1}"/>
              </a:ext>
            </a:extLst>
          </p:cNvPr>
          <p:cNvSpPr>
            <a:spLocks noGrp="1"/>
          </p:cNvSpPr>
          <p:nvPr>
            <p:ph type="body" sz="quarter" idx="14"/>
          </p:nvPr>
        </p:nvSpPr>
        <p:spPr>
          <a:xfrm>
            <a:off x="528138" y="6211671"/>
            <a:ext cx="10777635" cy="646331"/>
          </a:xfrm>
        </p:spPr>
        <p:txBody>
          <a:bodyPr/>
          <a:lstStyle/>
          <a:p>
            <a:r>
              <a:rPr lang="en-GB" dirty="0"/>
              <a:t>n=100: 69 healthcare professionals, 25 people with MS, 3 advocates, 3 ‘other’ (industry or private healthcare)</a:t>
            </a:r>
            <a:br>
              <a:rPr lang="en-GB" dirty="0">
                <a:highlight>
                  <a:srgbClr val="FFFF00"/>
                </a:highlight>
              </a:rPr>
            </a:br>
            <a:r>
              <a:rPr lang="en-GB" dirty="0"/>
              <a:t>*Evidenced as a change in local, regional or national care pathways. 32‒52 respondents: some respondents may have selected more than one item, i.e. regional </a:t>
            </a:r>
            <a:r>
              <a:rPr lang="en-GB" b="1" dirty="0"/>
              <a:t>and</a:t>
            </a:r>
            <a:r>
              <a:rPr lang="en-GB" dirty="0"/>
              <a:t> national care pathways or local </a:t>
            </a:r>
            <a:r>
              <a:rPr lang="en-GB" b="1" dirty="0"/>
              <a:t>and</a:t>
            </a:r>
            <a:r>
              <a:rPr lang="en-GB" dirty="0"/>
              <a:t> regional/national care pathways</a:t>
            </a:r>
          </a:p>
        </p:txBody>
      </p:sp>
      <p:pic>
        <p:nvPicPr>
          <p:cNvPr id="5" name="Picture 4">
            <a:extLst>
              <a:ext uri="{FF2B5EF4-FFF2-40B4-BE49-F238E27FC236}">
                <a16:creationId xmlns:a16="http://schemas.microsoft.com/office/drawing/2014/main" id="{B1A65315-7E2F-493B-9A73-6C4587DC72BF}"/>
              </a:ext>
            </a:extLst>
          </p:cNvPr>
          <p:cNvPicPr>
            <a:picLocks noChangeAspect="1"/>
          </p:cNvPicPr>
          <p:nvPr/>
        </p:nvPicPr>
        <p:blipFill rotWithShape="1">
          <a:blip r:embed="rId3"/>
          <a:srcRect l="61956" t="11555" r="20526" b="24841"/>
          <a:stretch/>
        </p:blipFill>
        <p:spPr>
          <a:xfrm rot="879484">
            <a:off x="8543721" y="1810645"/>
            <a:ext cx="2965909" cy="4296242"/>
          </a:xfrm>
          <a:prstGeom prst="rect">
            <a:avLst/>
          </a:prstGeom>
        </p:spPr>
      </p:pic>
    </p:spTree>
    <p:extLst>
      <p:ext uri="{BB962C8B-B14F-4D97-AF65-F5344CB8AC3E}">
        <p14:creationId xmlns:p14="http://schemas.microsoft.com/office/powerpoint/2010/main" val="1238518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sharing your experiences</a:t>
            </a:r>
          </a:p>
        </p:txBody>
      </p:sp>
      <p:sp>
        <p:nvSpPr>
          <p:cNvPr id="3" name="Content Placeholder 2"/>
          <p:cNvSpPr>
            <a:spLocks noGrp="1"/>
          </p:cNvSpPr>
          <p:nvPr>
            <p:ph idx="1"/>
          </p:nvPr>
        </p:nvSpPr>
        <p:spPr/>
        <p:txBody>
          <a:bodyPr/>
          <a:lstStyle/>
          <a:p>
            <a:r>
              <a:rPr lang="en-GB" dirty="0"/>
              <a:t>We would like to express our gratitude to all those people who took the time to complete the online survey</a:t>
            </a:r>
          </a:p>
          <a:p>
            <a:r>
              <a:rPr lang="en-GB" dirty="0"/>
              <a:t>Beyond the use within this summary overview, the results have been extremely useful for the MS Brain Health Team</a:t>
            </a:r>
          </a:p>
          <a:p>
            <a:r>
              <a:rPr lang="en-GB" dirty="0"/>
              <a:t>We are delighted to be able to evidence and share such </a:t>
            </a:r>
            <a:br>
              <a:rPr lang="en-GB" dirty="0"/>
            </a:br>
            <a:r>
              <a:rPr lang="en-GB" dirty="0"/>
              <a:t>wide-ranging and positive impact</a:t>
            </a:r>
          </a:p>
        </p:txBody>
      </p:sp>
      <p:sp>
        <p:nvSpPr>
          <p:cNvPr id="4" name="Text Placeholder 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377157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any questions</a:t>
            </a:r>
          </a:p>
        </p:txBody>
      </p:sp>
      <p:sp>
        <p:nvSpPr>
          <p:cNvPr id="3" name="Content Placeholder 2"/>
          <p:cNvSpPr>
            <a:spLocks noGrp="1"/>
          </p:cNvSpPr>
          <p:nvPr>
            <p:ph idx="1"/>
          </p:nvPr>
        </p:nvSpPr>
        <p:spPr/>
        <p:txBody>
          <a:bodyPr/>
          <a:lstStyle/>
          <a:p>
            <a:pPr marL="0" indent="0">
              <a:buNone/>
            </a:pPr>
            <a:r>
              <a:rPr lang="en-GB" dirty="0"/>
              <a:t>For further information about MS Brain Health or this survey please visit:</a:t>
            </a:r>
          </a:p>
          <a:p>
            <a:pPr marL="0" indent="0">
              <a:buNone/>
            </a:pPr>
            <a:endParaRPr lang="en-GB" dirty="0"/>
          </a:p>
          <a:p>
            <a:pPr marL="0" indent="0">
              <a:buNone/>
            </a:pPr>
            <a:r>
              <a:rPr lang="en-GB" dirty="0">
                <a:hlinkClick r:id="rId2"/>
              </a:rPr>
              <a:t>https://www.msbrainhealth.org/</a:t>
            </a:r>
            <a:r>
              <a:rPr lang="en-GB" dirty="0"/>
              <a:t> </a:t>
            </a:r>
          </a:p>
          <a:p>
            <a:pPr marL="0" indent="0">
              <a:buNone/>
            </a:pPr>
            <a:endParaRPr lang="en-GB" dirty="0"/>
          </a:p>
          <a:p>
            <a:pPr marL="0" indent="0">
              <a:buNone/>
            </a:pPr>
            <a:r>
              <a:rPr lang="en-GB" dirty="0"/>
              <a:t>Or contact us via</a:t>
            </a:r>
          </a:p>
          <a:p>
            <a:pPr marL="0" indent="0">
              <a:buNone/>
            </a:pPr>
            <a:endParaRPr lang="en-GB" dirty="0"/>
          </a:p>
          <a:p>
            <a:pPr marL="0" indent="0">
              <a:buNone/>
            </a:pPr>
            <a:r>
              <a:rPr lang="en-GB" dirty="0">
                <a:hlinkClick r:id="rId3"/>
              </a:rPr>
              <a:t>info@msbrainhealth.org</a:t>
            </a:r>
            <a:r>
              <a:rPr lang="en-GB" dirty="0"/>
              <a:t> </a:t>
            </a:r>
          </a:p>
          <a:p>
            <a:pPr marL="0" indent="0">
              <a:buNone/>
            </a:pPr>
            <a:endParaRPr lang="en-GB" dirty="0"/>
          </a:p>
        </p:txBody>
      </p:sp>
      <p:sp>
        <p:nvSpPr>
          <p:cNvPr id="4" name="Text Placeholder 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440812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E343E-1A46-4788-AD3D-D13FDFEB45C5}"/>
              </a:ext>
            </a:extLst>
          </p:cNvPr>
          <p:cNvSpPr>
            <a:spLocks noGrp="1"/>
          </p:cNvSpPr>
          <p:nvPr>
            <p:ph type="body" sz="quarter" idx="11"/>
          </p:nvPr>
        </p:nvSpPr>
        <p:spPr>
          <a:xfrm>
            <a:off x="-3" y="4824526"/>
            <a:ext cx="8434139" cy="399600"/>
          </a:xfrm>
        </p:spPr>
        <p:txBody>
          <a:bodyPr/>
          <a:lstStyle/>
          <a:p>
            <a:r>
              <a:rPr lang="en-GB" sz="2800" b="1" dirty="0"/>
              <a:t>Some activities by national groups that have impacted local health policy and practice</a:t>
            </a:r>
          </a:p>
          <a:p>
            <a:r>
              <a:rPr lang="en-GB" sz="2400" dirty="0"/>
              <a:t>Summaries updated June–December 2020</a:t>
            </a:r>
          </a:p>
        </p:txBody>
      </p:sp>
      <p:sp>
        <p:nvSpPr>
          <p:cNvPr id="4" name="Title 3">
            <a:extLst>
              <a:ext uri="{FF2B5EF4-FFF2-40B4-BE49-F238E27FC236}">
                <a16:creationId xmlns:a16="http://schemas.microsoft.com/office/drawing/2014/main" id="{003D5062-CC6B-4334-8914-517730E417D9}"/>
              </a:ext>
            </a:extLst>
          </p:cNvPr>
          <p:cNvSpPr>
            <a:spLocks noGrp="1"/>
          </p:cNvSpPr>
          <p:nvPr>
            <p:ph type="title"/>
          </p:nvPr>
        </p:nvSpPr>
        <p:spPr/>
        <p:txBody>
          <a:bodyPr/>
          <a:lstStyle/>
          <a:p>
            <a:r>
              <a:rPr lang="en-GB" dirty="0"/>
              <a:t>MS Brain Health global impact: qualitative case studies</a:t>
            </a:r>
            <a:endParaRPr lang="en-GB" sz="3600" dirty="0"/>
          </a:p>
        </p:txBody>
      </p:sp>
      <p:sp>
        <p:nvSpPr>
          <p:cNvPr id="6" name="Arrow: Left 5">
            <a:hlinkClick r:id="rId3" action="ppaction://hlinksldjump"/>
            <a:extLst>
              <a:ext uri="{FF2B5EF4-FFF2-40B4-BE49-F238E27FC236}">
                <a16:creationId xmlns:a16="http://schemas.microsoft.com/office/drawing/2014/main" id="{4AF702A7-A823-4F73-844E-EF15C1CAA526}"/>
              </a:ext>
            </a:extLst>
          </p:cNvPr>
          <p:cNvSpPr/>
          <p:nvPr/>
        </p:nvSpPr>
        <p:spPr>
          <a:xfrm>
            <a:off x="32691" y="594918"/>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211285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300E-9290-470D-A8F1-69BCCE6E73C1}"/>
              </a:ext>
            </a:extLst>
          </p:cNvPr>
          <p:cNvSpPr>
            <a:spLocks noGrp="1"/>
          </p:cNvSpPr>
          <p:nvPr>
            <p:ph type="title"/>
          </p:nvPr>
        </p:nvSpPr>
        <p:spPr/>
        <p:txBody>
          <a:bodyPr/>
          <a:lstStyle/>
          <a:p>
            <a:r>
              <a:rPr lang="en-GB" dirty="0"/>
              <a:t>‘Impact’ case studies: by country or region</a:t>
            </a:r>
          </a:p>
        </p:txBody>
      </p:sp>
      <p:sp>
        <p:nvSpPr>
          <p:cNvPr id="3" name="Content Placeholder 2">
            <a:extLst>
              <a:ext uri="{FF2B5EF4-FFF2-40B4-BE49-F238E27FC236}">
                <a16:creationId xmlns:a16="http://schemas.microsoft.com/office/drawing/2014/main" id="{A6CAE76B-5C7A-41B2-B64E-C7630505B7EB}"/>
              </a:ext>
            </a:extLst>
          </p:cNvPr>
          <p:cNvSpPr>
            <a:spLocks noGrp="1"/>
          </p:cNvSpPr>
          <p:nvPr>
            <p:ph idx="1"/>
          </p:nvPr>
        </p:nvSpPr>
        <p:spPr/>
        <p:txBody>
          <a:bodyPr>
            <a:normAutofit fontScale="92500" lnSpcReduction="10000"/>
          </a:bodyPr>
          <a:lstStyle/>
          <a:p>
            <a:r>
              <a:rPr lang="en-GB" dirty="0">
                <a:hlinkClick r:id="rId2" action="ppaction://hlinksldjump"/>
              </a:rPr>
              <a:t>Australia</a:t>
            </a:r>
            <a:endParaRPr lang="en-GB" dirty="0"/>
          </a:p>
          <a:p>
            <a:r>
              <a:rPr lang="en-GB" dirty="0">
                <a:hlinkClick r:id="rId3" action="ppaction://hlinksldjump"/>
              </a:rPr>
              <a:t>Europe</a:t>
            </a:r>
            <a:endParaRPr lang="en-GB" dirty="0"/>
          </a:p>
          <a:p>
            <a:r>
              <a:rPr lang="en-GB" dirty="0">
                <a:hlinkClick r:id="rId4" action="ppaction://hlinksldjump"/>
              </a:rPr>
              <a:t>New Zealand</a:t>
            </a:r>
            <a:endParaRPr lang="en-GB" dirty="0"/>
          </a:p>
          <a:p>
            <a:r>
              <a:rPr lang="en-GB" dirty="0">
                <a:hlinkClick r:id="rId5" action="ppaction://hlinksldjump"/>
              </a:rPr>
              <a:t>Norway</a:t>
            </a:r>
            <a:endParaRPr lang="en-GB" dirty="0"/>
          </a:p>
          <a:p>
            <a:r>
              <a:rPr lang="en-GB" dirty="0">
                <a:hlinkClick r:id="rId6" action="ppaction://hlinksldjump"/>
              </a:rPr>
              <a:t>Serbia</a:t>
            </a:r>
            <a:endParaRPr lang="en-GB" dirty="0"/>
          </a:p>
          <a:p>
            <a:r>
              <a:rPr lang="en-GB" dirty="0">
                <a:hlinkClick r:id="rId7" action="ppaction://hlinksldjump"/>
              </a:rPr>
              <a:t>Spain </a:t>
            </a:r>
            <a:endParaRPr lang="en-GB" dirty="0"/>
          </a:p>
          <a:p>
            <a:r>
              <a:rPr lang="en-GB" dirty="0">
                <a:hlinkClick r:id="rId8" action="ppaction://hlinksldjump"/>
              </a:rPr>
              <a:t>UK</a:t>
            </a:r>
            <a:endParaRPr lang="en-GB" dirty="0"/>
          </a:p>
          <a:p>
            <a:endParaRPr lang="en-GB" dirty="0"/>
          </a:p>
          <a:p>
            <a:r>
              <a:rPr lang="en-GB" dirty="0">
                <a:hlinkClick r:id="rId9" action="ppaction://hlinksldjump"/>
              </a:rPr>
              <a:t>Global quality improvement tool: pilot I</a:t>
            </a:r>
            <a:endParaRPr lang="en-GB" dirty="0"/>
          </a:p>
          <a:p>
            <a:r>
              <a:rPr lang="en-GB" dirty="0">
                <a:hlinkClick r:id="rId10" action="ppaction://hlinksldjump"/>
              </a:rPr>
              <a:t>Global quality improvement tool: pilot II </a:t>
            </a:r>
            <a:endParaRPr lang="en-GB" dirty="0"/>
          </a:p>
        </p:txBody>
      </p:sp>
      <p:sp>
        <p:nvSpPr>
          <p:cNvPr id="4" name="Text Placeholder 3">
            <a:extLst>
              <a:ext uri="{FF2B5EF4-FFF2-40B4-BE49-F238E27FC236}">
                <a16:creationId xmlns:a16="http://schemas.microsoft.com/office/drawing/2014/main" id="{349D8C07-31D0-46B7-818A-C86B2D65199B}"/>
              </a:ext>
            </a:extLst>
          </p:cNvPr>
          <p:cNvSpPr>
            <a:spLocks noGrp="1"/>
          </p:cNvSpPr>
          <p:nvPr>
            <p:ph type="body" sz="quarter" idx="14"/>
          </p:nvPr>
        </p:nvSpPr>
        <p:spPr/>
        <p:txBody>
          <a:bodyPr/>
          <a:lstStyle/>
          <a:p>
            <a:endParaRPr lang="en-GB"/>
          </a:p>
        </p:txBody>
      </p:sp>
      <p:sp>
        <p:nvSpPr>
          <p:cNvPr id="7" name="Arrow: Left 6">
            <a:hlinkClick r:id="rId11" action="ppaction://hlinksldjump"/>
            <a:extLst>
              <a:ext uri="{FF2B5EF4-FFF2-40B4-BE49-F238E27FC236}">
                <a16:creationId xmlns:a16="http://schemas.microsoft.com/office/drawing/2014/main" id="{4B5D2E94-69C8-4496-962A-6BE90165552E}"/>
              </a:ext>
            </a:extLst>
          </p:cNvPr>
          <p:cNvSpPr/>
          <p:nvPr/>
        </p:nvSpPr>
        <p:spPr>
          <a:xfrm>
            <a:off x="32691" y="10716"/>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11"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3296318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29375-8B57-4723-A17C-85E942C035B5}"/>
              </a:ext>
            </a:extLst>
          </p:cNvPr>
          <p:cNvPicPr/>
          <p:nvPr/>
        </p:nvPicPr>
        <p:blipFill>
          <a:blip r:embed="rId3">
            <a:extLst>
              <a:ext uri="{28A0092B-C50C-407E-A947-70E740481C1C}">
                <a14:useLocalDpi xmlns:a14="http://schemas.microsoft.com/office/drawing/2010/main" val="0"/>
              </a:ext>
            </a:extLst>
          </a:blip>
          <a:stretch>
            <a:fillRect/>
          </a:stretch>
        </p:blipFill>
        <p:spPr>
          <a:xfrm>
            <a:off x="7515268" y="2360652"/>
            <a:ext cx="4255770" cy="2796540"/>
          </a:xfrm>
          <a:prstGeom prst="rect">
            <a:avLst/>
          </a:prstGeom>
        </p:spPr>
      </p:pic>
      <p:sp>
        <p:nvSpPr>
          <p:cNvPr id="2" name="Title 1"/>
          <p:cNvSpPr>
            <a:spLocks noGrp="1"/>
          </p:cNvSpPr>
          <p:nvPr>
            <p:ph type="title"/>
          </p:nvPr>
        </p:nvSpPr>
        <p:spPr>
          <a:xfrm>
            <a:off x="0" y="0"/>
            <a:ext cx="12195175" cy="1335600"/>
          </a:xfrm>
        </p:spPr>
        <p:txBody>
          <a:bodyPr/>
          <a:lstStyle/>
          <a:p>
            <a:r>
              <a:rPr lang="en-GB" dirty="0"/>
              <a:t>Influencing policy: MS Australia election commitments</a:t>
            </a:r>
          </a:p>
        </p:txBody>
      </p:sp>
      <p:sp>
        <p:nvSpPr>
          <p:cNvPr id="4" name="Text Placeholder 3"/>
          <p:cNvSpPr>
            <a:spLocks noGrp="1"/>
          </p:cNvSpPr>
          <p:nvPr>
            <p:ph type="body" sz="quarter" idx="14"/>
          </p:nvPr>
        </p:nvSpPr>
        <p:spPr/>
        <p:txBody>
          <a:bodyPr/>
          <a:lstStyle/>
          <a:p>
            <a:endParaRPr lang="en-GB"/>
          </a:p>
        </p:txBody>
      </p:sp>
      <p:sp>
        <p:nvSpPr>
          <p:cNvPr id="15" name="Content Placeholder 5">
            <a:extLst>
              <a:ext uri="{FF2B5EF4-FFF2-40B4-BE49-F238E27FC236}">
                <a16:creationId xmlns:a16="http://schemas.microsoft.com/office/drawing/2014/main" id="{656162BC-3C8A-4BC0-A8E3-A67417018EEB}"/>
              </a:ext>
            </a:extLst>
          </p:cNvPr>
          <p:cNvSpPr txBox="1">
            <a:spLocks/>
          </p:cNvSpPr>
          <p:nvPr/>
        </p:nvSpPr>
        <p:spPr>
          <a:xfrm>
            <a:off x="509467" y="1597825"/>
            <a:ext cx="6596232" cy="4983182"/>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chemeClr val="accent1"/>
                </a:solidFill>
              </a:rPr>
              <a:t>MS Australia </a:t>
            </a:r>
            <a:r>
              <a:rPr lang="en-GB" sz="2200" dirty="0"/>
              <a:t>has played an active role in promoting MS Brain Health recommendations, by:</a:t>
            </a:r>
          </a:p>
          <a:p>
            <a:pPr lvl="1"/>
            <a:r>
              <a:rPr lang="en-GB" sz="1800" dirty="0"/>
              <a:t>asking the major political parties at the 2016 general election to </a:t>
            </a:r>
            <a:r>
              <a:rPr lang="en-GB" sz="1800" b="1" dirty="0">
                <a:solidFill>
                  <a:schemeClr val="accent1"/>
                </a:solidFill>
              </a:rPr>
              <a:t>commit to funding</a:t>
            </a:r>
            <a:r>
              <a:rPr lang="en-GB" sz="1800" dirty="0"/>
              <a:t> </a:t>
            </a:r>
            <a:r>
              <a:rPr lang="en-GB" sz="1800" b="1" dirty="0">
                <a:solidFill>
                  <a:schemeClr val="accent1"/>
                </a:solidFill>
              </a:rPr>
              <a:t>the implementation of the recommendations</a:t>
            </a:r>
          </a:p>
          <a:p>
            <a:pPr lvl="1"/>
            <a:r>
              <a:rPr lang="en-GB" sz="1800" dirty="0"/>
              <a:t>making a pre-budget submission to the 2017 federal budget to fund a project to help implement the recommendations</a:t>
            </a:r>
          </a:p>
          <a:p>
            <a:r>
              <a:rPr lang="en-GB" sz="2200" b="1" dirty="0"/>
              <a:t>Outcome:</a:t>
            </a:r>
            <a:r>
              <a:rPr lang="en-GB" sz="2200" dirty="0"/>
              <a:t> Australian Parliament formally recognised World MS Day 2018 and acknowledged the importance of timely MS care, a brain-healthy lifestyle, and the need to increase investment in MS research </a:t>
            </a:r>
          </a:p>
          <a:p>
            <a:pPr marL="0" indent="0">
              <a:lnSpc>
                <a:spcPct val="110000"/>
              </a:lnSpc>
              <a:buNone/>
            </a:pPr>
            <a:endParaRPr lang="en-GB" sz="2600" dirty="0"/>
          </a:p>
          <a:p>
            <a:pPr marL="0" indent="0">
              <a:lnSpc>
                <a:spcPct val="110000"/>
              </a:lnSpc>
              <a:buNone/>
            </a:pPr>
            <a:endParaRPr lang="en-GB" sz="2200" dirty="0"/>
          </a:p>
          <a:p>
            <a:pPr marL="0" indent="0">
              <a:lnSpc>
                <a:spcPct val="110000"/>
              </a:lnSpc>
              <a:buNone/>
            </a:pPr>
            <a:endParaRPr lang="en-GB" sz="2200" dirty="0"/>
          </a:p>
        </p:txBody>
      </p:sp>
    </p:spTree>
    <p:extLst>
      <p:ext uri="{BB962C8B-B14F-4D97-AF65-F5344CB8AC3E}">
        <p14:creationId xmlns:p14="http://schemas.microsoft.com/office/powerpoint/2010/main" val="39726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93BF-60FF-4AAD-ABD6-7B65A9490748}"/>
              </a:ext>
            </a:extLst>
          </p:cNvPr>
          <p:cNvSpPr>
            <a:spLocks noGrp="1"/>
          </p:cNvSpPr>
          <p:nvPr>
            <p:ph type="title"/>
          </p:nvPr>
        </p:nvSpPr>
        <p:spPr/>
        <p:txBody>
          <a:bodyPr/>
          <a:lstStyle/>
          <a:p>
            <a:r>
              <a:rPr lang="en-GB" dirty="0"/>
              <a:t>What is MS Brain Health?</a:t>
            </a:r>
          </a:p>
        </p:txBody>
      </p:sp>
      <p:sp>
        <p:nvSpPr>
          <p:cNvPr id="3" name="Content Placeholder 2">
            <a:extLst>
              <a:ext uri="{FF2B5EF4-FFF2-40B4-BE49-F238E27FC236}">
                <a16:creationId xmlns:a16="http://schemas.microsoft.com/office/drawing/2014/main" id="{B053B6DB-A73D-43E9-A522-FE171ED40897}"/>
              </a:ext>
            </a:extLst>
          </p:cNvPr>
          <p:cNvSpPr>
            <a:spLocks noGrp="1"/>
          </p:cNvSpPr>
          <p:nvPr>
            <p:ph idx="1"/>
          </p:nvPr>
        </p:nvSpPr>
        <p:spPr>
          <a:xfrm>
            <a:off x="509466" y="1549697"/>
            <a:ext cx="10796309" cy="4803828"/>
          </a:xfrm>
        </p:spPr>
        <p:txBody>
          <a:bodyPr>
            <a:normAutofit/>
          </a:bodyPr>
          <a:lstStyle/>
          <a:p>
            <a:r>
              <a:rPr lang="en-GB" sz="2400" dirty="0"/>
              <a:t>An initiative that emerged from an evidence</a:t>
            </a:r>
            <a:r>
              <a:rPr lang="en-GB" sz="2400" b="1" dirty="0"/>
              <a:t>-</a:t>
            </a:r>
            <a:r>
              <a:rPr lang="en-GB" sz="2400" dirty="0"/>
              <a:t>based consensus report</a:t>
            </a:r>
            <a:r>
              <a:rPr lang="en-GB" sz="2400" baseline="30000" dirty="0"/>
              <a:t>1</a:t>
            </a:r>
          </a:p>
          <a:p>
            <a:r>
              <a:rPr lang="en-GB" sz="2400" dirty="0"/>
              <a:t>Calls for a radical change in the management of MS</a:t>
            </a:r>
            <a:endParaRPr lang="en-GB" sz="2400" baseline="30000" dirty="0"/>
          </a:p>
          <a:p>
            <a:r>
              <a:rPr lang="en-GB" sz="2400" dirty="0"/>
              <a:t>Global Steering Committee, 2020</a:t>
            </a:r>
            <a:endParaRPr lang="en-GB" sz="2400" baseline="30000" dirty="0"/>
          </a:p>
          <a:p>
            <a:pPr lvl="1"/>
            <a:r>
              <a:rPr lang="en-GB" sz="2000" dirty="0"/>
              <a:t>Gavin Giovannoni (Chair)</a:t>
            </a:r>
          </a:p>
          <a:p>
            <a:pPr lvl="1"/>
            <a:r>
              <a:rPr lang="en-GB" sz="2000" dirty="0"/>
              <a:t>Peer </a:t>
            </a:r>
            <a:r>
              <a:rPr lang="en-GB" sz="2000" dirty="0" err="1"/>
              <a:t>Baneke</a:t>
            </a:r>
            <a:endParaRPr lang="en-GB" sz="2000" dirty="0"/>
          </a:p>
          <a:p>
            <a:pPr lvl="1"/>
            <a:r>
              <a:rPr lang="en-GB" sz="2000" dirty="0"/>
              <a:t>Helmut </a:t>
            </a:r>
            <a:r>
              <a:rPr lang="en-GB" sz="2000" dirty="0" err="1"/>
              <a:t>Butzkueven</a:t>
            </a:r>
            <a:endParaRPr lang="en-GB" sz="2000" dirty="0"/>
          </a:p>
          <a:p>
            <a:pPr lvl="1"/>
            <a:r>
              <a:rPr lang="en-GB" sz="2000" dirty="0"/>
              <a:t>Jodi Haartsen</a:t>
            </a:r>
          </a:p>
          <a:p>
            <a:pPr lvl="1"/>
            <a:r>
              <a:rPr lang="en-GB" sz="2000" dirty="0"/>
              <a:t>Jeremy Hobart</a:t>
            </a:r>
          </a:p>
          <a:p>
            <a:pPr lvl="1"/>
            <a:r>
              <a:rPr lang="en-GB" sz="2000" dirty="0"/>
              <a:t>Anthony Traboulsee</a:t>
            </a:r>
          </a:p>
          <a:p>
            <a:pPr lvl="1"/>
            <a:r>
              <a:rPr lang="en-GB" sz="2000" dirty="0"/>
              <a:t>Timothy Vollmer</a:t>
            </a:r>
          </a:p>
          <a:p>
            <a:pPr lvl="1"/>
            <a:r>
              <a:rPr lang="en-GB" sz="2000" dirty="0" err="1"/>
              <a:t>Tjalf</a:t>
            </a:r>
            <a:r>
              <a:rPr lang="en-GB" sz="2000" dirty="0"/>
              <a:t> </a:t>
            </a:r>
            <a:r>
              <a:rPr lang="en-GB" sz="2000" dirty="0" err="1"/>
              <a:t>Ziemssen</a:t>
            </a:r>
            <a:endParaRPr lang="en-GB" sz="2000" dirty="0"/>
          </a:p>
        </p:txBody>
      </p:sp>
      <p:sp>
        <p:nvSpPr>
          <p:cNvPr id="4" name="Text Placeholder 3">
            <a:extLst>
              <a:ext uri="{FF2B5EF4-FFF2-40B4-BE49-F238E27FC236}">
                <a16:creationId xmlns:a16="http://schemas.microsoft.com/office/drawing/2014/main" id="{66170E60-CBCD-4D3A-87AF-7E785FAEBC7D}"/>
              </a:ext>
            </a:extLst>
          </p:cNvPr>
          <p:cNvSpPr>
            <a:spLocks noGrp="1"/>
          </p:cNvSpPr>
          <p:nvPr>
            <p:ph type="body" sz="quarter" idx="14"/>
          </p:nvPr>
        </p:nvSpPr>
        <p:spPr>
          <a:xfrm>
            <a:off x="528138" y="6581003"/>
            <a:ext cx="10777635" cy="276999"/>
          </a:xfrm>
        </p:spPr>
        <p:txBody>
          <a:bodyPr/>
          <a:lstStyle/>
          <a:p>
            <a:r>
              <a:rPr lang="en-GB" sz="1200" dirty="0"/>
              <a:t>1. </a:t>
            </a:r>
            <a:r>
              <a:rPr lang="en-GB" sz="1200" dirty="0" err="1"/>
              <a:t>Giovannoni</a:t>
            </a:r>
            <a:r>
              <a:rPr lang="en-GB" sz="1200" dirty="0"/>
              <a:t> </a:t>
            </a:r>
            <a:r>
              <a:rPr lang="en-GB" sz="1200" i="1" dirty="0"/>
              <a:t>et al</a:t>
            </a:r>
            <a:r>
              <a:rPr lang="en-GB" sz="1200" dirty="0"/>
              <a:t>. </a:t>
            </a:r>
            <a:r>
              <a:rPr lang="en-GB" sz="1200" i="1" dirty="0"/>
              <a:t>Mult </a:t>
            </a:r>
            <a:r>
              <a:rPr lang="en-GB" sz="1200" i="1" dirty="0" err="1"/>
              <a:t>Scler</a:t>
            </a:r>
            <a:r>
              <a:rPr lang="en-GB" sz="1200" i="1" dirty="0"/>
              <a:t> </a:t>
            </a:r>
            <a:r>
              <a:rPr lang="en-GB" sz="1200" i="1" dirty="0" err="1"/>
              <a:t>Relat</a:t>
            </a:r>
            <a:r>
              <a:rPr lang="en-GB" sz="1200" i="1" dirty="0"/>
              <a:t> </a:t>
            </a:r>
            <a:r>
              <a:rPr lang="en-GB" sz="1200" i="1" dirty="0" err="1"/>
              <a:t>Disord</a:t>
            </a:r>
            <a:r>
              <a:rPr lang="en-GB" sz="1200" i="1" dirty="0"/>
              <a:t> </a:t>
            </a:r>
            <a:r>
              <a:rPr lang="en-GB" sz="1200" dirty="0"/>
              <a:t>2016;9 </a:t>
            </a:r>
            <a:r>
              <a:rPr lang="en-GB" sz="1200" dirty="0" err="1"/>
              <a:t>Suppl</a:t>
            </a:r>
            <a:r>
              <a:rPr lang="en-GB" sz="1200" dirty="0"/>
              <a:t> 1:S5–S48</a:t>
            </a:r>
            <a:endParaRPr lang="en-GB" dirty="0"/>
          </a:p>
        </p:txBody>
      </p:sp>
      <p:pic>
        <p:nvPicPr>
          <p:cNvPr id="5" name="Picture 4">
            <a:extLst>
              <a:ext uri="{FF2B5EF4-FFF2-40B4-BE49-F238E27FC236}">
                <a16:creationId xmlns:a16="http://schemas.microsoft.com/office/drawing/2014/main" id="{19E9FBCD-52AC-40DC-A467-DEC3C4143B76}"/>
              </a:ext>
            </a:extLst>
          </p:cNvPr>
          <p:cNvPicPr>
            <a:picLocks noChangeAspect="1"/>
          </p:cNvPicPr>
          <p:nvPr/>
        </p:nvPicPr>
        <p:blipFill>
          <a:blip r:embed="rId2"/>
          <a:stretch>
            <a:fillRect/>
          </a:stretch>
        </p:blipFill>
        <p:spPr>
          <a:xfrm>
            <a:off x="7304792" y="-27384"/>
            <a:ext cx="4913475" cy="1362984"/>
          </a:xfrm>
          <a:prstGeom prst="rect">
            <a:avLst/>
          </a:prstGeom>
          <a:ln w="25400">
            <a:noFill/>
          </a:ln>
        </p:spPr>
      </p:pic>
      <p:grpSp>
        <p:nvGrpSpPr>
          <p:cNvPr id="7" name="Group 6">
            <a:extLst>
              <a:ext uri="{FF2B5EF4-FFF2-40B4-BE49-F238E27FC236}">
                <a16:creationId xmlns:a16="http://schemas.microsoft.com/office/drawing/2014/main" id="{32D102D7-E6DC-4010-B987-E29868EBB5D4}"/>
              </a:ext>
            </a:extLst>
          </p:cNvPr>
          <p:cNvGrpSpPr/>
          <p:nvPr/>
        </p:nvGrpSpPr>
        <p:grpSpPr>
          <a:xfrm>
            <a:off x="8761884" y="2204864"/>
            <a:ext cx="3096343" cy="3744416"/>
            <a:chOff x="-23094" y="1268760"/>
            <a:chExt cx="4155091" cy="5580320"/>
          </a:xfrm>
        </p:grpSpPr>
        <p:pic>
          <p:nvPicPr>
            <p:cNvPr id="8" name="Picture 7">
              <a:extLst>
                <a:ext uri="{FF2B5EF4-FFF2-40B4-BE49-F238E27FC236}">
                  <a16:creationId xmlns:a16="http://schemas.microsoft.com/office/drawing/2014/main" id="{182AC824-0175-44A6-A87E-3981924F03A1}"/>
                </a:ext>
              </a:extLst>
            </p:cNvPr>
            <p:cNvPicPr>
              <a:picLocks noChangeAspect="1"/>
            </p:cNvPicPr>
            <p:nvPr/>
          </p:nvPicPr>
          <p:blipFill>
            <a:blip r:embed="rId3"/>
            <a:stretch>
              <a:fillRect/>
            </a:stretch>
          </p:blipFill>
          <p:spPr>
            <a:xfrm>
              <a:off x="-23094" y="1268760"/>
              <a:ext cx="4154400" cy="2905329"/>
            </a:xfrm>
            <a:prstGeom prst="rect">
              <a:avLst/>
            </a:prstGeom>
            <a:ln>
              <a:noFill/>
            </a:ln>
          </p:spPr>
        </p:pic>
        <p:grpSp>
          <p:nvGrpSpPr>
            <p:cNvPr id="9" name="Group 8">
              <a:extLst>
                <a:ext uri="{FF2B5EF4-FFF2-40B4-BE49-F238E27FC236}">
                  <a16:creationId xmlns:a16="http://schemas.microsoft.com/office/drawing/2014/main" id="{C8B7F5AB-A92F-431E-BA5B-C187C3326EB1}"/>
                </a:ext>
              </a:extLst>
            </p:cNvPr>
            <p:cNvGrpSpPr>
              <a:grpSpLocks noChangeAspect="1"/>
            </p:cNvGrpSpPr>
            <p:nvPr/>
          </p:nvGrpSpPr>
          <p:grpSpPr>
            <a:xfrm>
              <a:off x="-23093" y="4149080"/>
              <a:ext cx="4155090" cy="2700000"/>
              <a:chOff x="2425699" y="1042987"/>
              <a:chExt cx="7343775" cy="4772025"/>
            </a:xfrm>
          </p:grpSpPr>
          <p:pic>
            <p:nvPicPr>
              <p:cNvPr id="10" name="Picture 9">
                <a:extLst>
                  <a:ext uri="{FF2B5EF4-FFF2-40B4-BE49-F238E27FC236}">
                    <a16:creationId xmlns:a16="http://schemas.microsoft.com/office/drawing/2014/main" id="{61887050-B814-4504-B581-89DEBD2C226F}"/>
                  </a:ext>
                </a:extLst>
              </p:cNvPr>
              <p:cNvPicPr>
                <a:picLocks noChangeAspect="1"/>
              </p:cNvPicPr>
              <p:nvPr/>
            </p:nvPicPr>
            <p:blipFill>
              <a:blip r:embed="rId4"/>
              <a:stretch>
                <a:fillRect/>
              </a:stretch>
            </p:blipFill>
            <p:spPr>
              <a:xfrm>
                <a:off x="2425699" y="1042987"/>
                <a:ext cx="7343775" cy="4772025"/>
              </a:xfrm>
              <a:prstGeom prst="rect">
                <a:avLst/>
              </a:prstGeom>
              <a:ln>
                <a:noFill/>
              </a:ln>
            </p:spPr>
          </p:pic>
          <p:pic>
            <p:nvPicPr>
              <p:cNvPr id="11" name="Picture 10">
                <a:extLst>
                  <a:ext uri="{FF2B5EF4-FFF2-40B4-BE49-F238E27FC236}">
                    <a16:creationId xmlns:a16="http://schemas.microsoft.com/office/drawing/2014/main" id="{8F0B9387-1688-4024-A315-517EA71DD4B0}"/>
                  </a:ext>
                </a:extLst>
              </p:cNvPr>
              <p:cNvPicPr>
                <a:picLocks noChangeAspect="1"/>
              </p:cNvPicPr>
              <p:nvPr/>
            </p:nvPicPr>
            <p:blipFill>
              <a:blip r:embed="rId5"/>
              <a:stretch>
                <a:fillRect/>
              </a:stretch>
            </p:blipFill>
            <p:spPr>
              <a:xfrm>
                <a:off x="8344296" y="5229200"/>
                <a:ext cx="1209675" cy="552450"/>
              </a:xfrm>
              <a:prstGeom prst="rect">
                <a:avLst/>
              </a:prstGeom>
              <a:ln>
                <a:noFill/>
              </a:ln>
            </p:spPr>
          </p:pic>
        </p:grpSp>
      </p:grpSp>
      <p:sp>
        <p:nvSpPr>
          <p:cNvPr id="14" name="Rectangle: Rounded Corners 13">
            <a:extLst>
              <a:ext uri="{FF2B5EF4-FFF2-40B4-BE49-F238E27FC236}">
                <a16:creationId xmlns:a16="http://schemas.microsoft.com/office/drawing/2014/main" id="{30D73A5F-1D0C-4A54-AD94-F37E8067EAAE}"/>
              </a:ext>
            </a:extLst>
          </p:cNvPr>
          <p:cNvSpPr/>
          <p:nvPr/>
        </p:nvSpPr>
        <p:spPr>
          <a:xfrm>
            <a:off x="4637313" y="3179607"/>
            <a:ext cx="3872439" cy="2485787"/>
          </a:xfrm>
          <a:prstGeom prst="roundRect">
            <a:avLst/>
          </a:prstGeom>
          <a:solidFill>
            <a:srgbClr val="EB6724"/>
          </a:solidFill>
        </p:spPr>
        <p:style>
          <a:lnRef idx="2">
            <a:schemeClr val="accent1"/>
          </a:lnRef>
          <a:fillRef idx="1">
            <a:schemeClr val="lt1"/>
          </a:fillRef>
          <a:effectRef idx="0">
            <a:schemeClr val="accent1"/>
          </a:effectRef>
          <a:fontRef idx="minor">
            <a:schemeClr val="dk1"/>
          </a:fontRef>
        </p:style>
        <p:txBody>
          <a:bodyPr wrap="square" lIns="36000" rIns="36000">
            <a:spAutoFit/>
          </a:bodyPr>
          <a:lstStyle/>
          <a:p>
            <a:pPr algn="ctr"/>
            <a:r>
              <a:rPr lang="en-GB" sz="2000" dirty="0">
                <a:solidFill>
                  <a:schemeClr val="bg1"/>
                </a:solidFill>
                <a:latin typeface="Arial" panose="020B0604020202020204" pitchFamily="34" charset="0"/>
                <a:cs typeface="Arial" panose="020B0604020202020204" pitchFamily="34" charset="0"/>
              </a:rPr>
              <a:t>Recommendations endorsed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by 50+ professional, advocacy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and patient organizations</a:t>
            </a:r>
          </a:p>
          <a:p>
            <a:pPr algn="ctr"/>
            <a:endParaRPr lang="en-GB" sz="2000" dirty="0">
              <a:solidFill>
                <a:schemeClr val="bg1"/>
              </a:solidFill>
              <a:latin typeface="Arial" panose="020B0604020202020204" pitchFamily="34" charset="0"/>
              <a:cs typeface="Arial" panose="020B0604020202020204" pitchFamily="34" charset="0"/>
            </a:endParaRPr>
          </a:p>
          <a:p>
            <a:pPr algn="ctr"/>
            <a:endParaRPr lang="en-GB" sz="2000" dirty="0">
              <a:solidFill>
                <a:schemeClr val="bg1"/>
              </a:solidFill>
              <a:latin typeface="Arial" panose="020B0604020202020204" pitchFamily="34" charset="0"/>
              <a:cs typeface="Arial" panose="020B0604020202020204" pitchFamily="34" charset="0"/>
            </a:endParaRPr>
          </a:p>
          <a:p>
            <a:pPr algn="ctr"/>
            <a:r>
              <a:rPr lang="en-GB" sz="2000" dirty="0">
                <a:solidFill>
                  <a:schemeClr val="bg1"/>
                </a:solidFill>
                <a:latin typeface="Arial" panose="020B0604020202020204" pitchFamily="34" charset="0"/>
                <a:cs typeface="Arial" panose="020B0604020202020204" pitchFamily="34" charset="0"/>
              </a:rPr>
              <a:t>440+ ‘brain health champions’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from &gt;65 countries</a:t>
            </a:r>
          </a:p>
        </p:txBody>
      </p:sp>
      <p:sp>
        <p:nvSpPr>
          <p:cNvPr id="12" name="Arrow: Left 11">
            <a:hlinkClick r:id="rId6" action="ppaction://hlinksldjump"/>
            <a:extLst>
              <a:ext uri="{FF2B5EF4-FFF2-40B4-BE49-F238E27FC236}">
                <a16:creationId xmlns:a16="http://schemas.microsoft.com/office/drawing/2014/main" id="{7AFCF902-D24D-4DE1-B631-ED489F419EBE}"/>
              </a:ext>
            </a:extLst>
          </p:cNvPr>
          <p:cNvSpPr/>
          <p:nvPr/>
        </p:nvSpPr>
        <p:spPr>
          <a:xfrm>
            <a:off x="32691" y="10716"/>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6"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130805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1A79-6B28-47AB-845C-132A3A3944FC}"/>
              </a:ext>
            </a:extLst>
          </p:cNvPr>
          <p:cNvSpPr>
            <a:spLocks noGrp="1"/>
          </p:cNvSpPr>
          <p:nvPr>
            <p:ph type="title"/>
          </p:nvPr>
        </p:nvSpPr>
        <p:spPr/>
        <p:txBody>
          <a:bodyPr/>
          <a:lstStyle/>
          <a:p>
            <a:r>
              <a:rPr lang="en-GB" dirty="0"/>
              <a:t>‘Election commitments 2019’ roadmaps in Australia: </a:t>
            </a:r>
            <a:br>
              <a:rPr lang="en-GB" dirty="0"/>
            </a:br>
            <a:r>
              <a:rPr lang="en-GB" dirty="0"/>
              <a:t>to mirror Government Ministerial portfolios </a:t>
            </a:r>
          </a:p>
        </p:txBody>
      </p:sp>
      <p:sp>
        <p:nvSpPr>
          <p:cNvPr id="6" name="Content Placeholder 5">
            <a:extLst>
              <a:ext uri="{FF2B5EF4-FFF2-40B4-BE49-F238E27FC236}">
                <a16:creationId xmlns:a16="http://schemas.microsoft.com/office/drawing/2014/main" id="{0604815E-F401-4780-879D-C4EDC44AED8A}"/>
              </a:ext>
            </a:extLst>
          </p:cNvPr>
          <p:cNvSpPr>
            <a:spLocks noGrp="1"/>
          </p:cNvSpPr>
          <p:nvPr>
            <p:ph sz="half" idx="2"/>
          </p:nvPr>
        </p:nvSpPr>
        <p:spPr>
          <a:xfrm>
            <a:off x="6279115" y="2792568"/>
            <a:ext cx="5204302" cy="2704714"/>
          </a:xfrm>
        </p:spPr>
        <p:txBody>
          <a:bodyPr>
            <a:normAutofit/>
          </a:bodyPr>
          <a:lstStyle/>
          <a:p>
            <a:pPr marL="0" indent="0">
              <a:buNone/>
            </a:pPr>
            <a:r>
              <a:rPr lang="en-GB" sz="1800" dirty="0"/>
              <a:t>“</a:t>
            </a:r>
            <a:r>
              <a:rPr lang="en-GB" sz="1800" b="1" dirty="0"/>
              <a:t>Recognising the critical importance of early diagnosis and early treatment </a:t>
            </a:r>
            <a:r>
              <a:rPr lang="en-GB" sz="1800" dirty="0"/>
              <a:t>in minimising the impact of MS, increase understanding of MS within Primary Health and across the wider community to expedite diagnosis and referral to an expert in MS, as per the recommendations of the international consensus initiative, </a:t>
            </a:r>
            <a:r>
              <a:rPr lang="en-GB" sz="1800" i="1" dirty="0"/>
              <a:t>Brain health: time matters in multiple sclerosis</a:t>
            </a:r>
            <a:r>
              <a:rPr lang="en-GB" sz="1800" dirty="0"/>
              <a:t>” </a:t>
            </a:r>
          </a:p>
        </p:txBody>
      </p:sp>
      <p:sp>
        <p:nvSpPr>
          <p:cNvPr id="7" name="Text Placeholder 6">
            <a:extLst>
              <a:ext uri="{FF2B5EF4-FFF2-40B4-BE49-F238E27FC236}">
                <a16:creationId xmlns:a16="http://schemas.microsoft.com/office/drawing/2014/main" id="{E734834C-783C-4526-9072-5B43B97695F6}"/>
              </a:ext>
            </a:extLst>
          </p:cNvPr>
          <p:cNvSpPr>
            <a:spLocks noGrp="1"/>
          </p:cNvSpPr>
          <p:nvPr>
            <p:ph type="body" idx="14"/>
          </p:nvPr>
        </p:nvSpPr>
        <p:spPr/>
        <p:txBody>
          <a:bodyPr/>
          <a:lstStyle/>
          <a:p>
            <a:endParaRPr lang="en-GB"/>
          </a:p>
        </p:txBody>
      </p:sp>
      <p:sp>
        <p:nvSpPr>
          <p:cNvPr id="8" name="Text Placeholder 7">
            <a:extLst>
              <a:ext uri="{FF2B5EF4-FFF2-40B4-BE49-F238E27FC236}">
                <a16:creationId xmlns:a16="http://schemas.microsoft.com/office/drawing/2014/main" id="{F9C36F09-E2E1-407A-80E0-381E51C643F2}"/>
              </a:ext>
            </a:extLst>
          </p:cNvPr>
          <p:cNvSpPr>
            <a:spLocks noGrp="1"/>
          </p:cNvSpPr>
          <p:nvPr>
            <p:ph type="body" idx="15"/>
          </p:nvPr>
        </p:nvSpPr>
        <p:spPr>
          <a:xfrm>
            <a:off x="6157474" y="1642258"/>
            <a:ext cx="5205211" cy="1057397"/>
          </a:xfrm>
        </p:spPr>
        <p:txBody>
          <a:bodyPr>
            <a:normAutofit/>
          </a:bodyPr>
          <a:lstStyle/>
          <a:p>
            <a:r>
              <a:rPr lang="en-GB" b="1" dirty="0"/>
              <a:t>Improved management of MS</a:t>
            </a:r>
          </a:p>
          <a:p>
            <a:r>
              <a:rPr lang="en-GB" sz="2400" b="1" dirty="0">
                <a:solidFill>
                  <a:srgbClr val="C00000"/>
                </a:solidFill>
              </a:rPr>
              <a:t>What needs to be done?</a:t>
            </a:r>
          </a:p>
        </p:txBody>
      </p:sp>
      <p:sp>
        <p:nvSpPr>
          <p:cNvPr id="9" name="Text Placeholder 8">
            <a:extLst>
              <a:ext uri="{FF2B5EF4-FFF2-40B4-BE49-F238E27FC236}">
                <a16:creationId xmlns:a16="http://schemas.microsoft.com/office/drawing/2014/main" id="{3783FE5B-F455-493B-874F-752D1A86E923}"/>
              </a:ext>
            </a:extLst>
          </p:cNvPr>
          <p:cNvSpPr>
            <a:spLocks noGrp="1"/>
          </p:cNvSpPr>
          <p:nvPr>
            <p:ph type="body" sz="quarter" idx="16"/>
          </p:nvPr>
        </p:nvSpPr>
        <p:spPr/>
        <p:txBody>
          <a:bodyPr/>
          <a:lstStyle/>
          <a:p>
            <a:r>
              <a:rPr lang="en-GB" dirty="0"/>
              <a:t>https://www.msaustralia.org.au/about-msa/2019-election-commitments-make-our-stories-matter</a:t>
            </a:r>
          </a:p>
        </p:txBody>
      </p:sp>
      <p:pic>
        <p:nvPicPr>
          <p:cNvPr id="11" name="Picture 10">
            <a:extLst>
              <a:ext uri="{FF2B5EF4-FFF2-40B4-BE49-F238E27FC236}">
                <a16:creationId xmlns:a16="http://schemas.microsoft.com/office/drawing/2014/main" id="{25C47DB4-9FCE-44BB-8A1B-BFE3E98936CC}"/>
              </a:ext>
            </a:extLst>
          </p:cNvPr>
          <p:cNvPicPr>
            <a:picLocks noChangeAspect="1"/>
          </p:cNvPicPr>
          <p:nvPr/>
        </p:nvPicPr>
        <p:blipFill>
          <a:blip r:embed="rId2"/>
          <a:stretch>
            <a:fillRect/>
          </a:stretch>
        </p:blipFill>
        <p:spPr>
          <a:xfrm>
            <a:off x="491443" y="1538966"/>
            <a:ext cx="5580000" cy="1807159"/>
          </a:xfrm>
          <a:prstGeom prst="rect">
            <a:avLst/>
          </a:prstGeom>
        </p:spPr>
      </p:pic>
      <p:pic>
        <p:nvPicPr>
          <p:cNvPr id="15" name="Picture 14">
            <a:extLst>
              <a:ext uri="{FF2B5EF4-FFF2-40B4-BE49-F238E27FC236}">
                <a16:creationId xmlns:a16="http://schemas.microsoft.com/office/drawing/2014/main" id="{A837CBED-A023-4730-AE2D-CAEB9B7C728B}"/>
              </a:ext>
            </a:extLst>
          </p:cNvPr>
          <p:cNvPicPr>
            <a:picLocks noChangeAspect="1"/>
          </p:cNvPicPr>
          <p:nvPr/>
        </p:nvPicPr>
        <p:blipFill>
          <a:blip r:embed="rId3"/>
          <a:stretch>
            <a:fillRect/>
          </a:stretch>
        </p:blipFill>
        <p:spPr>
          <a:xfrm>
            <a:off x="471714" y="3378649"/>
            <a:ext cx="5580000" cy="3089971"/>
          </a:xfrm>
          <a:prstGeom prst="rect">
            <a:avLst/>
          </a:prstGeom>
        </p:spPr>
      </p:pic>
      <p:sp>
        <p:nvSpPr>
          <p:cNvPr id="18" name="TextBox 17">
            <a:extLst>
              <a:ext uri="{FF2B5EF4-FFF2-40B4-BE49-F238E27FC236}">
                <a16:creationId xmlns:a16="http://schemas.microsoft.com/office/drawing/2014/main" id="{112B45CE-24C5-47FD-8C3B-27A3DE16DD91}"/>
              </a:ext>
            </a:extLst>
          </p:cNvPr>
          <p:cNvSpPr txBox="1"/>
          <p:nvPr/>
        </p:nvSpPr>
        <p:spPr>
          <a:xfrm>
            <a:off x="6431840" y="5218507"/>
            <a:ext cx="4546309" cy="1015663"/>
          </a:xfrm>
          <a:prstGeom prst="rect">
            <a:avLst/>
          </a:prstGeom>
          <a:solidFill>
            <a:schemeClr val="tx1">
              <a:lumMod val="65000"/>
              <a:lumOff val="35000"/>
            </a:schemeClr>
          </a:solidFill>
        </p:spPr>
        <p:txBody>
          <a:bodyPr wrap="square" rtlCol="0">
            <a:spAutoFit/>
          </a:bodyPr>
          <a:lstStyle/>
          <a:p>
            <a:r>
              <a:rPr lang="en-GB" sz="2000" dirty="0">
                <a:solidFill>
                  <a:schemeClr val="bg1"/>
                </a:solidFill>
              </a:rPr>
              <a:t>DESTINATION: Access to early interventions and the most effective treatment therapy is well established</a:t>
            </a:r>
          </a:p>
        </p:txBody>
      </p:sp>
    </p:spTree>
    <p:extLst>
      <p:ext uri="{BB962C8B-B14F-4D97-AF65-F5344CB8AC3E}">
        <p14:creationId xmlns:p14="http://schemas.microsoft.com/office/powerpoint/2010/main" val="3938952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9A9C-52E3-4BBB-8092-FCCDEECAB670}"/>
              </a:ext>
            </a:extLst>
          </p:cNvPr>
          <p:cNvSpPr>
            <a:spLocks noGrp="1"/>
          </p:cNvSpPr>
          <p:nvPr>
            <p:ph type="title"/>
          </p:nvPr>
        </p:nvSpPr>
        <p:spPr/>
        <p:txBody>
          <a:bodyPr/>
          <a:lstStyle/>
          <a:p>
            <a:r>
              <a:rPr lang="en-GB" dirty="0"/>
              <a:t>National advocacy: MS service improvements, Australia</a:t>
            </a:r>
          </a:p>
        </p:txBody>
      </p:sp>
      <p:sp>
        <p:nvSpPr>
          <p:cNvPr id="3" name="Content Placeholder 2">
            <a:extLst>
              <a:ext uri="{FF2B5EF4-FFF2-40B4-BE49-F238E27FC236}">
                <a16:creationId xmlns:a16="http://schemas.microsoft.com/office/drawing/2014/main" id="{29D5E125-77A0-40EF-9AC1-6CE1A4403B70}"/>
              </a:ext>
            </a:extLst>
          </p:cNvPr>
          <p:cNvSpPr>
            <a:spLocks noGrp="1"/>
          </p:cNvSpPr>
          <p:nvPr>
            <p:ph sz="half" idx="1"/>
          </p:nvPr>
        </p:nvSpPr>
        <p:spPr>
          <a:xfrm>
            <a:off x="528137" y="1600206"/>
            <a:ext cx="9745914" cy="4525963"/>
          </a:xfrm>
        </p:spPr>
        <p:txBody>
          <a:bodyPr>
            <a:normAutofit/>
          </a:bodyPr>
          <a:lstStyle/>
          <a:p>
            <a:pPr marL="342694" indent="-342694" defTabSz="913852">
              <a:lnSpc>
                <a:spcPct val="110000"/>
              </a:lnSpc>
              <a:buClr>
                <a:srgbClr val="EB6724"/>
              </a:buClr>
            </a:pPr>
            <a:r>
              <a:rPr lang="en-GB" sz="2598" dirty="0">
                <a:solidFill>
                  <a:prstClr val="black"/>
                </a:solidFill>
              </a:rPr>
              <a:t>2017: formation of first local </a:t>
            </a:r>
            <a:br>
              <a:rPr lang="en-GB" sz="2598" dirty="0">
                <a:solidFill>
                  <a:prstClr val="black"/>
                </a:solidFill>
              </a:rPr>
            </a:br>
            <a:r>
              <a:rPr lang="en-GB" sz="2598" dirty="0">
                <a:solidFill>
                  <a:prstClr val="black"/>
                </a:solidFill>
              </a:rPr>
              <a:t>MS Brain Health group</a:t>
            </a:r>
          </a:p>
        </p:txBody>
      </p:sp>
      <p:sp>
        <p:nvSpPr>
          <p:cNvPr id="4" name="Content Placeholder 3">
            <a:extLst>
              <a:ext uri="{FF2B5EF4-FFF2-40B4-BE49-F238E27FC236}">
                <a16:creationId xmlns:a16="http://schemas.microsoft.com/office/drawing/2014/main" id="{EA86DC57-FF98-4F7B-B1ED-3D430C8595FE}"/>
              </a:ext>
            </a:extLst>
          </p:cNvPr>
          <p:cNvSpPr>
            <a:spLocks noGrp="1"/>
          </p:cNvSpPr>
          <p:nvPr>
            <p:ph sz="half" idx="2"/>
          </p:nvPr>
        </p:nvSpPr>
        <p:spPr>
          <a:xfrm>
            <a:off x="6237585" y="1552843"/>
            <a:ext cx="4544540" cy="724029"/>
          </a:xfrm>
        </p:spPr>
        <p:txBody>
          <a:bodyPr>
            <a:normAutofit fontScale="62500" lnSpcReduction="20000"/>
          </a:bodyPr>
          <a:lstStyle/>
          <a:p>
            <a:pPr marL="0" indent="0" algn="ctr">
              <a:buNone/>
            </a:pPr>
            <a:r>
              <a:rPr lang="en-GB" sz="2800" b="1" dirty="0">
                <a:solidFill>
                  <a:prstClr val="black"/>
                </a:solidFill>
                <a:latin typeface="Arial"/>
              </a:rPr>
              <a:t>Australian MS Brain Health Community </a:t>
            </a:r>
          </a:p>
          <a:p>
            <a:pPr marL="0" indent="0" algn="ctr">
              <a:buNone/>
            </a:pPr>
            <a:r>
              <a:rPr lang="en-GB" sz="2800" b="1" dirty="0">
                <a:solidFill>
                  <a:prstClr val="black"/>
                </a:solidFill>
                <a:latin typeface="Arial"/>
              </a:rPr>
              <a:t>Aims and scope</a:t>
            </a:r>
            <a:endParaRPr lang="en-GB" b="1" dirty="0"/>
          </a:p>
        </p:txBody>
      </p:sp>
      <p:pic>
        <p:nvPicPr>
          <p:cNvPr id="7" name="Picture 6">
            <a:extLst>
              <a:ext uri="{FF2B5EF4-FFF2-40B4-BE49-F238E27FC236}">
                <a16:creationId xmlns:a16="http://schemas.microsoft.com/office/drawing/2014/main" id="{3738E3E8-D05E-4ADD-9FC5-2A21D4E5E9A3}"/>
              </a:ext>
            </a:extLst>
          </p:cNvPr>
          <p:cNvPicPr>
            <a:picLocks noChangeAspect="1"/>
          </p:cNvPicPr>
          <p:nvPr/>
        </p:nvPicPr>
        <p:blipFill>
          <a:blip r:embed="rId2"/>
          <a:stretch>
            <a:fillRect/>
          </a:stretch>
        </p:blipFill>
        <p:spPr>
          <a:xfrm>
            <a:off x="5131003" y="2204864"/>
            <a:ext cx="6696744" cy="4518874"/>
          </a:xfrm>
          <a:prstGeom prst="rect">
            <a:avLst/>
          </a:prstGeom>
          <a:ln w="38100">
            <a:solidFill>
              <a:srgbClr val="EB6724"/>
            </a:solidFill>
          </a:ln>
        </p:spPr>
      </p:pic>
      <p:pic>
        <p:nvPicPr>
          <p:cNvPr id="8" name="Picture 7">
            <a:extLst>
              <a:ext uri="{FF2B5EF4-FFF2-40B4-BE49-F238E27FC236}">
                <a16:creationId xmlns:a16="http://schemas.microsoft.com/office/drawing/2014/main" id="{3A21802C-774D-481F-8837-2D4930B7C9E1}"/>
              </a:ext>
            </a:extLst>
          </p:cNvPr>
          <p:cNvPicPr>
            <a:picLocks noChangeAspect="1"/>
          </p:cNvPicPr>
          <p:nvPr/>
        </p:nvPicPr>
        <p:blipFill>
          <a:blip r:embed="rId3"/>
          <a:stretch>
            <a:fillRect/>
          </a:stretch>
        </p:blipFill>
        <p:spPr>
          <a:xfrm rot="706331">
            <a:off x="1129035" y="2780928"/>
            <a:ext cx="2662804" cy="3789040"/>
          </a:xfrm>
          <a:prstGeom prst="rect">
            <a:avLst/>
          </a:prstGeom>
        </p:spPr>
      </p:pic>
    </p:spTree>
    <p:extLst>
      <p:ext uri="{BB962C8B-B14F-4D97-AF65-F5344CB8AC3E}">
        <p14:creationId xmlns:p14="http://schemas.microsoft.com/office/powerpoint/2010/main" val="1463351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FD98-46EC-46CB-96CB-6DA6212B588E}"/>
              </a:ext>
            </a:extLst>
          </p:cNvPr>
          <p:cNvSpPr>
            <a:spLocks noGrp="1"/>
          </p:cNvSpPr>
          <p:nvPr>
            <p:ph type="title"/>
          </p:nvPr>
        </p:nvSpPr>
        <p:spPr/>
        <p:txBody>
          <a:bodyPr/>
          <a:lstStyle/>
          <a:p>
            <a:r>
              <a:rPr lang="en-GB" dirty="0"/>
              <a:t>Advocacy for policy change: Europe-level advocacy </a:t>
            </a:r>
            <a:br>
              <a:rPr lang="en-GB" dirty="0"/>
            </a:br>
            <a:r>
              <a:rPr lang="en-GB" dirty="0"/>
              <a:t>by MS Brain Health leads</a:t>
            </a:r>
          </a:p>
        </p:txBody>
      </p:sp>
      <p:sp>
        <p:nvSpPr>
          <p:cNvPr id="3" name="Content Placeholder 2">
            <a:extLst>
              <a:ext uri="{FF2B5EF4-FFF2-40B4-BE49-F238E27FC236}">
                <a16:creationId xmlns:a16="http://schemas.microsoft.com/office/drawing/2014/main" id="{1B599E3C-66D7-4AC2-AC83-4B0CACD17422}"/>
              </a:ext>
            </a:extLst>
          </p:cNvPr>
          <p:cNvSpPr>
            <a:spLocks noGrp="1"/>
          </p:cNvSpPr>
          <p:nvPr>
            <p:ph sz="half" idx="1"/>
          </p:nvPr>
        </p:nvSpPr>
        <p:spPr>
          <a:xfrm>
            <a:off x="528137" y="1600206"/>
            <a:ext cx="5785474" cy="4709114"/>
          </a:xfrm>
        </p:spPr>
        <p:txBody>
          <a:bodyPr>
            <a:normAutofit fontScale="55000" lnSpcReduction="20000"/>
          </a:bodyPr>
          <a:lstStyle/>
          <a:p>
            <a:pPr>
              <a:lnSpc>
                <a:spcPct val="120000"/>
              </a:lnSpc>
              <a:spcAft>
                <a:spcPts val="600"/>
              </a:spcAft>
            </a:pPr>
            <a:r>
              <a:rPr lang="en-GB" sz="3200" dirty="0"/>
              <a:t>Promoted the importance of timely intervention in MS to policy makers in European Parliament (2017)</a:t>
            </a:r>
          </a:p>
          <a:p>
            <a:pPr>
              <a:lnSpc>
                <a:spcPct val="120000"/>
              </a:lnSpc>
              <a:spcAft>
                <a:spcPts val="600"/>
              </a:spcAft>
            </a:pPr>
            <a:r>
              <a:rPr lang="en-GB" sz="3200" dirty="0"/>
              <a:t>Gavin </a:t>
            </a:r>
            <a:r>
              <a:rPr lang="en-GB" sz="3200" dirty="0" err="1"/>
              <a:t>Giovannoni</a:t>
            </a:r>
            <a:r>
              <a:rPr lang="en-GB" sz="3200" dirty="0"/>
              <a:t> made the case that time is critical to: </a:t>
            </a:r>
          </a:p>
          <a:p>
            <a:pPr lvl="1">
              <a:lnSpc>
                <a:spcPct val="120000"/>
              </a:lnSpc>
              <a:spcAft>
                <a:spcPts val="600"/>
              </a:spcAft>
            </a:pPr>
            <a:r>
              <a:rPr lang="en-GB" sz="2900" dirty="0"/>
              <a:t>preserve brain reserve</a:t>
            </a:r>
          </a:p>
          <a:p>
            <a:pPr lvl="1">
              <a:lnSpc>
                <a:spcPct val="120000"/>
              </a:lnSpc>
              <a:spcAft>
                <a:spcPts val="600"/>
              </a:spcAft>
            </a:pPr>
            <a:r>
              <a:rPr lang="en-GB" sz="2900" dirty="0"/>
              <a:t>slow the course of MS</a:t>
            </a:r>
          </a:p>
          <a:p>
            <a:pPr lvl="1">
              <a:lnSpc>
                <a:spcPct val="120000"/>
              </a:lnSpc>
              <a:spcAft>
                <a:spcPts val="600"/>
              </a:spcAft>
            </a:pPr>
            <a:r>
              <a:rPr lang="en-GB" sz="2900" dirty="0"/>
              <a:t>improve quality of lives of people with MS</a:t>
            </a:r>
          </a:p>
          <a:p>
            <a:pPr>
              <a:lnSpc>
                <a:spcPct val="120000"/>
              </a:lnSpc>
              <a:spcAft>
                <a:spcPts val="600"/>
              </a:spcAft>
            </a:pPr>
            <a:r>
              <a:rPr lang="en-GB" sz="3300" dirty="0"/>
              <a:t>Gisela Kobelt set out the economic case for early intervention</a:t>
            </a:r>
          </a:p>
          <a:p>
            <a:pPr lvl="1">
              <a:lnSpc>
                <a:spcPct val="120000"/>
              </a:lnSpc>
              <a:spcAft>
                <a:spcPts val="600"/>
              </a:spcAft>
            </a:pPr>
            <a:r>
              <a:rPr lang="en-GB" sz="2900" dirty="0"/>
              <a:t>A cost-of-illness study across 16 countries involved almost 17,000 patients</a:t>
            </a:r>
            <a:r>
              <a:rPr lang="en-GB" sz="2900" baseline="30000" dirty="0"/>
              <a:t>1</a:t>
            </a:r>
          </a:p>
          <a:p>
            <a:pPr lvl="1">
              <a:lnSpc>
                <a:spcPct val="120000"/>
              </a:lnSpc>
              <a:spcAft>
                <a:spcPts val="600"/>
              </a:spcAft>
            </a:pPr>
            <a:r>
              <a:rPr lang="en-GB" sz="2900" dirty="0"/>
              <a:t>Costs of illness increased, on average, </a:t>
            </a:r>
            <a:br>
              <a:rPr lang="en-GB" sz="2900" dirty="0"/>
            </a:br>
            <a:r>
              <a:rPr lang="en-GB" sz="2900" dirty="0"/>
              <a:t>five-fold between mild and severe MS</a:t>
            </a:r>
            <a:r>
              <a:rPr lang="en-GB" sz="2900" baseline="30000" dirty="0"/>
              <a:t>1</a:t>
            </a:r>
          </a:p>
        </p:txBody>
      </p:sp>
      <p:sp>
        <p:nvSpPr>
          <p:cNvPr id="5" name="Text Placeholder 4">
            <a:extLst>
              <a:ext uri="{FF2B5EF4-FFF2-40B4-BE49-F238E27FC236}">
                <a16:creationId xmlns:a16="http://schemas.microsoft.com/office/drawing/2014/main" id="{92CEE2D1-3956-4845-A4ED-3EF845A4A40D}"/>
              </a:ext>
            </a:extLst>
          </p:cNvPr>
          <p:cNvSpPr>
            <a:spLocks noGrp="1"/>
          </p:cNvSpPr>
          <p:nvPr>
            <p:ph type="body" sz="quarter" idx="4294967295"/>
          </p:nvPr>
        </p:nvSpPr>
        <p:spPr>
          <a:xfrm>
            <a:off x="528137" y="6581007"/>
            <a:ext cx="11114066" cy="276999"/>
          </a:xfrm>
        </p:spPr>
        <p:txBody>
          <a:bodyPr>
            <a:normAutofit/>
          </a:bodyPr>
          <a:lstStyle/>
          <a:p>
            <a:pPr marL="0" indent="0">
              <a:buNone/>
            </a:pPr>
            <a:r>
              <a:rPr lang="en-GB" sz="1200" dirty="0">
                <a:solidFill>
                  <a:schemeClr val="bg2"/>
                </a:solidFill>
              </a:rPr>
              <a:t>1. Kobelt G </a:t>
            </a:r>
            <a:r>
              <a:rPr lang="en-GB" sz="1200" i="1" dirty="0">
                <a:solidFill>
                  <a:schemeClr val="bg2"/>
                </a:solidFill>
              </a:rPr>
              <a:t>et al. Mult </a:t>
            </a:r>
            <a:r>
              <a:rPr lang="en-GB" sz="1200" i="1" dirty="0" err="1">
                <a:solidFill>
                  <a:schemeClr val="bg2"/>
                </a:solidFill>
              </a:rPr>
              <a:t>Scler</a:t>
            </a:r>
            <a:r>
              <a:rPr lang="en-GB" sz="1200" i="1" dirty="0">
                <a:solidFill>
                  <a:schemeClr val="bg2"/>
                </a:solidFill>
              </a:rPr>
              <a:t> </a:t>
            </a:r>
            <a:r>
              <a:rPr lang="en-GB" sz="1200" dirty="0">
                <a:solidFill>
                  <a:schemeClr val="bg2"/>
                </a:solidFill>
              </a:rPr>
              <a:t>2017;23:1123–36   </a:t>
            </a:r>
          </a:p>
        </p:txBody>
      </p:sp>
      <p:pic>
        <p:nvPicPr>
          <p:cNvPr id="7" name="Picture 6">
            <a:extLst>
              <a:ext uri="{FF2B5EF4-FFF2-40B4-BE49-F238E27FC236}">
                <a16:creationId xmlns:a16="http://schemas.microsoft.com/office/drawing/2014/main" id="{C421F55D-2C5F-481D-8927-72D2CD5C93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50" b="11195"/>
          <a:stretch/>
        </p:blipFill>
        <p:spPr>
          <a:xfrm>
            <a:off x="8334912" y="1820917"/>
            <a:ext cx="3036274" cy="2832220"/>
          </a:xfrm>
          <a:prstGeom prst="rect">
            <a:avLst/>
          </a:prstGeom>
          <a:ln w="34925">
            <a:solidFill>
              <a:srgbClr val="EB6724"/>
            </a:solidFill>
          </a:ln>
        </p:spPr>
      </p:pic>
      <p:pic>
        <p:nvPicPr>
          <p:cNvPr id="9" name="Graphic 8" descr="Classroom">
            <a:extLst>
              <a:ext uri="{FF2B5EF4-FFF2-40B4-BE49-F238E27FC236}">
                <a16:creationId xmlns:a16="http://schemas.microsoft.com/office/drawing/2014/main" id="{6D69ED6E-595B-461D-9B03-C31F6E65F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291" y="3928108"/>
            <a:ext cx="2485921" cy="2485921"/>
          </a:xfrm>
          <a:prstGeom prst="rect">
            <a:avLst/>
          </a:prstGeom>
        </p:spPr>
      </p:pic>
    </p:spTree>
    <p:extLst>
      <p:ext uri="{BB962C8B-B14F-4D97-AF65-F5344CB8AC3E}">
        <p14:creationId xmlns:p14="http://schemas.microsoft.com/office/powerpoint/2010/main" val="1556071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150F-8010-4F27-A8C1-44C14AE49481}"/>
              </a:ext>
            </a:extLst>
          </p:cNvPr>
          <p:cNvSpPr>
            <a:spLocks noGrp="1"/>
          </p:cNvSpPr>
          <p:nvPr>
            <p:ph type="title"/>
          </p:nvPr>
        </p:nvSpPr>
        <p:spPr/>
        <p:txBody>
          <a:bodyPr>
            <a:noAutofit/>
          </a:bodyPr>
          <a:lstStyle/>
          <a:p>
            <a:r>
              <a:rPr lang="en-GB" dirty="0"/>
              <a:t>National policy: challenging access and MS drug funding, New Zealand</a:t>
            </a:r>
          </a:p>
        </p:txBody>
      </p:sp>
      <p:sp>
        <p:nvSpPr>
          <p:cNvPr id="3" name="Content Placeholder 2">
            <a:extLst>
              <a:ext uri="{FF2B5EF4-FFF2-40B4-BE49-F238E27FC236}">
                <a16:creationId xmlns:a16="http://schemas.microsoft.com/office/drawing/2014/main" id="{1F24B64E-472F-4647-8F1A-1B4ED65E885D}"/>
              </a:ext>
            </a:extLst>
          </p:cNvPr>
          <p:cNvSpPr>
            <a:spLocks noGrp="1"/>
          </p:cNvSpPr>
          <p:nvPr>
            <p:ph sz="half" idx="1"/>
          </p:nvPr>
        </p:nvSpPr>
        <p:spPr>
          <a:xfrm>
            <a:off x="1636721" y="1517584"/>
            <a:ext cx="8630052" cy="2166146"/>
          </a:xfrm>
        </p:spPr>
        <p:txBody>
          <a:bodyPr>
            <a:normAutofit fontScale="85000" lnSpcReduction="10000"/>
          </a:bodyPr>
          <a:lstStyle/>
          <a:p>
            <a:r>
              <a:rPr lang="en-GB" dirty="0">
                <a:latin typeface="+mn-lt"/>
              </a:rPr>
              <a:t>Facing the challenge</a:t>
            </a:r>
          </a:p>
          <a:p>
            <a:pPr lvl="1">
              <a:lnSpc>
                <a:spcPct val="120000"/>
              </a:lnSpc>
            </a:pPr>
            <a:r>
              <a:rPr lang="en-GB" dirty="0">
                <a:latin typeface="+mn-lt"/>
              </a:rPr>
              <a:t>Difficulty for more than 20 years in getting timely and appropriate access to new MS drugs </a:t>
            </a:r>
          </a:p>
          <a:p>
            <a:pPr lvl="1">
              <a:lnSpc>
                <a:spcPct val="120000"/>
              </a:lnSpc>
            </a:pPr>
            <a:r>
              <a:rPr lang="en-GB" dirty="0">
                <a:latin typeface="+mn-lt"/>
              </a:rPr>
              <a:t>Implications for patients; p</a:t>
            </a:r>
            <a:r>
              <a:rPr lang="en-NZ" dirty="0" err="1">
                <a:latin typeface="+mn-lt"/>
                <a:ea typeface="Times New Roman" panose="02020603050405020304" pitchFamily="18" charset="0"/>
                <a:cs typeface="Helvetica" panose="020B0604020202020204" pitchFamily="34" charset="0"/>
              </a:rPr>
              <a:t>recludes</a:t>
            </a:r>
            <a:r>
              <a:rPr lang="en-NZ" dirty="0">
                <a:latin typeface="+mn-lt"/>
                <a:ea typeface="Times New Roman" panose="02020603050405020304" pitchFamily="18" charset="0"/>
                <a:cs typeface="Helvetica" panose="020B0604020202020204" pitchFamily="34" charset="0"/>
              </a:rPr>
              <a:t> timely treatment initiation </a:t>
            </a:r>
          </a:p>
          <a:p>
            <a:pPr lvl="1">
              <a:lnSpc>
                <a:spcPct val="120000"/>
              </a:lnSpc>
            </a:pPr>
            <a:r>
              <a:rPr lang="en-NZ" dirty="0">
                <a:latin typeface="+mn-lt"/>
                <a:ea typeface="Times New Roman" panose="02020603050405020304" pitchFamily="18" charset="0"/>
                <a:cs typeface="Helvetica" panose="020B0604020202020204" pitchFamily="34" charset="0"/>
              </a:rPr>
              <a:t>Requirement to stop treating if MS deteriorates by two EDSS points</a:t>
            </a:r>
            <a:endParaRPr lang="en-GB" dirty="0">
              <a:latin typeface="+mn-lt"/>
            </a:endParaRPr>
          </a:p>
        </p:txBody>
      </p:sp>
      <p:sp>
        <p:nvSpPr>
          <p:cNvPr id="5" name="Text Placeholder 4">
            <a:extLst>
              <a:ext uri="{FF2B5EF4-FFF2-40B4-BE49-F238E27FC236}">
                <a16:creationId xmlns:a16="http://schemas.microsoft.com/office/drawing/2014/main" id="{24DA95CD-B9F2-45D7-BF34-ED1D0895209E}"/>
              </a:ext>
            </a:extLst>
          </p:cNvPr>
          <p:cNvSpPr>
            <a:spLocks noGrp="1"/>
          </p:cNvSpPr>
          <p:nvPr>
            <p:ph type="body" sz="quarter" idx="14"/>
          </p:nvPr>
        </p:nvSpPr>
        <p:spPr>
          <a:xfrm>
            <a:off x="528137" y="6581007"/>
            <a:ext cx="11114066" cy="276999"/>
          </a:xfrm>
        </p:spPr>
        <p:txBody>
          <a:bodyPr/>
          <a:lstStyle/>
          <a:p>
            <a:pPr>
              <a:spcBef>
                <a:spcPts val="0"/>
              </a:spcBef>
            </a:pPr>
            <a:r>
              <a:rPr lang="en-GB" dirty="0"/>
              <a:t>DMT, disease-modifying therapy; EDSS, Expanded Disability Status Scale</a:t>
            </a:r>
          </a:p>
        </p:txBody>
      </p:sp>
      <p:pic>
        <p:nvPicPr>
          <p:cNvPr id="6" name="Content Placeholder 10" descr="Construction Barricade">
            <a:extLst>
              <a:ext uri="{FF2B5EF4-FFF2-40B4-BE49-F238E27FC236}">
                <a16:creationId xmlns:a16="http://schemas.microsoft.com/office/drawing/2014/main" id="{136465A6-AFD2-4E9F-BA3B-36F8B2CD6B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137" y="1735897"/>
            <a:ext cx="1108584" cy="1108584"/>
          </a:xfrm>
          <a:prstGeom prst="rect">
            <a:avLst/>
          </a:prstGeom>
        </p:spPr>
      </p:pic>
      <p:pic>
        <p:nvPicPr>
          <p:cNvPr id="8" name="Graphic 7" descr="Boardroom">
            <a:extLst>
              <a:ext uri="{FF2B5EF4-FFF2-40B4-BE49-F238E27FC236}">
                <a16:creationId xmlns:a16="http://schemas.microsoft.com/office/drawing/2014/main" id="{E89A9D14-8F0E-40E2-996E-AD2572A28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1445" y="4134499"/>
            <a:ext cx="1579004" cy="1732052"/>
          </a:xfrm>
          <a:prstGeom prst="rect">
            <a:avLst/>
          </a:prstGeom>
        </p:spPr>
      </p:pic>
      <p:pic>
        <p:nvPicPr>
          <p:cNvPr id="10" name="Graphic 9" descr="Stop">
            <a:extLst>
              <a:ext uri="{FF2B5EF4-FFF2-40B4-BE49-F238E27FC236}">
                <a16:creationId xmlns:a16="http://schemas.microsoft.com/office/drawing/2014/main" id="{00758C13-2502-42CF-9E63-B639C5E9C9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6851" y="1694401"/>
            <a:ext cx="1368152" cy="1368152"/>
          </a:xfrm>
          <a:prstGeom prst="rect">
            <a:avLst/>
          </a:prstGeom>
        </p:spPr>
      </p:pic>
      <p:pic>
        <p:nvPicPr>
          <p:cNvPr id="12" name="Graphic 11" descr="IV">
            <a:extLst>
              <a:ext uri="{FF2B5EF4-FFF2-40B4-BE49-F238E27FC236}">
                <a16:creationId xmlns:a16="http://schemas.microsoft.com/office/drawing/2014/main" id="{E796C281-0A92-4C64-9B6B-6A5C854CFB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85003" y="4679697"/>
            <a:ext cx="914400" cy="914400"/>
          </a:xfrm>
          <a:prstGeom prst="rect">
            <a:avLst/>
          </a:prstGeom>
        </p:spPr>
      </p:pic>
      <p:pic>
        <p:nvPicPr>
          <p:cNvPr id="14" name="Graphic 13" descr="Medicine">
            <a:extLst>
              <a:ext uri="{FF2B5EF4-FFF2-40B4-BE49-F238E27FC236}">
                <a16:creationId xmlns:a16="http://schemas.microsoft.com/office/drawing/2014/main" id="{2E2BE66C-DCB8-49C7-9240-797FFCFC38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23370" y="4672765"/>
            <a:ext cx="914400" cy="914400"/>
          </a:xfrm>
          <a:prstGeom prst="rect">
            <a:avLst/>
          </a:prstGeom>
        </p:spPr>
      </p:pic>
      <p:sp>
        <p:nvSpPr>
          <p:cNvPr id="15" name="Content Placeholder 2">
            <a:extLst>
              <a:ext uri="{FF2B5EF4-FFF2-40B4-BE49-F238E27FC236}">
                <a16:creationId xmlns:a16="http://schemas.microsoft.com/office/drawing/2014/main" id="{25C547DE-2E95-4F84-A5B9-84DE079D603A}"/>
              </a:ext>
            </a:extLst>
          </p:cNvPr>
          <p:cNvSpPr txBox="1">
            <a:spLocks/>
          </p:cNvSpPr>
          <p:nvPr/>
        </p:nvSpPr>
        <p:spPr>
          <a:xfrm>
            <a:off x="3179585" y="3513322"/>
            <a:ext cx="7676480" cy="4525963"/>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mn-lt"/>
              </a:rPr>
              <a:t>Influencing decisions</a:t>
            </a:r>
          </a:p>
          <a:p>
            <a:pPr lvl="1"/>
            <a:r>
              <a:rPr lang="en-GB" sz="2000" dirty="0">
                <a:latin typeface="+mn-lt"/>
              </a:rPr>
              <a:t>Submission to New Zealand Government drug-buying agency PHARMAC for extended access to DMTs </a:t>
            </a:r>
          </a:p>
          <a:p>
            <a:pPr lvl="1"/>
            <a:r>
              <a:rPr lang="en-NZ" sz="2000" dirty="0">
                <a:latin typeface="+mn-lt"/>
                <a:ea typeface="Times New Roman" panose="02020603050405020304" pitchFamily="18" charset="0"/>
                <a:cs typeface="Helvetica" panose="020B0604020202020204" pitchFamily="34" charset="0"/>
              </a:rPr>
              <a:t>Favourable recommendation from PHARMAC</a:t>
            </a:r>
          </a:p>
          <a:p>
            <a:r>
              <a:rPr lang="en-NZ" sz="2400" dirty="0">
                <a:latin typeface="+mn-lt"/>
                <a:ea typeface="Times New Roman" panose="02020603050405020304" pitchFamily="18" charset="0"/>
                <a:cs typeface="Helvetica" panose="020B0604020202020204" pitchFamily="34" charset="0"/>
              </a:rPr>
              <a:t>Impact </a:t>
            </a:r>
          </a:p>
          <a:p>
            <a:pPr lvl="1"/>
            <a:r>
              <a:rPr lang="en-NZ" sz="2000" dirty="0">
                <a:latin typeface="+mn-lt"/>
                <a:cs typeface="Helvetica" panose="020B0604020202020204" pitchFamily="34" charset="0"/>
              </a:rPr>
              <a:t>From March 2021, people with MS and EDSS score ≤ 6 have access to DMTs</a:t>
            </a:r>
          </a:p>
          <a:p>
            <a:pPr lvl="1"/>
            <a:r>
              <a:rPr lang="en-NZ" sz="2000" dirty="0">
                <a:latin typeface="+mn-lt"/>
                <a:cs typeface="Helvetica" panose="020B0604020202020204" pitchFamily="34" charset="0"/>
              </a:rPr>
              <a:t>Two-step progression limit has been removed</a:t>
            </a:r>
            <a:endParaRPr lang="en-GB" sz="2000" dirty="0">
              <a:latin typeface="+mn-lt"/>
            </a:endParaRPr>
          </a:p>
        </p:txBody>
      </p:sp>
    </p:spTree>
    <p:extLst>
      <p:ext uri="{BB962C8B-B14F-4D97-AF65-F5344CB8AC3E}">
        <p14:creationId xmlns:p14="http://schemas.microsoft.com/office/powerpoint/2010/main" val="946463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73A5-3EB4-47BD-B6D6-CF0F841633B4}"/>
              </a:ext>
            </a:extLst>
          </p:cNvPr>
          <p:cNvSpPr>
            <a:spLocks noGrp="1"/>
          </p:cNvSpPr>
          <p:nvPr>
            <p:ph type="title"/>
          </p:nvPr>
        </p:nvSpPr>
        <p:spPr/>
        <p:txBody>
          <a:bodyPr/>
          <a:lstStyle/>
          <a:p>
            <a:r>
              <a:rPr lang="en-GB" dirty="0"/>
              <a:t>National advocacy and patient impact: reduced time to diagnosis and start of therapy, Norway </a:t>
            </a:r>
          </a:p>
        </p:txBody>
      </p:sp>
      <p:sp>
        <p:nvSpPr>
          <p:cNvPr id="3" name="Content Placeholder 2">
            <a:extLst>
              <a:ext uri="{FF2B5EF4-FFF2-40B4-BE49-F238E27FC236}">
                <a16:creationId xmlns:a16="http://schemas.microsoft.com/office/drawing/2014/main" id="{EA5DF546-C2B1-4AC3-B1E3-737386D38AAB}"/>
              </a:ext>
            </a:extLst>
          </p:cNvPr>
          <p:cNvSpPr>
            <a:spLocks noGrp="1"/>
          </p:cNvSpPr>
          <p:nvPr>
            <p:ph sz="half" idx="1"/>
          </p:nvPr>
        </p:nvSpPr>
        <p:spPr>
          <a:xfrm>
            <a:off x="528137" y="1600207"/>
            <a:ext cx="6937602" cy="3941384"/>
          </a:xfrm>
        </p:spPr>
        <p:txBody>
          <a:bodyPr>
            <a:normAutofit fontScale="92500"/>
          </a:bodyPr>
          <a:lstStyle/>
          <a:p>
            <a:pPr>
              <a:lnSpc>
                <a:spcPct val="107000"/>
              </a:lnSpc>
              <a:spcAft>
                <a:spcPts val="800"/>
              </a:spcAft>
            </a:pPr>
            <a:r>
              <a:rPr lang="en-GB" sz="2400" dirty="0">
                <a:solidFill>
                  <a:srgbClr val="1D2228"/>
                </a:solidFill>
                <a:latin typeface="+mj-lt"/>
                <a:ea typeface="Times New Roman" panose="02020603050405020304" pitchFamily="18" charset="0"/>
                <a:cs typeface="Times New Roman" panose="02020603050405020304" pitchFamily="18" charset="0"/>
              </a:rPr>
              <a:t>Norwegian Multiple Sclerosis Competence Centre </a:t>
            </a:r>
            <a:br>
              <a:rPr lang="en-GB" sz="2400" dirty="0">
                <a:solidFill>
                  <a:srgbClr val="1D2228"/>
                </a:solidFill>
                <a:latin typeface="+mj-lt"/>
                <a:ea typeface="Times New Roman" panose="02020603050405020304" pitchFamily="18" charset="0"/>
                <a:cs typeface="Times New Roman" panose="02020603050405020304" pitchFamily="18" charset="0"/>
              </a:rPr>
            </a:br>
            <a:r>
              <a:rPr lang="en-GB" sz="2400" dirty="0">
                <a:solidFill>
                  <a:srgbClr val="1D2228"/>
                </a:solidFill>
                <a:latin typeface="+mj-lt"/>
                <a:ea typeface="Times New Roman" panose="02020603050405020304" pitchFamily="18" charset="0"/>
                <a:cs typeface="Times New Roman" panose="02020603050405020304" pitchFamily="18" charset="0"/>
              </a:rPr>
              <a:t>followed guidance from </a:t>
            </a:r>
            <a:r>
              <a:rPr lang="en-GB" sz="2200" b="1" i="1" dirty="0">
                <a:solidFill>
                  <a:srgbClr val="1D2228"/>
                </a:solidFill>
                <a:latin typeface="+mj-lt"/>
                <a:ea typeface="Times New Roman" panose="02020603050405020304" pitchFamily="18" charset="0"/>
                <a:cs typeface="Times New Roman" panose="02020603050405020304" pitchFamily="18" charset="0"/>
              </a:rPr>
              <a:t>Time Matters in MS</a:t>
            </a:r>
            <a:r>
              <a:rPr lang="en-GB" sz="2200" b="1" dirty="0">
                <a:solidFill>
                  <a:srgbClr val="1D2228"/>
                </a:solidFill>
                <a:latin typeface="+mj-lt"/>
                <a:ea typeface="Times New Roman" panose="02020603050405020304" pitchFamily="18" charset="0"/>
                <a:cs typeface="Times New Roman" panose="02020603050405020304" pitchFamily="18" charset="0"/>
              </a:rPr>
              <a:t> </a:t>
            </a:r>
            <a:r>
              <a:rPr lang="en-GB" sz="2000" dirty="0">
                <a:solidFill>
                  <a:srgbClr val="1D2228"/>
                </a:solidFill>
                <a:latin typeface="+mj-lt"/>
                <a:ea typeface="Times New Roman" panose="02020603050405020304" pitchFamily="18" charset="0"/>
                <a:cs typeface="Times New Roman" panose="02020603050405020304" pitchFamily="18" charset="0"/>
              </a:rPr>
              <a:t>and</a:t>
            </a:r>
            <a:r>
              <a:rPr lang="en-GB" sz="2000" b="1" dirty="0">
                <a:solidFill>
                  <a:srgbClr val="1D2228"/>
                </a:solidFill>
                <a:latin typeface="+mj-lt"/>
                <a:ea typeface="Times New Roman" panose="02020603050405020304" pitchFamily="18" charset="0"/>
                <a:cs typeface="Times New Roman" panose="02020603050405020304" pitchFamily="18" charset="0"/>
              </a:rPr>
              <a:t> </a:t>
            </a:r>
            <a:br>
              <a:rPr lang="en-GB" sz="2000" b="1" dirty="0">
                <a:solidFill>
                  <a:srgbClr val="1D2228"/>
                </a:solidFill>
                <a:latin typeface="+mj-lt"/>
                <a:ea typeface="Times New Roman" panose="02020603050405020304" pitchFamily="18" charset="0"/>
                <a:cs typeface="Times New Roman" panose="02020603050405020304" pitchFamily="18" charset="0"/>
              </a:rPr>
            </a:br>
            <a:r>
              <a:rPr lang="en-GB" sz="2200" b="1" i="1" dirty="0">
                <a:solidFill>
                  <a:srgbClr val="1D2228"/>
                </a:solidFill>
                <a:latin typeface="+mj-lt"/>
                <a:ea typeface="Times New Roman" panose="02020603050405020304" pitchFamily="18" charset="0"/>
                <a:cs typeface="Times New Roman" panose="02020603050405020304" pitchFamily="18" charset="0"/>
              </a:rPr>
              <a:t>Six ways to lead a brain-healthy lifestyle</a:t>
            </a:r>
            <a:endParaRPr lang="en-GB" sz="2200" dirty="0">
              <a:solidFill>
                <a:srgbClr val="1D2228"/>
              </a:solidFill>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GB" sz="2400" dirty="0">
                <a:solidFill>
                  <a:srgbClr val="1D2228"/>
                </a:solidFill>
                <a:latin typeface="+mj-lt"/>
                <a:ea typeface="Times New Roman" panose="02020603050405020304" pitchFamily="18" charset="0"/>
                <a:cs typeface="Times New Roman" panose="02020603050405020304" pitchFamily="18" charset="0"/>
              </a:rPr>
              <a:t>Impact</a:t>
            </a:r>
            <a:endParaRPr lang="en-GB" sz="2000" dirty="0">
              <a:solidFill>
                <a:srgbClr val="1D2228"/>
              </a:solidFill>
              <a:latin typeface="+mj-lt"/>
              <a:ea typeface="Times New Roman" panose="02020603050405020304" pitchFamily="18" charset="0"/>
              <a:cs typeface="Times New Roman" panose="02020603050405020304" pitchFamily="18" charset="0"/>
            </a:endParaRPr>
          </a:p>
          <a:p>
            <a:pPr lvl="1">
              <a:lnSpc>
                <a:spcPct val="107000"/>
              </a:lnSpc>
              <a:spcAft>
                <a:spcPts val="800"/>
              </a:spcAft>
            </a:pPr>
            <a:r>
              <a:rPr lang="en-GB" sz="2000" dirty="0">
                <a:solidFill>
                  <a:srgbClr val="1D2228"/>
                </a:solidFill>
                <a:latin typeface="+mj-lt"/>
                <a:ea typeface="Times New Roman" panose="02020603050405020304" pitchFamily="18" charset="0"/>
                <a:cs typeface="Times New Roman" panose="02020603050405020304" pitchFamily="18" charset="0"/>
              </a:rPr>
              <a:t>Using </a:t>
            </a:r>
            <a:r>
              <a:rPr lang="en-GB" sz="2000" b="1" i="1" dirty="0">
                <a:solidFill>
                  <a:srgbClr val="1D2228"/>
                </a:solidFill>
                <a:latin typeface="+mj-lt"/>
                <a:ea typeface="Times New Roman" panose="02020603050405020304" pitchFamily="18" charset="0"/>
                <a:cs typeface="Times New Roman" panose="02020603050405020304" pitchFamily="18" charset="0"/>
              </a:rPr>
              <a:t>Time Matters in MS </a:t>
            </a:r>
            <a:r>
              <a:rPr lang="en-GB" sz="2000" dirty="0">
                <a:solidFill>
                  <a:srgbClr val="1D2228"/>
                </a:solidFill>
                <a:latin typeface="+mj-lt"/>
                <a:ea typeface="Times New Roman" panose="02020603050405020304" pitchFamily="18" charset="0"/>
                <a:cs typeface="Times New Roman" panose="02020603050405020304" pitchFamily="18" charset="0"/>
              </a:rPr>
              <a:t>has gradually reduced </a:t>
            </a:r>
            <a:br>
              <a:rPr lang="en-GB" sz="2000" dirty="0">
                <a:solidFill>
                  <a:srgbClr val="1D2228"/>
                </a:solidFill>
                <a:latin typeface="+mj-lt"/>
                <a:ea typeface="Times New Roman" panose="02020603050405020304" pitchFamily="18" charset="0"/>
                <a:cs typeface="Times New Roman" panose="02020603050405020304" pitchFamily="18" charset="0"/>
              </a:rPr>
            </a:br>
            <a:r>
              <a:rPr lang="en-GB" sz="2000" dirty="0">
                <a:solidFill>
                  <a:srgbClr val="1D2228"/>
                </a:solidFill>
                <a:latin typeface="+mj-lt"/>
                <a:ea typeface="Times New Roman" panose="02020603050405020304" pitchFamily="18" charset="0"/>
                <a:cs typeface="Times New Roman" panose="02020603050405020304" pitchFamily="18" charset="0"/>
              </a:rPr>
              <a:t>time to diagnosis in Norway</a:t>
            </a:r>
          </a:p>
          <a:p>
            <a:pPr>
              <a:lnSpc>
                <a:spcPct val="107000"/>
              </a:lnSpc>
              <a:spcAft>
                <a:spcPts val="800"/>
              </a:spcAft>
            </a:pPr>
            <a:r>
              <a:rPr lang="en-GB" sz="2400" dirty="0">
                <a:solidFill>
                  <a:srgbClr val="1D2228"/>
                </a:solidFill>
                <a:latin typeface="+mj-lt"/>
                <a:ea typeface="Times New Roman" panose="02020603050405020304" pitchFamily="18" charset="0"/>
                <a:cs typeface="Times New Roman" panose="02020603050405020304" pitchFamily="18" charset="0"/>
              </a:rPr>
              <a:t>Education</a:t>
            </a:r>
            <a:endParaRPr lang="en-GB" sz="2000" dirty="0">
              <a:solidFill>
                <a:srgbClr val="1D2228"/>
              </a:solidFill>
              <a:latin typeface="+mj-lt"/>
              <a:ea typeface="Times New Roman" panose="02020603050405020304" pitchFamily="18" charset="0"/>
              <a:cs typeface="Times New Roman" panose="02020603050405020304" pitchFamily="18" charset="0"/>
            </a:endParaRPr>
          </a:p>
          <a:p>
            <a:pPr lvl="1">
              <a:lnSpc>
                <a:spcPct val="107000"/>
              </a:lnSpc>
              <a:spcAft>
                <a:spcPts val="800"/>
              </a:spcAft>
            </a:pPr>
            <a:r>
              <a:rPr lang="en-GB" sz="2000" b="1" i="1" dirty="0">
                <a:solidFill>
                  <a:srgbClr val="1D2228"/>
                </a:solidFill>
                <a:latin typeface="+mj-lt"/>
                <a:ea typeface="Times New Roman" panose="02020603050405020304" pitchFamily="18" charset="0"/>
                <a:cs typeface="Times New Roman" panose="02020603050405020304" pitchFamily="18" charset="0"/>
              </a:rPr>
              <a:t>Six ways to lead a brain-healthy lifestyle </a:t>
            </a:r>
            <a:r>
              <a:rPr lang="en-GB" sz="2000" dirty="0">
                <a:solidFill>
                  <a:srgbClr val="1D2228"/>
                </a:solidFill>
                <a:latin typeface="+mj-lt"/>
                <a:ea typeface="Times New Roman" panose="02020603050405020304" pitchFamily="18" charset="0"/>
                <a:cs typeface="Times New Roman" panose="02020603050405020304" pitchFamily="18" charset="0"/>
              </a:rPr>
              <a:t>is </a:t>
            </a:r>
            <a:br>
              <a:rPr lang="en-GB" sz="2000" dirty="0">
                <a:solidFill>
                  <a:srgbClr val="1D2228"/>
                </a:solidFill>
                <a:latin typeface="+mj-lt"/>
                <a:ea typeface="Times New Roman" panose="02020603050405020304" pitchFamily="18" charset="0"/>
                <a:cs typeface="Times New Roman" panose="02020603050405020304" pitchFamily="18" charset="0"/>
              </a:rPr>
            </a:br>
            <a:r>
              <a:rPr lang="en-GB" sz="2000" dirty="0">
                <a:solidFill>
                  <a:srgbClr val="1D2228"/>
                </a:solidFill>
                <a:latin typeface="+mj-lt"/>
                <a:ea typeface="Times New Roman" panose="02020603050405020304" pitchFamily="18" charset="0"/>
                <a:cs typeface="Times New Roman" panose="02020603050405020304" pitchFamily="18" charset="0"/>
              </a:rPr>
              <a:t>routinely </a:t>
            </a:r>
            <a:r>
              <a:rPr lang="en-GB" sz="2100" dirty="0">
                <a:solidFill>
                  <a:srgbClr val="1D2228"/>
                </a:solidFill>
                <a:latin typeface="+mj-lt"/>
                <a:cs typeface="Times New Roman" panose="02020603050405020304" pitchFamily="18" charset="0"/>
              </a:rPr>
              <a:t>given to newly diagnosed people with MS</a:t>
            </a:r>
          </a:p>
          <a:p>
            <a:pPr marL="0" indent="0">
              <a:buNone/>
            </a:pPr>
            <a:endParaRPr lang="en-GB" sz="3600" dirty="0"/>
          </a:p>
        </p:txBody>
      </p:sp>
      <p:sp>
        <p:nvSpPr>
          <p:cNvPr id="4" name="Content Placeholder 3">
            <a:extLst>
              <a:ext uri="{FF2B5EF4-FFF2-40B4-BE49-F238E27FC236}">
                <a16:creationId xmlns:a16="http://schemas.microsoft.com/office/drawing/2014/main" id="{44A72078-8A39-4436-B687-8E3927B7FBCD}"/>
              </a:ext>
            </a:extLst>
          </p:cNvPr>
          <p:cNvSpPr>
            <a:spLocks noGrp="1"/>
          </p:cNvSpPr>
          <p:nvPr>
            <p:ph sz="half" idx="2"/>
          </p:nvPr>
        </p:nvSpPr>
        <p:spPr>
          <a:xfrm>
            <a:off x="9481963" y="2047466"/>
            <a:ext cx="2615380" cy="621894"/>
          </a:xfrm>
        </p:spPr>
        <p:txBody>
          <a:bodyPr>
            <a:normAutofit/>
          </a:bodyPr>
          <a:lstStyle/>
          <a:p>
            <a:pPr marL="0" indent="0">
              <a:buNone/>
            </a:pPr>
            <a:r>
              <a:rPr lang="en-GB" sz="2400" dirty="0"/>
              <a:t>time to diagnosis</a:t>
            </a:r>
          </a:p>
        </p:txBody>
      </p:sp>
      <p:pic>
        <p:nvPicPr>
          <p:cNvPr id="9" name="Picture 2">
            <a:extLst>
              <a:ext uri="{FF2B5EF4-FFF2-40B4-BE49-F238E27FC236}">
                <a16:creationId xmlns:a16="http://schemas.microsoft.com/office/drawing/2014/main" id="{4B8303ED-3A85-40E1-9B00-C2B533237A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59" b="4635"/>
          <a:stretch/>
        </p:blipFill>
        <p:spPr bwMode="auto">
          <a:xfrm>
            <a:off x="7302150" y="3429000"/>
            <a:ext cx="2144462" cy="3056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Graphic 10" descr="Right Brain">
            <a:extLst>
              <a:ext uri="{FF2B5EF4-FFF2-40B4-BE49-F238E27FC236}">
                <a16:creationId xmlns:a16="http://schemas.microsoft.com/office/drawing/2014/main" id="{E12D63E7-1489-4132-A1A7-B252776857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3724" y="3429000"/>
            <a:ext cx="2144463" cy="2144463"/>
          </a:xfrm>
          <a:prstGeom prst="rect">
            <a:avLst/>
          </a:prstGeom>
        </p:spPr>
      </p:pic>
      <p:sp>
        <p:nvSpPr>
          <p:cNvPr id="14" name="Arrow: Down 13">
            <a:extLst>
              <a:ext uri="{FF2B5EF4-FFF2-40B4-BE49-F238E27FC236}">
                <a16:creationId xmlns:a16="http://schemas.microsoft.com/office/drawing/2014/main" id="{38D90DE8-37CB-4704-AF82-DDFA25316474}"/>
              </a:ext>
            </a:extLst>
          </p:cNvPr>
          <p:cNvSpPr/>
          <p:nvPr/>
        </p:nvSpPr>
        <p:spPr>
          <a:xfrm>
            <a:off x="8735481" y="2149312"/>
            <a:ext cx="888530" cy="756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Monthly calendar">
            <a:extLst>
              <a:ext uri="{FF2B5EF4-FFF2-40B4-BE49-F238E27FC236}">
                <a16:creationId xmlns:a16="http://schemas.microsoft.com/office/drawing/2014/main" id="{EC80514B-8661-4A9B-BC35-20CAB1B69D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4422" y="1634658"/>
            <a:ext cx="1636561" cy="1636561"/>
          </a:xfrm>
          <a:prstGeom prst="rect">
            <a:avLst/>
          </a:prstGeom>
        </p:spPr>
      </p:pic>
      <p:sp>
        <p:nvSpPr>
          <p:cNvPr id="6" name="TextBox 5">
            <a:extLst>
              <a:ext uri="{FF2B5EF4-FFF2-40B4-BE49-F238E27FC236}">
                <a16:creationId xmlns:a16="http://schemas.microsoft.com/office/drawing/2014/main" id="{F4A88D2B-FD00-4148-9D24-84A71DA02B9B}"/>
              </a:ext>
            </a:extLst>
          </p:cNvPr>
          <p:cNvSpPr txBox="1"/>
          <p:nvPr/>
        </p:nvSpPr>
        <p:spPr>
          <a:xfrm>
            <a:off x="206820" y="5637409"/>
            <a:ext cx="6937601" cy="959943"/>
          </a:xfrm>
          <a:prstGeom prst="rect">
            <a:avLst/>
          </a:prstGeom>
          <a:noFill/>
        </p:spPr>
        <p:txBody>
          <a:bodyPr wrap="square" rtlCol="0">
            <a:spAutoFit/>
          </a:bodyPr>
          <a:lstStyle/>
          <a:p>
            <a:pPr algn="ctr">
              <a:lnSpc>
                <a:spcPct val="107000"/>
              </a:lnSpc>
              <a:spcAft>
                <a:spcPts val="800"/>
              </a:spcAft>
            </a:pPr>
            <a:r>
              <a:rPr lang="en-GB" b="1" i="1" dirty="0">
                <a:solidFill>
                  <a:schemeClr val="tx2"/>
                </a:solidFill>
                <a:latin typeface="Helvetica" panose="020B0604020202020204" pitchFamily="34" charset="0"/>
                <a:ea typeface="Times New Roman" panose="02020603050405020304" pitchFamily="18" charset="0"/>
                <a:cs typeface="Times New Roman" panose="02020603050405020304" pitchFamily="18" charset="0"/>
              </a:rPr>
              <a:t>“The MS Brain Health report and guides have influenced policy, practice and behaviour in Norway.” </a:t>
            </a:r>
            <a:br>
              <a:rPr lang="en-GB" b="1" dirty="0">
                <a:solidFill>
                  <a:schemeClr val="tx2"/>
                </a:solidFill>
                <a:latin typeface="Helvetica" panose="020B0604020202020204" pitchFamily="34" charset="0"/>
                <a:ea typeface="Times New Roman" panose="02020603050405020304" pitchFamily="18" charset="0"/>
                <a:cs typeface="Times New Roman" panose="02020603050405020304" pitchFamily="18" charset="0"/>
              </a:rPr>
            </a:br>
            <a:r>
              <a:rPr lang="en-GB" b="1" dirty="0">
                <a:solidFill>
                  <a:schemeClr val="tx2"/>
                </a:solidFill>
                <a:latin typeface="Helvetica" panose="020B0604020202020204" pitchFamily="34" charset="0"/>
                <a:ea typeface="Times New Roman" panose="02020603050405020304" pitchFamily="18" charset="0"/>
                <a:cs typeface="Times New Roman" panose="02020603050405020304" pitchFamily="18" charset="0"/>
              </a:rPr>
              <a:t>MS Neurologist</a:t>
            </a:r>
          </a:p>
        </p:txBody>
      </p:sp>
    </p:spTree>
    <p:extLst>
      <p:ext uri="{BB962C8B-B14F-4D97-AF65-F5344CB8AC3E}">
        <p14:creationId xmlns:p14="http://schemas.microsoft.com/office/powerpoint/2010/main" val="2389469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E14A-34E3-42FE-8FB2-A4CD6F48F663}"/>
              </a:ext>
            </a:extLst>
          </p:cNvPr>
          <p:cNvSpPr>
            <a:spLocks noGrp="1"/>
          </p:cNvSpPr>
          <p:nvPr>
            <p:ph type="title"/>
          </p:nvPr>
        </p:nvSpPr>
        <p:spPr/>
        <p:txBody>
          <a:bodyPr/>
          <a:lstStyle/>
          <a:p>
            <a:r>
              <a:rPr lang="en-GB" dirty="0"/>
              <a:t>Advocacy and policy impact: MS Society of Serbia</a:t>
            </a:r>
          </a:p>
        </p:txBody>
      </p:sp>
      <p:pic>
        <p:nvPicPr>
          <p:cNvPr id="11" name="Content Placeholder 10" descr="Construction Barricade">
            <a:extLst>
              <a:ext uri="{FF2B5EF4-FFF2-40B4-BE49-F238E27FC236}">
                <a16:creationId xmlns:a16="http://schemas.microsoft.com/office/drawing/2014/main" id="{B432823E-BB7D-47D6-9052-B6172D385671}"/>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528137" y="1549178"/>
            <a:ext cx="1108584" cy="1108584"/>
          </a:xfrm>
        </p:spPr>
      </p:pic>
      <p:sp>
        <p:nvSpPr>
          <p:cNvPr id="4" name="Content Placeholder 3">
            <a:extLst>
              <a:ext uri="{FF2B5EF4-FFF2-40B4-BE49-F238E27FC236}">
                <a16:creationId xmlns:a16="http://schemas.microsoft.com/office/drawing/2014/main" id="{DE6B5FFE-9D7D-47B4-9ABC-0F1094280646}"/>
              </a:ext>
            </a:extLst>
          </p:cNvPr>
          <p:cNvSpPr>
            <a:spLocks noGrp="1"/>
          </p:cNvSpPr>
          <p:nvPr>
            <p:ph sz="half" idx="2"/>
          </p:nvPr>
        </p:nvSpPr>
        <p:spPr>
          <a:xfrm>
            <a:off x="1838311" y="1491153"/>
            <a:ext cx="9649072" cy="1426086"/>
          </a:xfrm>
        </p:spPr>
        <p:txBody>
          <a:bodyPr>
            <a:normAutofit/>
          </a:bodyPr>
          <a:lstStyle/>
          <a:p>
            <a:r>
              <a:rPr lang="en-GB" sz="1600" dirty="0"/>
              <a:t>Identifying barriers</a:t>
            </a:r>
          </a:p>
          <a:p>
            <a:pPr lvl="1"/>
            <a:r>
              <a:rPr lang="en-GB" sz="1400" dirty="0"/>
              <a:t>9,000 people with MS in Serbia</a:t>
            </a:r>
          </a:p>
          <a:p>
            <a:pPr lvl="1"/>
            <a:r>
              <a:rPr lang="en-GB" sz="1400" dirty="0"/>
              <a:t>Limited access to therapy owing to financial constraints</a:t>
            </a:r>
          </a:p>
          <a:p>
            <a:pPr lvl="1"/>
            <a:r>
              <a:rPr lang="en-GB" sz="1400" dirty="0"/>
              <a:t>Poor understanding of need for new treatments</a:t>
            </a:r>
          </a:p>
        </p:txBody>
      </p:sp>
      <p:pic>
        <p:nvPicPr>
          <p:cNvPr id="7" name="Graphic 6" descr="Classroom">
            <a:extLst>
              <a:ext uri="{FF2B5EF4-FFF2-40B4-BE49-F238E27FC236}">
                <a16:creationId xmlns:a16="http://schemas.microsoft.com/office/drawing/2014/main" id="{9E3B06ED-1FD1-44BF-91DA-BEFE7FE64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7137" y="5432039"/>
            <a:ext cx="1108585" cy="1108585"/>
          </a:xfrm>
          <a:prstGeom prst="rect">
            <a:avLst/>
          </a:prstGeom>
        </p:spPr>
      </p:pic>
      <p:pic>
        <p:nvPicPr>
          <p:cNvPr id="9" name="Graphic 8" descr="Connections">
            <a:extLst>
              <a:ext uri="{FF2B5EF4-FFF2-40B4-BE49-F238E27FC236}">
                <a16:creationId xmlns:a16="http://schemas.microsoft.com/office/drawing/2014/main" id="{5B085AFE-7EC8-41B6-BDC2-AF0C4AC186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565" y="4078145"/>
            <a:ext cx="1297035" cy="1297035"/>
          </a:xfrm>
          <a:prstGeom prst="rect">
            <a:avLst/>
          </a:prstGeom>
        </p:spPr>
      </p:pic>
      <p:sp>
        <p:nvSpPr>
          <p:cNvPr id="12" name="Content Placeholder 3">
            <a:extLst>
              <a:ext uri="{FF2B5EF4-FFF2-40B4-BE49-F238E27FC236}">
                <a16:creationId xmlns:a16="http://schemas.microsoft.com/office/drawing/2014/main" id="{CF2EA295-E0D0-4731-914F-44634982678D}"/>
              </a:ext>
            </a:extLst>
          </p:cNvPr>
          <p:cNvSpPr txBox="1">
            <a:spLocks/>
          </p:cNvSpPr>
          <p:nvPr/>
        </p:nvSpPr>
        <p:spPr>
          <a:xfrm>
            <a:off x="1834289" y="2708920"/>
            <a:ext cx="7632848" cy="1867279"/>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Using MS Brain Health resources</a:t>
            </a:r>
          </a:p>
          <a:p>
            <a:pPr lvl="1"/>
            <a:r>
              <a:rPr lang="en-GB" sz="1400" i="1" dirty="0"/>
              <a:t>Brain health: time matters in MS </a:t>
            </a:r>
            <a:r>
              <a:rPr lang="en-GB" sz="1400" dirty="0"/>
              <a:t>report translated into Serbian</a:t>
            </a:r>
          </a:p>
          <a:p>
            <a:pPr lvl="1"/>
            <a:r>
              <a:rPr lang="en-GB" sz="1400" dirty="0"/>
              <a:t>Supports argument for timely diagnosis and treatment initiation</a:t>
            </a:r>
          </a:p>
          <a:p>
            <a:pPr lvl="1"/>
            <a:r>
              <a:rPr lang="en-GB" sz="1400" dirty="0"/>
              <a:t>Gavin Giovannoni working with MS Society of Serbia medical board</a:t>
            </a:r>
          </a:p>
        </p:txBody>
      </p:sp>
      <p:sp>
        <p:nvSpPr>
          <p:cNvPr id="14" name="Content Placeholder 3">
            <a:extLst>
              <a:ext uri="{FF2B5EF4-FFF2-40B4-BE49-F238E27FC236}">
                <a16:creationId xmlns:a16="http://schemas.microsoft.com/office/drawing/2014/main" id="{D9071BF9-5F72-44E0-A25C-8471EF288BF4}"/>
              </a:ext>
            </a:extLst>
          </p:cNvPr>
          <p:cNvSpPr txBox="1">
            <a:spLocks/>
          </p:cNvSpPr>
          <p:nvPr/>
        </p:nvSpPr>
        <p:spPr>
          <a:xfrm>
            <a:off x="1838311" y="5375180"/>
            <a:ext cx="9649072" cy="1078156"/>
          </a:xfrm>
          <a:prstGeom prst="rect">
            <a:avLst/>
          </a:prstGeom>
        </p:spPr>
        <p:txBody>
          <a:bodyPr vert="horz" lIns="0" tIns="45720" rIns="20160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Gaining a voice</a:t>
            </a:r>
          </a:p>
          <a:p>
            <a:pPr lvl="1"/>
            <a:r>
              <a:rPr lang="en-GB" sz="1400" dirty="0"/>
              <a:t>MS Society of Serbia now has representation in the Serbian Health Insurance fund </a:t>
            </a:r>
          </a:p>
          <a:p>
            <a:pPr lvl="1"/>
            <a:r>
              <a:rPr lang="en-GB" sz="1400" dirty="0"/>
              <a:t>Collaboration established with MS Working Group of the Serbian Society for Neurology</a:t>
            </a:r>
          </a:p>
          <a:p>
            <a:pPr lvl="1"/>
            <a:r>
              <a:rPr lang="en-GB" sz="1400" dirty="0"/>
              <a:t>30 local associations meeting with healthcare professionals and patients</a:t>
            </a:r>
          </a:p>
        </p:txBody>
      </p:sp>
      <p:sp>
        <p:nvSpPr>
          <p:cNvPr id="16" name="Content Placeholder 3">
            <a:extLst>
              <a:ext uri="{FF2B5EF4-FFF2-40B4-BE49-F238E27FC236}">
                <a16:creationId xmlns:a16="http://schemas.microsoft.com/office/drawing/2014/main" id="{F695749C-70A3-4671-8A0F-387763A810CC}"/>
              </a:ext>
            </a:extLst>
          </p:cNvPr>
          <p:cNvSpPr txBox="1">
            <a:spLocks/>
          </p:cNvSpPr>
          <p:nvPr/>
        </p:nvSpPr>
        <p:spPr>
          <a:xfrm>
            <a:off x="1834289" y="3975536"/>
            <a:ext cx="8583778" cy="1416120"/>
          </a:xfrm>
          <a:prstGeom prst="rect">
            <a:avLst/>
          </a:prstGeom>
        </p:spPr>
        <p:txBody>
          <a:bodyPr vert="horz" lIns="0" tIns="45720" rIns="201600" bIns="45720" rtlCol="0">
            <a:normAutofit fontScale="92500" lnSpcReduction="10000"/>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700" dirty="0"/>
              <a:t>Reaching the right audience</a:t>
            </a:r>
          </a:p>
          <a:p>
            <a:pPr lvl="1"/>
            <a:r>
              <a:rPr lang="en-GB" sz="1500" i="1" dirty="0"/>
              <a:t>Brain health: time matters in MS </a:t>
            </a:r>
            <a:r>
              <a:rPr lang="en-GB" sz="1500" dirty="0"/>
              <a:t>report submitted to government, including President, </a:t>
            </a:r>
            <a:br>
              <a:rPr lang="en-GB" sz="1500" dirty="0"/>
            </a:br>
            <a:r>
              <a:rPr lang="en-GB" sz="1500" dirty="0"/>
              <a:t>Prime Minister and Minister of Health and Finance</a:t>
            </a:r>
          </a:p>
          <a:p>
            <a:pPr lvl="1"/>
            <a:r>
              <a:rPr lang="en-GB" sz="1500" dirty="0"/>
              <a:t>Also shared with Director of Serbian Health Insurance Fund</a:t>
            </a:r>
          </a:p>
          <a:p>
            <a:pPr lvl="1"/>
            <a:r>
              <a:rPr lang="en-GB" sz="1500" dirty="0"/>
              <a:t>Ongoing communications with relevant parties </a:t>
            </a:r>
          </a:p>
        </p:txBody>
      </p:sp>
      <p:pic>
        <p:nvPicPr>
          <p:cNvPr id="18" name="Graphic 17" descr="Document">
            <a:extLst>
              <a:ext uri="{FF2B5EF4-FFF2-40B4-BE49-F238E27FC236}">
                <a16:creationId xmlns:a16="http://schemas.microsoft.com/office/drawing/2014/main" id="{355FA149-92D1-4BB3-B78F-3F4E6A42D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2330" y="2855687"/>
            <a:ext cx="1140272" cy="1140272"/>
          </a:xfrm>
          <a:prstGeom prst="rect">
            <a:avLst/>
          </a:prstGeom>
        </p:spPr>
      </p:pic>
    </p:spTree>
    <p:extLst>
      <p:ext uri="{BB962C8B-B14F-4D97-AF65-F5344CB8AC3E}">
        <p14:creationId xmlns:p14="http://schemas.microsoft.com/office/powerpoint/2010/main" val="1400933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CCF9-AF99-42A7-8EE6-940315B4885C}"/>
              </a:ext>
            </a:extLst>
          </p:cNvPr>
          <p:cNvSpPr>
            <a:spLocks noGrp="1"/>
          </p:cNvSpPr>
          <p:nvPr>
            <p:ph type="title"/>
          </p:nvPr>
        </p:nvSpPr>
        <p:spPr/>
        <p:txBody>
          <a:bodyPr/>
          <a:lstStyle/>
          <a:p>
            <a:r>
              <a:rPr lang="en-GB" dirty="0"/>
              <a:t>Clinical and patient impact: access to </a:t>
            </a:r>
            <a:br>
              <a:rPr lang="en-GB" dirty="0"/>
            </a:br>
            <a:r>
              <a:rPr lang="en-GB" dirty="0"/>
              <a:t>MS treatments in Serbia</a:t>
            </a:r>
          </a:p>
        </p:txBody>
      </p:sp>
      <p:sp>
        <p:nvSpPr>
          <p:cNvPr id="15" name="Content Placeholder 14">
            <a:extLst>
              <a:ext uri="{FF2B5EF4-FFF2-40B4-BE49-F238E27FC236}">
                <a16:creationId xmlns:a16="http://schemas.microsoft.com/office/drawing/2014/main" id="{38589A5C-C658-4319-82EC-0745AA04353B}"/>
              </a:ext>
            </a:extLst>
          </p:cNvPr>
          <p:cNvSpPr>
            <a:spLocks noGrp="1"/>
          </p:cNvSpPr>
          <p:nvPr>
            <p:ph sz="half" idx="1"/>
          </p:nvPr>
        </p:nvSpPr>
        <p:spPr>
          <a:xfrm>
            <a:off x="192931" y="1695322"/>
            <a:ext cx="5112568" cy="4525963"/>
          </a:xfrm>
        </p:spPr>
        <p:txBody>
          <a:bodyPr>
            <a:normAutofit/>
          </a:bodyPr>
          <a:lstStyle/>
          <a:p>
            <a:r>
              <a:rPr lang="en-GB" dirty="0"/>
              <a:t>Advocacy to key stakeholders leads to direct, positive clinical impact and increased access to MS treatment options</a:t>
            </a:r>
          </a:p>
          <a:p>
            <a:pPr lvl="1"/>
            <a:r>
              <a:rPr lang="en-GB" sz="2200" dirty="0"/>
              <a:t>MS Society of Serbia worked with Gavin Giovannoni</a:t>
            </a:r>
          </a:p>
          <a:p>
            <a:pPr lvl="1"/>
            <a:r>
              <a:rPr lang="en-GB" sz="2200" i="1" dirty="0"/>
              <a:t>Brain Health: Time Matters in Multiple Sclerosis </a:t>
            </a:r>
            <a:r>
              <a:rPr lang="en-GB" sz="2200" dirty="0"/>
              <a:t>recommendations supported MS Society of Serbia mission</a:t>
            </a:r>
          </a:p>
        </p:txBody>
      </p:sp>
      <p:sp>
        <p:nvSpPr>
          <p:cNvPr id="4" name="Content Placeholder 3">
            <a:extLst>
              <a:ext uri="{FF2B5EF4-FFF2-40B4-BE49-F238E27FC236}">
                <a16:creationId xmlns:a16="http://schemas.microsoft.com/office/drawing/2014/main" id="{8A71837C-4902-45B9-B420-0F60413DF88F}"/>
              </a:ext>
            </a:extLst>
          </p:cNvPr>
          <p:cNvSpPr>
            <a:spLocks noGrp="1"/>
          </p:cNvSpPr>
          <p:nvPr>
            <p:ph sz="half" idx="2"/>
          </p:nvPr>
        </p:nvSpPr>
        <p:spPr>
          <a:xfrm>
            <a:off x="7754130" y="5403949"/>
            <a:ext cx="4647885" cy="1180722"/>
          </a:xfrm>
        </p:spPr>
        <p:txBody>
          <a:bodyPr>
            <a:normAutofit/>
          </a:bodyPr>
          <a:lstStyle/>
          <a:p>
            <a:pPr marL="0" indent="0" algn="ctr">
              <a:buNone/>
            </a:pPr>
            <a:r>
              <a:rPr lang="en-GB" sz="2400" dirty="0"/>
              <a:t>Number of MS patients treated more than doubled</a:t>
            </a:r>
          </a:p>
        </p:txBody>
      </p:sp>
      <p:pic>
        <p:nvPicPr>
          <p:cNvPr id="6" name="Content Placeholder 8" descr="Bar graph with upward trend">
            <a:extLst>
              <a:ext uri="{FF2B5EF4-FFF2-40B4-BE49-F238E27FC236}">
                <a16:creationId xmlns:a16="http://schemas.microsoft.com/office/drawing/2014/main" id="{4BB38FFB-5E5E-4174-8173-2ED3DD6848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2843" y="5007452"/>
            <a:ext cx="1516590" cy="1661907"/>
          </a:xfrm>
          <a:prstGeom prst="rect">
            <a:avLst/>
          </a:prstGeom>
        </p:spPr>
      </p:pic>
      <p:sp>
        <p:nvSpPr>
          <p:cNvPr id="13" name="Content Placeholder 3">
            <a:extLst>
              <a:ext uri="{FF2B5EF4-FFF2-40B4-BE49-F238E27FC236}">
                <a16:creationId xmlns:a16="http://schemas.microsoft.com/office/drawing/2014/main" id="{B563555D-296C-43E7-BDB1-3659F4637BCC}"/>
              </a:ext>
            </a:extLst>
          </p:cNvPr>
          <p:cNvSpPr txBox="1">
            <a:spLocks/>
          </p:cNvSpPr>
          <p:nvPr/>
        </p:nvSpPr>
        <p:spPr>
          <a:xfrm>
            <a:off x="8269344" y="3420737"/>
            <a:ext cx="3816424" cy="1180722"/>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Patients with MS with </a:t>
            </a:r>
            <a:br>
              <a:rPr lang="en-GB" sz="2400" dirty="0"/>
            </a:br>
            <a:r>
              <a:rPr lang="en-GB" sz="2400" dirty="0"/>
              <a:t>access to treatment</a:t>
            </a:r>
          </a:p>
        </p:txBody>
      </p:sp>
      <p:sp>
        <p:nvSpPr>
          <p:cNvPr id="14" name="Content Placeholder 3">
            <a:extLst>
              <a:ext uri="{FF2B5EF4-FFF2-40B4-BE49-F238E27FC236}">
                <a16:creationId xmlns:a16="http://schemas.microsoft.com/office/drawing/2014/main" id="{E3BC1439-C368-4A15-8F30-914A5CD3C070}"/>
              </a:ext>
            </a:extLst>
          </p:cNvPr>
          <p:cNvSpPr txBox="1">
            <a:spLocks/>
          </p:cNvSpPr>
          <p:nvPr/>
        </p:nvSpPr>
        <p:spPr>
          <a:xfrm>
            <a:off x="5907794" y="3185675"/>
            <a:ext cx="2909255" cy="1295994"/>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200" b="1" dirty="0">
                <a:solidFill>
                  <a:srgbClr val="EB6724"/>
                </a:solidFill>
                <a:latin typeface="Times New Roman" panose="02020603050405020304" pitchFamily="18" charset="0"/>
                <a:cs typeface="Times New Roman" panose="02020603050405020304" pitchFamily="18" charset="0"/>
              </a:rPr>
              <a:t>~</a:t>
            </a:r>
            <a:r>
              <a:rPr lang="en-GB" sz="7200" b="1" dirty="0">
                <a:solidFill>
                  <a:srgbClr val="EB6724"/>
                </a:solidFill>
              </a:rPr>
              <a:t>2500</a:t>
            </a:r>
          </a:p>
        </p:txBody>
      </p:sp>
      <p:pic>
        <p:nvPicPr>
          <p:cNvPr id="18" name="Graphic 17" descr="Weights Uneven">
            <a:extLst>
              <a:ext uri="{FF2B5EF4-FFF2-40B4-BE49-F238E27FC236}">
                <a16:creationId xmlns:a16="http://schemas.microsoft.com/office/drawing/2014/main" id="{14250E05-CBC3-4BEF-8F9F-AC4CAC9360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5123" y="1568658"/>
            <a:ext cx="1455671" cy="1455671"/>
          </a:xfrm>
          <a:prstGeom prst="rect">
            <a:avLst/>
          </a:prstGeom>
        </p:spPr>
      </p:pic>
      <p:sp>
        <p:nvSpPr>
          <p:cNvPr id="20" name="Content Placeholder 3">
            <a:extLst>
              <a:ext uri="{FF2B5EF4-FFF2-40B4-BE49-F238E27FC236}">
                <a16:creationId xmlns:a16="http://schemas.microsoft.com/office/drawing/2014/main" id="{7F5D76CC-F81F-419E-8C94-1AAB75FD04EC}"/>
              </a:ext>
            </a:extLst>
          </p:cNvPr>
          <p:cNvSpPr txBox="1">
            <a:spLocks/>
          </p:cNvSpPr>
          <p:nvPr/>
        </p:nvSpPr>
        <p:spPr>
          <a:xfrm>
            <a:off x="7858035" y="1762483"/>
            <a:ext cx="4111932" cy="1180722"/>
          </a:xfrm>
          <a:prstGeom prst="rect">
            <a:avLst/>
          </a:prstGeom>
        </p:spPr>
        <p:txBody>
          <a:bodyPr vert="horz" lIns="0" tIns="45720" rIns="20160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Funding for existing and novel MS treatments</a:t>
            </a:r>
          </a:p>
        </p:txBody>
      </p:sp>
    </p:spTree>
    <p:extLst>
      <p:ext uri="{BB962C8B-B14F-4D97-AF65-F5344CB8AC3E}">
        <p14:creationId xmlns:p14="http://schemas.microsoft.com/office/powerpoint/2010/main" val="3964643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Monitor">
            <a:extLst>
              <a:ext uri="{FF2B5EF4-FFF2-40B4-BE49-F238E27FC236}">
                <a16:creationId xmlns:a16="http://schemas.microsoft.com/office/drawing/2014/main" id="{A2965677-4DC1-43CD-B771-904660C4E6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69595" y="1052735"/>
            <a:ext cx="4489706" cy="3436459"/>
          </a:xfrm>
          <a:prstGeom prst="rect">
            <a:avLst/>
          </a:prstGeom>
        </p:spPr>
      </p:pic>
      <p:sp>
        <p:nvSpPr>
          <p:cNvPr id="2" name="Title 1">
            <a:extLst>
              <a:ext uri="{FF2B5EF4-FFF2-40B4-BE49-F238E27FC236}">
                <a16:creationId xmlns:a16="http://schemas.microsoft.com/office/drawing/2014/main" id="{B161DA55-62FB-40DD-BF7A-862D882881BA}"/>
              </a:ext>
            </a:extLst>
          </p:cNvPr>
          <p:cNvSpPr>
            <a:spLocks noGrp="1"/>
          </p:cNvSpPr>
          <p:nvPr>
            <p:ph type="title"/>
          </p:nvPr>
        </p:nvSpPr>
        <p:spPr/>
        <p:txBody>
          <a:bodyPr/>
          <a:lstStyle/>
          <a:p>
            <a:r>
              <a:rPr lang="en-GB" dirty="0"/>
              <a:t>Patient impact and education: healthy living for people with MS, Spain</a:t>
            </a:r>
          </a:p>
        </p:txBody>
      </p:sp>
      <p:sp>
        <p:nvSpPr>
          <p:cNvPr id="3" name="Content Placeholder 2">
            <a:extLst>
              <a:ext uri="{FF2B5EF4-FFF2-40B4-BE49-F238E27FC236}">
                <a16:creationId xmlns:a16="http://schemas.microsoft.com/office/drawing/2014/main" id="{42B6959E-D16E-47AC-B313-5F00DE58BFA9}"/>
              </a:ext>
            </a:extLst>
          </p:cNvPr>
          <p:cNvSpPr>
            <a:spLocks noGrp="1"/>
          </p:cNvSpPr>
          <p:nvPr>
            <p:ph sz="half" idx="1"/>
          </p:nvPr>
        </p:nvSpPr>
        <p:spPr/>
        <p:txBody>
          <a:bodyPr>
            <a:normAutofit fontScale="85000" lnSpcReduction="20000"/>
          </a:bodyPr>
          <a:lstStyle/>
          <a:p>
            <a:pPr>
              <a:lnSpc>
                <a:spcPct val="110000"/>
              </a:lnSpc>
            </a:pPr>
            <a:r>
              <a:rPr lang="en-GB" dirty="0"/>
              <a:t>Inspiration</a:t>
            </a:r>
          </a:p>
          <a:p>
            <a:pPr lvl="1">
              <a:lnSpc>
                <a:spcPct val="110000"/>
              </a:lnSpc>
            </a:pPr>
            <a:r>
              <a:rPr lang="en-GB" dirty="0"/>
              <a:t>In 2020, </a:t>
            </a:r>
            <a:r>
              <a:rPr lang="en-GB" i="1" dirty="0" err="1"/>
              <a:t>Esclerosis</a:t>
            </a:r>
            <a:r>
              <a:rPr lang="en-GB" i="1" dirty="0"/>
              <a:t> Multiple </a:t>
            </a:r>
            <a:r>
              <a:rPr lang="en-GB" i="1" dirty="0" err="1"/>
              <a:t>Espa</a:t>
            </a:r>
            <a:r>
              <a:rPr lang="en-GB" i="1" dirty="0" err="1">
                <a:latin typeface="Times New Roman" panose="02020603050405020304" pitchFamily="18" charset="0"/>
                <a:cs typeface="Times New Roman" panose="02020603050405020304" pitchFamily="18" charset="0"/>
              </a:rPr>
              <a:t>ñ</a:t>
            </a:r>
            <a:r>
              <a:rPr lang="en-GB" i="1" dirty="0" err="1"/>
              <a:t>a</a:t>
            </a:r>
            <a:r>
              <a:rPr lang="en-GB" i="1" dirty="0"/>
              <a:t> </a:t>
            </a:r>
            <a:r>
              <a:rPr lang="en-GB" dirty="0"/>
              <a:t>launched their patient web site </a:t>
            </a:r>
            <a:r>
              <a:rPr lang="en-GB" sz="2400" u="sng" dirty="0">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http://emforma.esclerosismultiple.com/</a:t>
            </a: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0000"/>
              </a:lnSpc>
            </a:pPr>
            <a:r>
              <a:rPr lang="en-GB" dirty="0"/>
              <a:t>Focused on physical activity and healthy living</a:t>
            </a:r>
          </a:p>
          <a:p>
            <a:pPr>
              <a:lnSpc>
                <a:spcPct val="110000"/>
              </a:lnSpc>
            </a:pPr>
            <a:r>
              <a:rPr lang="en-GB" dirty="0"/>
              <a:t>Communication</a:t>
            </a:r>
          </a:p>
          <a:p>
            <a:pPr lvl="1">
              <a:lnSpc>
                <a:spcPct val="110000"/>
              </a:lnSpc>
            </a:pPr>
            <a:r>
              <a:rPr lang="en-GB" dirty="0"/>
              <a:t>Several new items based on MS Brain Health included on </a:t>
            </a:r>
            <a:r>
              <a:rPr lang="en-GB" dirty="0">
                <a:hlinkClick r:id="rId5"/>
              </a:rPr>
              <a:t>www.esclerosismultiple.com</a:t>
            </a:r>
            <a:endParaRPr lang="en-GB" dirty="0"/>
          </a:p>
          <a:p>
            <a:pPr>
              <a:lnSpc>
                <a:spcPct val="110000"/>
              </a:lnSpc>
            </a:pPr>
            <a:r>
              <a:rPr lang="en-GB" dirty="0"/>
              <a:t>Networking</a:t>
            </a:r>
          </a:p>
          <a:p>
            <a:pPr lvl="1">
              <a:lnSpc>
                <a:spcPct val="110000"/>
              </a:lnSpc>
            </a:pPr>
            <a:r>
              <a:rPr lang="en-GB" dirty="0"/>
              <a:t>MS Brain health report distributed to over 100 professionals working in MS in Spain</a:t>
            </a:r>
          </a:p>
          <a:p>
            <a:pPr lvl="1"/>
            <a:endParaRPr lang="en-GB" dirty="0"/>
          </a:p>
        </p:txBody>
      </p:sp>
      <p:sp>
        <p:nvSpPr>
          <p:cNvPr id="4" name="Content Placeholder 3">
            <a:extLst>
              <a:ext uri="{FF2B5EF4-FFF2-40B4-BE49-F238E27FC236}">
                <a16:creationId xmlns:a16="http://schemas.microsoft.com/office/drawing/2014/main" id="{377ED2DF-5133-468D-934B-6C1E59100D92}"/>
              </a:ext>
            </a:extLst>
          </p:cNvPr>
          <p:cNvSpPr>
            <a:spLocks noGrp="1"/>
          </p:cNvSpPr>
          <p:nvPr>
            <p:ph sz="half" idx="2"/>
          </p:nvPr>
        </p:nvSpPr>
        <p:spPr>
          <a:xfrm>
            <a:off x="8901134" y="4740819"/>
            <a:ext cx="3166081" cy="1712517"/>
          </a:xfrm>
        </p:spPr>
        <p:txBody>
          <a:bodyPr>
            <a:normAutofit lnSpcReduction="10000"/>
          </a:bodyPr>
          <a:lstStyle/>
          <a:p>
            <a:pPr marL="0" indent="0">
              <a:lnSpc>
                <a:spcPct val="107000"/>
              </a:lnSpc>
              <a:spcAft>
                <a:spcPts val="800"/>
              </a:spcAft>
              <a:buNone/>
            </a:pPr>
            <a:r>
              <a:rPr lang="en-GB" sz="1800" dirty="0">
                <a:solidFill>
                  <a:srgbClr val="1D2228"/>
                </a:solidFill>
                <a:latin typeface="Helvetica" panose="020B0604020202020204" pitchFamily="34" charset="0"/>
                <a:ea typeface="Times New Roman" panose="02020603050405020304" pitchFamily="18" charset="0"/>
                <a:cs typeface="Times New Roman" panose="02020603050405020304" pitchFamily="18" charset="0"/>
              </a:rPr>
              <a:t>p</a:t>
            </a:r>
            <a:r>
              <a:rPr lang="en-GB"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eople received MS Brain Health report in 2017, including professionals in MS care and rehabilitation working in MS associations and foundations</a:t>
            </a:r>
            <a:endParaRPr lang="en-GB" dirty="0"/>
          </a:p>
        </p:txBody>
      </p:sp>
      <p:pic>
        <p:nvPicPr>
          <p:cNvPr id="6" name="Picture 5">
            <a:extLst>
              <a:ext uri="{FF2B5EF4-FFF2-40B4-BE49-F238E27FC236}">
                <a16:creationId xmlns:a16="http://schemas.microsoft.com/office/drawing/2014/main" id="{F2B95571-4D52-46FF-886B-96CC3B08D4F2}"/>
              </a:ext>
            </a:extLst>
          </p:cNvPr>
          <p:cNvPicPr>
            <a:picLocks noChangeAspect="1"/>
          </p:cNvPicPr>
          <p:nvPr/>
        </p:nvPicPr>
        <p:blipFill rotWithShape="1">
          <a:blip r:embed="rId6"/>
          <a:srcRect l="9838" t="17451" r="10428" b="6951"/>
          <a:stretch/>
        </p:blipFill>
        <p:spPr>
          <a:xfrm>
            <a:off x="7105699" y="1896167"/>
            <a:ext cx="2685770" cy="1432411"/>
          </a:xfrm>
          <a:prstGeom prst="rect">
            <a:avLst/>
          </a:prstGeom>
          <a:ln w="44450">
            <a:noFill/>
          </a:ln>
        </p:spPr>
      </p:pic>
      <p:sp>
        <p:nvSpPr>
          <p:cNvPr id="10" name="Content Placeholder 3">
            <a:extLst>
              <a:ext uri="{FF2B5EF4-FFF2-40B4-BE49-F238E27FC236}">
                <a16:creationId xmlns:a16="http://schemas.microsoft.com/office/drawing/2014/main" id="{F923661C-8A5B-4FC1-97A8-3C4DC135A9B7}"/>
              </a:ext>
            </a:extLst>
          </p:cNvPr>
          <p:cNvSpPr txBox="1">
            <a:spLocks/>
          </p:cNvSpPr>
          <p:nvPr/>
        </p:nvSpPr>
        <p:spPr>
          <a:xfrm>
            <a:off x="6529635" y="4667440"/>
            <a:ext cx="3166081" cy="1537198"/>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0" b="1" dirty="0">
                <a:solidFill>
                  <a:srgbClr val="EB6724"/>
                </a:solidFill>
                <a:latin typeface="+mn-lt"/>
                <a:cs typeface="Times New Roman" panose="02020603050405020304" pitchFamily="18" charset="0"/>
              </a:rPr>
              <a:t>&gt;100</a:t>
            </a:r>
            <a:endParaRPr lang="en-GB" sz="8000" b="1" dirty="0">
              <a:solidFill>
                <a:srgbClr val="EB6724"/>
              </a:solidFill>
              <a:latin typeface="+mn-lt"/>
            </a:endParaRPr>
          </a:p>
        </p:txBody>
      </p:sp>
    </p:spTree>
    <p:extLst>
      <p:ext uri="{BB962C8B-B14F-4D97-AF65-F5344CB8AC3E}">
        <p14:creationId xmlns:p14="http://schemas.microsoft.com/office/powerpoint/2010/main" val="794049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5175" cy="1335600"/>
          </a:xfrm>
        </p:spPr>
        <p:txBody>
          <a:bodyPr/>
          <a:lstStyle/>
          <a:p>
            <a:r>
              <a:rPr lang="en-GB" dirty="0"/>
              <a:t>MS Brain Health leaflet prompted MS Society UK’s 2018 quit smoking campaign</a:t>
            </a:r>
          </a:p>
        </p:txBody>
      </p:sp>
      <p:sp>
        <p:nvSpPr>
          <p:cNvPr id="4" name="Text Placeholder 3"/>
          <p:cNvSpPr>
            <a:spLocks noGrp="1"/>
          </p:cNvSpPr>
          <p:nvPr>
            <p:ph type="body" sz="quarter" idx="14"/>
          </p:nvPr>
        </p:nvSpPr>
        <p:spPr/>
        <p:txBody>
          <a:bodyPr/>
          <a:lstStyle/>
          <a:p>
            <a:endParaRPr lang="en-GB"/>
          </a:p>
        </p:txBody>
      </p:sp>
      <p:sp>
        <p:nvSpPr>
          <p:cNvPr id="15" name="Content Placeholder 5">
            <a:extLst>
              <a:ext uri="{FF2B5EF4-FFF2-40B4-BE49-F238E27FC236}">
                <a16:creationId xmlns:a16="http://schemas.microsoft.com/office/drawing/2014/main" id="{656162BC-3C8A-4BC0-A8E3-A67417018EEB}"/>
              </a:ext>
            </a:extLst>
          </p:cNvPr>
          <p:cNvSpPr txBox="1">
            <a:spLocks/>
          </p:cNvSpPr>
          <p:nvPr/>
        </p:nvSpPr>
        <p:spPr>
          <a:xfrm>
            <a:off x="509467" y="1597825"/>
            <a:ext cx="5683893" cy="4983182"/>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i="1" dirty="0"/>
              <a:t>Six ways to lead a brain-healthy lifestyle leaflet,</a:t>
            </a:r>
            <a:r>
              <a:rPr lang="en-GB" sz="2200" dirty="0"/>
              <a:t> led the </a:t>
            </a:r>
            <a:r>
              <a:rPr lang="en-GB" sz="2200" b="1" dirty="0">
                <a:solidFill>
                  <a:schemeClr val="accent1"/>
                </a:solidFill>
              </a:rPr>
              <a:t>MS Society UK </a:t>
            </a:r>
            <a:r>
              <a:rPr lang="en-GB" sz="2200" dirty="0"/>
              <a:t>to run a </a:t>
            </a:r>
            <a:r>
              <a:rPr lang="en-GB" sz="2200" b="1" dirty="0">
                <a:solidFill>
                  <a:schemeClr val="accent1"/>
                </a:solidFill>
              </a:rPr>
              <a:t>quit smoking campaign</a:t>
            </a:r>
            <a:r>
              <a:rPr lang="en-GB" sz="2200" dirty="0"/>
              <a:t> in 2018 </a:t>
            </a:r>
          </a:p>
          <a:p>
            <a:pPr lvl="1"/>
            <a:r>
              <a:rPr lang="en-GB" sz="1800" dirty="0"/>
              <a:t>The campaign was part of the annual, national public health </a:t>
            </a:r>
            <a:r>
              <a:rPr lang="en-GB" sz="1800" i="1" dirty="0"/>
              <a:t>Stoptober</a:t>
            </a:r>
            <a:r>
              <a:rPr lang="en-GB" sz="1800" dirty="0"/>
              <a:t> campaign</a:t>
            </a:r>
          </a:p>
          <a:p>
            <a:r>
              <a:rPr lang="en-GB" sz="2200" dirty="0"/>
              <a:t>It secured more than 100 regional and local pieces of media coverage, as well as 13 items of national coverage</a:t>
            </a:r>
          </a:p>
          <a:p>
            <a:r>
              <a:rPr lang="en-GB" sz="2200" dirty="0"/>
              <a:t>More than 4000 people viewed a news story about the link between smoking and MS on the MS Society UK website</a:t>
            </a:r>
          </a:p>
          <a:p>
            <a:pPr marL="0" indent="0">
              <a:buNone/>
            </a:pPr>
            <a:r>
              <a:rPr lang="en-GB" sz="2400" dirty="0"/>
              <a:t> </a:t>
            </a:r>
          </a:p>
          <a:p>
            <a:pPr marL="0" indent="0">
              <a:lnSpc>
                <a:spcPct val="110000"/>
              </a:lnSpc>
              <a:buNone/>
            </a:pPr>
            <a:endParaRPr lang="en-GB" sz="2200" dirty="0"/>
          </a:p>
          <a:p>
            <a:pPr marL="0" indent="0">
              <a:lnSpc>
                <a:spcPct val="110000"/>
              </a:lnSpc>
              <a:buNone/>
            </a:pPr>
            <a:endParaRPr lang="en-GB" sz="2200" dirty="0"/>
          </a:p>
        </p:txBody>
      </p:sp>
      <p:pic>
        <p:nvPicPr>
          <p:cNvPr id="7" name="Content Placeholder 7">
            <a:extLst>
              <a:ext uri="{FF2B5EF4-FFF2-40B4-BE49-F238E27FC236}">
                <a16:creationId xmlns:a16="http://schemas.microsoft.com/office/drawing/2014/main" id="{E6EC7733-D3FE-4F08-8DDA-1A3FF99E00A6}"/>
              </a:ext>
            </a:extLst>
          </p:cNvPr>
          <p:cNvPicPr>
            <a:picLocks noGrp="1" noChangeAspect="1"/>
          </p:cNvPicPr>
          <p:nvPr>
            <p:ph idx="1"/>
          </p:nvPr>
        </p:nvPicPr>
        <p:blipFill>
          <a:blip r:embed="rId3"/>
          <a:stretch>
            <a:fillRect/>
          </a:stretch>
        </p:blipFill>
        <p:spPr>
          <a:xfrm>
            <a:off x="6313611" y="1772816"/>
            <a:ext cx="5683893" cy="3763659"/>
          </a:xfrm>
          <a:prstGeom prst="rect">
            <a:avLst/>
          </a:prstGeom>
        </p:spPr>
      </p:pic>
    </p:spTree>
    <p:extLst>
      <p:ext uri="{BB962C8B-B14F-4D97-AF65-F5344CB8AC3E}">
        <p14:creationId xmlns:p14="http://schemas.microsoft.com/office/powerpoint/2010/main" val="2303471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quality improvement tool: pilot I, 2018</a:t>
            </a:r>
          </a:p>
        </p:txBody>
      </p:sp>
      <p:sp>
        <p:nvSpPr>
          <p:cNvPr id="6" name="Text Placeholder 5"/>
          <p:cNvSpPr>
            <a:spLocks noGrp="1"/>
          </p:cNvSpPr>
          <p:nvPr>
            <p:ph type="body" sz="quarter" idx="14"/>
          </p:nvPr>
        </p:nvSpPr>
        <p:spPr>
          <a:xfrm>
            <a:off x="528140" y="6396341"/>
            <a:ext cx="10777635" cy="461665"/>
          </a:xfrm>
        </p:spPr>
        <p:txBody>
          <a:bodyPr/>
          <a:lstStyle/>
          <a:p>
            <a:r>
              <a:rPr lang="en-US" dirty="0"/>
              <a:t>1. </a:t>
            </a:r>
            <a:r>
              <a:rPr lang="da-DK" dirty="0"/>
              <a:t>Hobart J </a:t>
            </a:r>
            <a:r>
              <a:rPr lang="da-DK" i="1" dirty="0"/>
              <a:t>et al</a:t>
            </a:r>
            <a:r>
              <a:rPr lang="da-DK" dirty="0"/>
              <a:t>. </a:t>
            </a:r>
            <a:r>
              <a:rPr lang="da-DK" i="1" dirty="0"/>
              <a:t>Mult Scler </a:t>
            </a:r>
            <a:r>
              <a:rPr lang="da-DK" dirty="0"/>
              <a:t>2019;25:1809–18; 2. </a:t>
            </a:r>
            <a:r>
              <a:rPr lang="en-GB" dirty="0"/>
              <a:t>Hobart J </a:t>
            </a:r>
            <a:r>
              <a:rPr lang="en-GB" i="1" dirty="0"/>
              <a:t>et al</a:t>
            </a:r>
            <a:r>
              <a:rPr lang="en-GB" dirty="0"/>
              <a:t>. Presented at 34th congress of the European Committee for Treatment and Research in Multiple Sclerosis, 10–12 October 2018, Berlin, Germany; Bowen A </a:t>
            </a:r>
            <a:r>
              <a:rPr lang="en-GB" i="1" dirty="0"/>
              <a:t>et al</a:t>
            </a:r>
            <a:r>
              <a:rPr lang="en-GB" dirty="0"/>
              <a:t>. Presented at Consortium of Multiple Sclerosis </a:t>
            </a:r>
            <a:r>
              <a:rPr lang="en-GB" dirty="0" err="1"/>
              <a:t>Centers</a:t>
            </a:r>
            <a:r>
              <a:rPr lang="en-GB" dirty="0"/>
              <a:t> Virtual Annual Meeting, 3 August 2020</a:t>
            </a:r>
          </a:p>
        </p:txBody>
      </p:sp>
      <p:sp>
        <p:nvSpPr>
          <p:cNvPr id="19" name="Content Placeholder 2">
            <a:extLst>
              <a:ext uri="{FF2B5EF4-FFF2-40B4-BE49-F238E27FC236}">
                <a16:creationId xmlns:a16="http://schemas.microsoft.com/office/drawing/2014/main" id="{4F7A11B3-4D00-427F-82A4-41364BA460B4}"/>
              </a:ext>
            </a:extLst>
          </p:cNvPr>
          <p:cNvSpPr txBox="1">
            <a:spLocks/>
          </p:cNvSpPr>
          <p:nvPr/>
        </p:nvSpPr>
        <p:spPr>
          <a:xfrm>
            <a:off x="840727" y="1559408"/>
            <a:ext cx="7777140" cy="1362072"/>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000" i="1" dirty="0"/>
          </a:p>
        </p:txBody>
      </p:sp>
      <p:sp>
        <p:nvSpPr>
          <p:cNvPr id="35" name="Content Placeholder 2">
            <a:extLst>
              <a:ext uri="{FF2B5EF4-FFF2-40B4-BE49-F238E27FC236}">
                <a16:creationId xmlns:a16="http://schemas.microsoft.com/office/drawing/2014/main" id="{84C147E4-8D7D-4FC7-BE63-757A0697538B}"/>
              </a:ext>
            </a:extLst>
          </p:cNvPr>
          <p:cNvSpPr txBox="1">
            <a:spLocks/>
          </p:cNvSpPr>
          <p:nvPr/>
        </p:nvSpPr>
        <p:spPr>
          <a:xfrm>
            <a:off x="535507" y="1556792"/>
            <a:ext cx="6039464" cy="469160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2000" b="1" dirty="0">
                <a:solidFill>
                  <a:schemeClr val="accent1"/>
                </a:solidFill>
              </a:rPr>
              <a:t>Global quality standards </a:t>
            </a:r>
            <a:r>
              <a:rPr lang="en-GB" sz="2000" b="1" dirty="0"/>
              <a:t>for </a:t>
            </a:r>
            <a:r>
              <a:rPr lang="en-GB" sz="2000" b="1" dirty="0">
                <a:solidFill>
                  <a:schemeClr val="accent1"/>
                </a:solidFill>
              </a:rPr>
              <a:t>timely brain health-focused care</a:t>
            </a:r>
            <a:r>
              <a:rPr lang="en-GB" sz="2000" b="1" dirty="0"/>
              <a:t> </a:t>
            </a:r>
            <a:r>
              <a:rPr lang="en-GB" sz="2000" dirty="0"/>
              <a:t>were agreed by MS experts</a:t>
            </a:r>
            <a:r>
              <a:rPr lang="en-GB" sz="2000" baseline="30000" dirty="0"/>
              <a:t>1</a:t>
            </a:r>
          </a:p>
          <a:p>
            <a:pPr lvl="1">
              <a:lnSpc>
                <a:spcPct val="110000"/>
              </a:lnSpc>
            </a:pPr>
            <a:r>
              <a:rPr lang="en-GB" sz="1600" dirty="0"/>
              <a:t>‘Core’, ‘achievable’ and ‘aspirational’ </a:t>
            </a:r>
            <a:br>
              <a:rPr lang="en-GB" sz="1600" dirty="0"/>
            </a:br>
            <a:r>
              <a:rPr lang="en-GB" sz="1600" dirty="0"/>
              <a:t>benchmarks were defined</a:t>
            </a:r>
            <a:r>
              <a:rPr lang="en-GB" sz="1600" baseline="30000" dirty="0"/>
              <a:t>1</a:t>
            </a:r>
          </a:p>
          <a:p>
            <a:pPr>
              <a:lnSpc>
                <a:spcPct val="110000"/>
              </a:lnSpc>
            </a:pPr>
            <a:r>
              <a:rPr lang="en-GB" sz="2000" dirty="0"/>
              <a:t>These benchmarks were </a:t>
            </a:r>
            <a:br>
              <a:rPr lang="en-GB" sz="2000" dirty="0"/>
            </a:br>
            <a:r>
              <a:rPr lang="en-GB" sz="2000" dirty="0"/>
              <a:t>incorporated into an Excel-based</a:t>
            </a:r>
            <a:br>
              <a:rPr lang="en-GB" sz="2000" dirty="0"/>
            </a:br>
            <a:r>
              <a:rPr lang="en-GB" sz="2000" b="1" dirty="0">
                <a:solidFill>
                  <a:schemeClr val="accent1"/>
                </a:solidFill>
              </a:rPr>
              <a:t>quality improvement (QI) tool</a:t>
            </a:r>
            <a:r>
              <a:rPr lang="en-GB" sz="2000" baseline="30000" dirty="0"/>
              <a:t>2</a:t>
            </a:r>
          </a:p>
          <a:p>
            <a:pPr>
              <a:lnSpc>
                <a:spcPct val="110000"/>
              </a:lnSpc>
            </a:pPr>
            <a:r>
              <a:rPr lang="en-GB" sz="2000" dirty="0"/>
              <a:t>Prototype 1 of QI tool was piloted </a:t>
            </a:r>
            <a:br>
              <a:rPr lang="en-GB" sz="2000" dirty="0"/>
            </a:br>
            <a:r>
              <a:rPr lang="en-GB" sz="2000" dirty="0"/>
              <a:t>in three MS centres in 2018</a:t>
            </a:r>
            <a:r>
              <a:rPr lang="en-GB" sz="2000" baseline="30000" dirty="0"/>
              <a:t>2</a:t>
            </a:r>
            <a:r>
              <a:rPr lang="en-GB" sz="2000" dirty="0"/>
              <a:t>:</a:t>
            </a:r>
          </a:p>
          <a:p>
            <a:pPr lvl="1">
              <a:lnSpc>
                <a:spcPct val="110000"/>
              </a:lnSpc>
            </a:pPr>
            <a:r>
              <a:rPr lang="en-GB" sz="1600" dirty="0"/>
              <a:t>Australia, Germany, UK</a:t>
            </a:r>
          </a:p>
          <a:p>
            <a:endParaRPr lang="en-GB" sz="2000" dirty="0"/>
          </a:p>
          <a:p>
            <a:r>
              <a:rPr lang="en-GB" sz="2000" dirty="0"/>
              <a:t>Local analysis of results led to improvements in clinical practice in those centres</a:t>
            </a:r>
            <a:r>
              <a:rPr lang="en-GB" sz="2000" baseline="30000" dirty="0"/>
              <a:t>2</a:t>
            </a:r>
          </a:p>
          <a:p>
            <a:pPr lvl="1"/>
            <a:endParaRPr lang="en-GB" sz="1600" dirty="0"/>
          </a:p>
        </p:txBody>
      </p:sp>
      <p:pic>
        <p:nvPicPr>
          <p:cNvPr id="5" name="Picture 4">
            <a:extLst>
              <a:ext uri="{FF2B5EF4-FFF2-40B4-BE49-F238E27FC236}">
                <a16:creationId xmlns:a16="http://schemas.microsoft.com/office/drawing/2014/main" id="{1C2A7B95-FBF6-4293-A670-BF4DED8729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65" t="3084" r="20647" b="5129"/>
          <a:stretch/>
        </p:blipFill>
        <p:spPr bwMode="auto">
          <a:xfrm>
            <a:off x="4805679" y="2652687"/>
            <a:ext cx="1758027" cy="266003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D9504B7A-CC96-4113-B8DA-659E07A8DACB}"/>
              </a:ext>
            </a:extLst>
          </p:cNvPr>
          <p:cNvPicPr>
            <a:picLocks noChangeAspect="1"/>
          </p:cNvPicPr>
          <p:nvPr/>
        </p:nvPicPr>
        <p:blipFill>
          <a:blip r:embed="rId4"/>
          <a:stretch>
            <a:fillRect/>
          </a:stretch>
        </p:blipFill>
        <p:spPr>
          <a:xfrm>
            <a:off x="6880191" y="1699250"/>
            <a:ext cx="4982751" cy="4070179"/>
          </a:xfrm>
          <a:prstGeom prst="rect">
            <a:avLst/>
          </a:prstGeom>
        </p:spPr>
      </p:pic>
      <p:sp>
        <p:nvSpPr>
          <p:cNvPr id="12" name="TextBox 11">
            <a:extLst>
              <a:ext uri="{FF2B5EF4-FFF2-40B4-BE49-F238E27FC236}">
                <a16:creationId xmlns:a16="http://schemas.microsoft.com/office/drawing/2014/main" id="{A15B0343-A13B-4123-A9E2-0199F4FB3821}"/>
              </a:ext>
            </a:extLst>
          </p:cNvPr>
          <p:cNvSpPr txBox="1"/>
          <p:nvPr/>
        </p:nvSpPr>
        <p:spPr>
          <a:xfrm>
            <a:off x="6662057" y="5769814"/>
            <a:ext cx="5562601" cy="584775"/>
          </a:xfrm>
          <a:prstGeom prst="rect">
            <a:avLst/>
          </a:prstGeom>
          <a:noFill/>
        </p:spPr>
        <p:txBody>
          <a:bodyPr wrap="square">
            <a:spAutoFit/>
          </a:bodyPr>
          <a:lstStyle/>
          <a:p>
            <a:r>
              <a:rPr lang="en-GB" sz="1600" b="0" i="1" u="none" strike="noStrike" baseline="0" dirty="0"/>
              <a:t>Impact of nurse-led quality improvement program in </a:t>
            </a:r>
            <a:br>
              <a:rPr lang="en-GB" sz="1600" b="0" i="1" u="none" strike="noStrike" baseline="0" dirty="0"/>
            </a:br>
            <a:r>
              <a:rPr lang="en-GB" sz="1600" b="0" i="1" u="none" strike="noStrike" baseline="0" dirty="0"/>
              <a:t>Australia,</a:t>
            </a:r>
            <a:r>
              <a:rPr lang="en-GB" sz="1600" b="0" i="1" u="none" strike="noStrike" baseline="30000" dirty="0"/>
              <a:t>3</a:t>
            </a:r>
            <a:r>
              <a:rPr lang="en-GB" sz="1600" b="0" i="1" u="none" strike="noStrike" baseline="0" dirty="0"/>
              <a:t> from findings </a:t>
            </a:r>
            <a:r>
              <a:rPr lang="en-GB" sz="1600" i="1" dirty="0"/>
              <a:t>using </a:t>
            </a:r>
            <a:r>
              <a:rPr lang="en-GB" sz="1600" b="0" i="1" u="none" strike="noStrike" baseline="0" dirty="0"/>
              <a:t>MS Brain Health QI tool</a:t>
            </a:r>
            <a:endParaRPr lang="en-GB" sz="1600" i="1" dirty="0"/>
          </a:p>
        </p:txBody>
      </p:sp>
    </p:spTree>
    <p:extLst>
      <p:ext uri="{BB962C8B-B14F-4D97-AF65-F5344CB8AC3E}">
        <p14:creationId xmlns:p14="http://schemas.microsoft.com/office/powerpoint/2010/main" val="2440534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DA82-2AB0-4C79-8557-FB27745FFB18}"/>
              </a:ext>
            </a:extLst>
          </p:cNvPr>
          <p:cNvSpPr>
            <a:spLocks noGrp="1"/>
          </p:cNvSpPr>
          <p:nvPr>
            <p:ph type="title"/>
          </p:nvPr>
        </p:nvSpPr>
        <p:spPr/>
        <p:txBody>
          <a:bodyPr/>
          <a:lstStyle/>
          <a:p>
            <a:r>
              <a:rPr lang="en-GB" dirty="0"/>
              <a:t>MS Brain Health recommendations: the cornerstone</a:t>
            </a:r>
          </a:p>
        </p:txBody>
      </p:sp>
      <p:sp>
        <p:nvSpPr>
          <p:cNvPr id="4" name="Text Placeholder 3">
            <a:extLst>
              <a:ext uri="{FF2B5EF4-FFF2-40B4-BE49-F238E27FC236}">
                <a16:creationId xmlns:a16="http://schemas.microsoft.com/office/drawing/2014/main" id="{1DDEE641-A287-4137-94B5-067B33F7ADCB}"/>
              </a:ext>
            </a:extLst>
          </p:cNvPr>
          <p:cNvSpPr>
            <a:spLocks noGrp="1"/>
          </p:cNvSpPr>
          <p:nvPr>
            <p:ph type="body" sz="quarter" idx="14"/>
          </p:nvPr>
        </p:nvSpPr>
        <p:spPr>
          <a:xfrm>
            <a:off x="528138" y="6396337"/>
            <a:ext cx="11152233" cy="461665"/>
          </a:xfrm>
        </p:spPr>
        <p:txBody>
          <a:bodyPr/>
          <a:lstStyle/>
          <a:p>
            <a:r>
              <a:rPr lang="en-GB" b="0" i="0" u="none" strike="noStrike" baseline="0" dirty="0">
                <a:latin typeface="+mn-lt"/>
              </a:rPr>
              <a:t>1. Presented at the 31st Congress of the European Committee for Treatment and Research in Multiple Sclerosis (ECTRIMS), 7–10 October 2015, Barcelona, Spain</a:t>
            </a:r>
            <a:endParaRPr lang="en-GB" dirty="0">
              <a:latin typeface="+mn-lt"/>
            </a:endParaRPr>
          </a:p>
        </p:txBody>
      </p:sp>
      <p:pic>
        <p:nvPicPr>
          <p:cNvPr id="6" name="Content Placeholder 5">
            <a:extLst>
              <a:ext uri="{FF2B5EF4-FFF2-40B4-BE49-F238E27FC236}">
                <a16:creationId xmlns:a16="http://schemas.microsoft.com/office/drawing/2014/main" id="{4D525217-1239-4C9B-83F5-DAEBC4AA1702}"/>
              </a:ext>
            </a:extLst>
          </p:cNvPr>
          <p:cNvPicPr>
            <a:picLocks noGrp="1" noChangeAspect="1"/>
          </p:cNvPicPr>
          <p:nvPr>
            <p:ph idx="4294967295"/>
          </p:nvPr>
        </p:nvPicPr>
        <p:blipFill rotWithShape="1">
          <a:blip r:embed="rId2"/>
          <a:srcRect b="10733"/>
          <a:stretch/>
        </p:blipFill>
        <p:spPr>
          <a:xfrm>
            <a:off x="1231672" y="2230666"/>
            <a:ext cx="9831387" cy="4230688"/>
          </a:xfrm>
        </p:spPr>
      </p:pic>
      <p:sp>
        <p:nvSpPr>
          <p:cNvPr id="7" name="TextBox 6">
            <a:extLst>
              <a:ext uri="{FF2B5EF4-FFF2-40B4-BE49-F238E27FC236}">
                <a16:creationId xmlns:a16="http://schemas.microsoft.com/office/drawing/2014/main" id="{357E0D75-AB11-4A91-AB7F-68542E786632}"/>
              </a:ext>
            </a:extLst>
          </p:cNvPr>
          <p:cNvSpPr txBox="1"/>
          <p:nvPr/>
        </p:nvSpPr>
        <p:spPr>
          <a:xfrm>
            <a:off x="528138" y="1534886"/>
            <a:ext cx="11054262" cy="707886"/>
          </a:xfrm>
          <a:prstGeom prst="rect">
            <a:avLst/>
          </a:prstGeom>
          <a:noFill/>
        </p:spPr>
        <p:txBody>
          <a:bodyPr wrap="square" rtlCol="0">
            <a:spAutoFit/>
          </a:bodyPr>
          <a:lstStyle/>
          <a:p>
            <a:r>
              <a:rPr lang="en-GB" sz="2000" dirty="0"/>
              <a:t>MS Brain Health recommends a therapeutic strategy based on regular monitoring that aims to maximize lifelong brain health for people with MS while generating robust real-world evidence</a:t>
            </a:r>
            <a:r>
              <a:rPr lang="en-GB" sz="2000" baseline="30000" dirty="0"/>
              <a:t>1</a:t>
            </a:r>
          </a:p>
        </p:txBody>
      </p:sp>
    </p:spTree>
    <p:extLst>
      <p:ext uri="{BB962C8B-B14F-4D97-AF65-F5344CB8AC3E}">
        <p14:creationId xmlns:p14="http://schemas.microsoft.com/office/powerpoint/2010/main" val="2515699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702A8-450E-4C45-AAB6-C2CFB134E901}"/>
              </a:ext>
            </a:extLst>
          </p:cNvPr>
          <p:cNvSpPr>
            <a:spLocks noGrp="1"/>
          </p:cNvSpPr>
          <p:nvPr>
            <p:ph idx="1"/>
          </p:nvPr>
        </p:nvSpPr>
        <p:spPr>
          <a:xfrm>
            <a:off x="535507" y="1556792"/>
            <a:ext cx="7568342" cy="4525963"/>
          </a:xfrm>
        </p:spPr>
        <p:txBody>
          <a:bodyPr>
            <a:normAutofit/>
          </a:bodyPr>
          <a:lstStyle/>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lvl="1"/>
            <a:endParaRPr lang="en-GB" sz="2200" dirty="0"/>
          </a:p>
          <a:p>
            <a:endParaRPr lang="en-GB" sz="2400" dirty="0"/>
          </a:p>
          <a:p>
            <a:endParaRPr lang="en-GB" sz="2400" dirty="0"/>
          </a:p>
        </p:txBody>
      </p:sp>
      <p:sp>
        <p:nvSpPr>
          <p:cNvPr id="2" name="Title 1">
            <a:extLst>
              <a:ext uri="{FF2B5EF4-FFF2-40B4-BE49-F238E27FC236}">
                <a16:creationId xmlns:a16="http://schemas.microsoft.com/office/drawing/2014/main" id="{E8287D34-1400-47EF-8FAB-565AFC8799C0}"/>
              </a:ext>
            </a:extLst>
          </p:cNvPr>
          <p:cNvSpPr>
            <a:spLocks noGrp="1"/>
          </p:cNvSpPr>
          <p:nvPr>
            <p:ph type="title"/>
          </p:nvPr>
        </p:nvSpPr>
        <p:spPr/>
        <p:txBody>
          <a:bodyPr/>
          <a:lstStyle/>
          <a:p>
            <a:r>
              <a:rPr lang="en-GB" dirty="0"/>
              <a:t>Global quality improvement tool: pilot II, 2020‒21</a:t>
            </a:r>
            <a:endParaRPr lang="en-GB" dirty="0">
              <a:solidFill>
                <a:srgbClr val="92D050"/>
              </a:solidFill>
            </a:endParaRPr>
          </a:p>
        </p:txBody>
      </p:sp>
      <p:sp>
        <p:nvSpPr>
          <p:cNvPr id="4" name="Text Placeholder 3">
            <a:extLst>
              <a:ext uri="{FF2B5EF4-FFF2-40B4-BE49-F238E27FC236}">
                <a16:creationId xmlns:a16="http://schemas.microsoft.com/office/drawing/2014/main" id="{F2456CD9-370A-4210-9ADD-A62D9A278937}"/>
              </a:ext>
            </a:extLst>
          </p:cNvPr>
          <p:cNvSpPr>
            <a:spLocks noGrp="1"/>
          </p:cNvSpPr>
          <p:nvPr>
            <p:ph type="body" sz="quarter" idx="14"/>
          </p:nvPr>
        </p:nvSpPr>
        <p:spPr/>
        <p:txBody>
          <a:bodyPr/>
          <a:lstStyle/>
          <a:p>
            <a:r>
              <a:rPr lang="en-GB" dirty="0"/>
              <a:t>QI, quality improvement</a:t>
            </a:r>
          </a:p>
        </p:txBody>
      </p:sp>
      <p:sp>
        <p:nvSpPr>
          <p:cNvPr id="5" name="Rounded Rectangle 5">
            <a:extLst>
              <a:ext uri="{FF2B5EF4-FFF2-40B4-BE49-F238E27FC236}">
                <a16:creationId xmlns:a16="http://schemas.microsoft.com/office/drawing/2014/main" id="{3183B48A-51D0-4FE5-848F-F33B52CB7635}"/>
              </a:ext>
            </a:extLst>
          </p:cNvPr>
          <p:cNvSpPr/>
          <p:nvPr/>
        </p:nvSpPr>
        <p:spPr>
          <a:xfrm>
            <a:off x="2373077" y="5125669"/>
            <a:ext cx="8676918" cy="1467349"/>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lIns="0" rIns="252000" rtlCol="0" anchor="ctr"/>
          <a:lstStyle/>
          <a:p>
            <a:pPr lvl="1">
              <a:buClr>
                <a:schemeClr val="accent1"/>
              </a:buClr>
            </a:pPr>
            <a:r>
              <a:rPr lang="en-GB" b="1" dirty="0">
                <a:solidFill>
                  <a:schemeClr val="tx1"/>
                </a:solidFill>
              </a:rPr>
              <a:t>Pilot study II: aims</a:t>
            </a:r>
          </a:p>
          <a:p>
            <a:pPr marL="742950" lvl="1" indent="-285750">
              <a:buClr>
                <a:schemeClr val="accent1"/>
              </a:buClr>
              <a:buFont typeface="Wingdings" panose="05000000000000000000" pitchFamily="2" charset="2"/>
              <a:buChar char="§"/>
            </a:pPr>
            <a:r>
              <a:rPr lang="en-GB" b="1" dirty="0">
                <a:solidFill>
                  <a:schemeClr val="accent1"/>
                </a:solidFill>
              </a:rPr>
              <a:t>Gather data</a:t>
            </a:r>
            <a:r>
              <a:rPr lang="en-GB" dirty="0">
                <a:solidFill>
                  <a:schemeClr val="accent1"/>
                </a:solidFill>
              </a:rPr>
              <a:t> </a:t>
            </a:r>
            <a:r>
              <a:rPr lang="en-GB" b="1" dirty="0">
                <a:solidFill>
                  <a:schemeClr val="accent1"/>
                </a:solidFill>
              </a:rPr>
              <a:t>on the quality standards</a:t>
            </a:r>
            <a:endParaRPr lang="en-GB" dirty="0">
              <a:solidFill>
                <a:schemeClr val="accent1"/>
              </a:solidFill>
            </a:endParaRPr>
          </a:p>
          <a:p>
            <a:pPr marL="742950" lvl="1" indent="-285750">
              <a:buClr>
                <a:schemeClr val="accent1"/>
              </a:buClr>
              <a:buFont typeface="Wingdings" panose="05000000000000000000" pitchFamily="2" charset="2"/>
              <a:buChar char="§"/>
            </a:pPr>
            <a:r>
              <a:rPr lang="en-GB" dirty="0"/>
              <a:t>Show that the data requested in the refined QI tool are </a:t>
            </a:r>
            <a:r>
              <a:rPr lang="en-GB" b="1" dirty="0">
                <a:solidFill>
                  <a:schemeClr val="accent1"/>
                </a:solidFill>
              </a:rPr>
              <a:t>relevant to MS </a:t>
            </a:r>
            <a:r>
              <a:rPr lang="en-US" b="1" dirty="0" err="1">
                <a:solidFill>
                  <a:schemeClr val="accent1"/>
                </a:solidFill>
              </a:rPr>
              <a:t>centres</a:t>
            </a:r>
            <a:r>
              <a:rPr lang="en-GB" b="1" dirty="0">
                <a:solidFill>
                  <a:schemeClr val="accent1"/>
                </a:solidFill>
              </a:rPr>
              <a:t> in different settings </a:t>
            </a:r>
            <a:r>
              <a:rPr lang="en-GB" dirty="0"/>
              <a:t>and that, following local data analysis, the results can be used for</a:t>
            </a:r>
            <a:r>
              <a:rPr lang="en-GB" b="1" dirty="0">
                <a:solidFill>
                  <a:schemeClr val="accent1"/>
                </a:solidFill>
              </a:rPr>
              <a:t> service improvement in many countries </a:t>
            </a:r>
          </a:p>
        </p:txBody>
      </p:sp>
      <p:grpSp>
        <p:nvGrpSpPr>
          <p:cNvPr id="8" name="World Map">
            <a:extLst>
              <a:ext uri="{FF2B5EF4-FFF2-40B4-BE49-F238E27FC236}">
                <a16:creationId xmlns:a16="http://schemas.microsoft.com/office/drawing/2014/main" id="{A740D2D2-A636-4ACC-A43E-4321AD533AC9}"/>
              </a:ext>
            </a:extLst>
          </p:cNvPr>
          <p:cNvGrpSpPr>
            <a:grpSpLocks noChangeAspect="1"/>
          </p:cNvGrpSpPr>
          <p:nvPr/>
        </p:nvGrpSpPr>
        <p:grpSpPr>
          <a:xfrm>
            <a:off x="5606143" y="1714340"/>
            <a:ext cx="6449282" cy="3146718"/>
            <a:chOff x="399011" y="834814"/>
            <a:chExt cx="8342794" cy="4070611"/>
          </a:xfrm>
          <a:solidFill>
            <a:schemeClr val="bg1">
              <a:lumMod val="75000"/>
            </a:schemeClr>
          </a:solidFill>
        </p:grpSpPr>
        <p:sp>
          <p:nvSpPr>
            <p:cNvPr id="9" name="Zimbabwe" descr="© INSCALE GmbH, 05.05.2010&#10;http://www.presentationload.com/">
              <a:extLst>
                <a:ext uri="{FF2B5EF4-FFF2-40B4-BE49-F238E27FC236}">
                  <a16:creationId xmlns:a16="http://schemas.microsoft.com/office/drawing/2014/main" id="{49D926C5-E0CC-4071-B28E-2F5333932550}"/>
                </a:ext>
              </a:extLst>
            </p:cNvPr>
            <p:cNvSpPr>
              <a:spLocks/>
            </p:cNvSpPr>
            <p:nvPr/>
          </p:nvSpPr>
          <p:spPr bwMode="gray">
            <a:xfrm>
              <a:off x="4909872" y="3695804"/>
              <a:ext cx="209015" cy="209016"/>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 name="Zambia" descr="© INSCALE GmbH, 05.05.2010&#10;http://www.presentationload.com/">
              <a:extLst>
                <a:ext uri="{FF2B5EF4-FFF2-40B4-BE49-F238E27FC236}">
                  <a16:creationId xmlns:a16="http://schemas.microsoft.com/office/drawing/2014/main" id="{404FCFF9-D445-4AE4-87B8-03D930385AF7}"/>
                </a:ext>
              </a:extLst>
            </p:cNvPr>
            <p:cNvSpPr>
              <a:spLocks/>
            </p:cNvSpPr>
            <p:nvPr/>
          </p:nvSpPr>
          <p:spPr bwMode="gray">
            <a:xfrm>
              <a:off x="4825375" y="3467518"/>
              <a:ext cx="315746" cy="302405"/>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 name="Yemen" descr="© INSCALE GmbH, 05.05.2010&#10;http://www.presentationload.com/">
              <a:extLst>
                <a:ext uri="{FF2B5EF4-FFF2-40B4-BE49-F238E27FC236}">
                  <a16:creationId xmlns:a16="http://schemas.microsoft.com/office/drawing/2014/main" id="{60AE1CA1-CD9E-49DF-9D34-2F6282E28F54}"/>
                </a:ext>
              </a:extLst>
            </p:cNvPr>
            <p:cNvSpPr>
              <a:spLocks/>
            </p:cNvSpPr>
            <p:nvPr/>
          </p:nvSpPr>
          <p:spPr bwMode="gray">
            <a:xfrm>
              <a:off x="5375336" y="2637386"/>
              <a:ext cx="277203" cy="189744"/>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 name="Western Sahara" descr="© INSCALE GmbH, 05.05.2010&#10;http://www.presentationload.com/">
              <a:extLst>
                <a:ext uri="{FF2B5EF4-FFF2-40B4-BE49-F238E27FC236}">
                  <a16:creationId xmlns:a16="http://schemas.microsoft.com/office/drawing/2014/main" id="{37ED6E12-E187-4C68-B6CA-4309D9167E83}"/>
                </a:ext>
              </a:extLst>
            </p:cNvPr>
            <p:cNvSpPr>
              <a:spLocks/>
            </p:cNvSpPr>
            <p:nvPr/>
          </p:nvSpPr>
          <p:spPr bwMode="gray">
            <a:xfrm>
              <a:off x="3790679" y="2373523"/>
              <a:ext cx="226803" cy="194192"/>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 name="West Bank" descr="© INSCALE GmbH, 05.05.2010&#10;http://www.presentationload.com/">
              <a:extLst>
                <a:ext uri="{FF2B5EF4-FFF2-40B4-BE49-F238E27FC236}">
                  <a16:creationId xmlns:a16="http://schemas.microsoft.com/office/drawing/2014/main" id="{BA69561B-0D5F-449E-AB71-3CB3260BEF3D}"/>
                </a:ext>
              </a:extLst>
            </p:cNvPr>
            <p:cNvSpPr>
              <a:spLocks/>
            </p:cNvSpPr>
            <p:nvPr/>
          </p:nvSpPr>
          <p:spPr bwMode="gray">
            <a:xfrm>
              <a:off x="5148532" y="2226767"/>
              <a:ext cx="16307" cy="35577"/>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 name="Uzbekistan" descr="© INSCALE GmbH, 05.05.2010&#10;http://www.presentationload.com/">
              <a:extLst>
                <a:ext uri="{FF2B5EF4-FFF2-40B4-BE49-F238E27FC236}">
                  <a16:creationId xmlns:a16="http://schemas.microsoft.com/office/drawing/2014/main" id="{CD14AB63-DBD5-4C60-85C6-786E4C415D2B}"/>
                </a:ext>
              </a:extLst>
            </p:cNvPr>
            <p:cNvSpPr>
              <a:spLocks/>
            </p:cNvSpPr>
            <p:nvPr/>
          </p:nvSpPr>
          <p:spPr bwMode="gray">
            <a:xfrm>
              <a:off x="5618445" y="1830973"/>
              <a:ext cx="449160" cy="252004"/>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 name="Vietnam" descr="© INSCALE GmbH, 05.05.2010&#10;http://www.presentationload.com/">
              <a:extLst>
                <a:ext uri="{FF2B5EF4-FFF2-40B4-BE49-F238E27FC236}">
                  <a16:creationId xmlns:a16="http://schemas.microsoft.com/office/drawing/2014/main" id="{811D246C-38F1-4C9D-9017-D0D3D8D78F06}"/>
                </a:ext>
              </a:extLst>
            </p:cNvPr>
            <p:cNvSpPr>
              <a:spLocks/>
            </p:cNvSpPr>
            <p:nvPr/>
          </p:nvSpPr>
          <p:spPr bwMode="gray">
            <a:xfrm>
              <a:off x="6940722" y="2503972"/>
              <a:ext cx="229767" cy="452126"/>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 name="Venezuela" descr="© INSCALE GmbH, 05.05.2010&#10;http://www.presentationload.com/">
              <a:extLst>
                <a:ext uri="{FF2B5EF4-FFF2-40B4-BE49-F238E27FC236}">
                  <a16:creationId xmlns:a16="http://schemas.microsoft.com/office/drawing/2014/main" id="{48E18E29-B51D-4D78-9BBE-B865B5A96B5B}"/>
                </a:ext>
              </a:extLst>
            </p:cNvPr>
            <p:cNvSpPr>
              <a:spLocks noEditPoints="1"/>
            </p:cNvSpPr>
            <p:nvPr/>
          </p:nvSpPr>
          <p:spPr bwMode="gray">
            <a:xfrm>
              <a:off x="2263836" y="2846402"/>
              <a:ext cx="361698" cy="352806"/>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 name="USA (Alaska)" descr="© INSCALE GmbH, 05.05.2010&#10;http://www.presentationload.com/">
              <a:extLst>
                <a:ext uri="{FF2B5EF4-FFF2-40B4-BE49-F238E27FC236}">
                  <a16:creationId xmlns:a16="http://schemas.microsoft.com/office/drawing/2014/main" id="{865D2056-3B52-4195-9971-60011979B8D3}"/>
                </a:ext>
              </a:extLst>
            </p:cNvPr>
            <p:cNvSpPr>
              <a:spLocks noEditPoints="1"/>
            </p:cNvSpPr>
            <p:nvPr/>
          </p:nvSpPr>
          <p:spPr bwMode="gray">
            <a:xfrm>
              <a:off x="399011" y="1107572"/>
              <a:ext cx="1165144" cy="504009"/>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8" name="USA" descr="© INSCALE GmbH, 05.05.2010&#10;http://www.presentationload.com/">
              <a:extLst>
                <a:ext uri="{FF2B5EF4-FFF2-40B4-BE49-F238E27FC236}">
                  <a16:creationId xmlns:a16="http://schemas.microsoft.com/office/drawing/2014/main" id="{A0D84C52-0755-4A69-83EB-954A01C18739}"/>
                </a:ext>
              </a:extLst>
            </p:cNvPr>
            <p:cNvSpPr>
              <a:spLocks noEditPoints="1"/>
            </p:cNvSpPr>
            <p:nvPr/>
          </p:nvSpPr>
          <p:spPr bwMode="gray">
            <a:xfrm>
              <a:off x="1160950" y="1713865"/>
              <a:ext cx="1485337" cy="736743"/>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9" name="Uruguay" descr="© INSCALE GmbH, 05.05.2010&#10;http://www.presentationload.com/">
              <a:extLst>
                <a:ext uri="{FF2B5EF4-FFF2-40B4-BE49-F238E27FC236}">
                  <a16:creationId xmlns:a16="http://schemas.microsoft.com/office/drawing/2014/main" id="{77D080FD-ACA3-41C0-99C4-8AA9C3B1DA77}"/>
                </a:ext>
              </a:extLst>
            </p:cNvPr>
            <p:cNvSpPr>
              <a:spLocks/>
            </p:cNvSpPr>
            <p:nvPr/>
          </p:nvSpPr>
          <p:spPr bwMode="gray">
            <a:xfrm>
              <a:off x="2745607" y="4139036"/>
              <a:ext cx="139343" cy="145273"/>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0" name="United Kingdom" descr="© INSCALE GmbH, 05.05.2010&#10;http://www.presentationload.com/">
              <a:extLst>
                <a:ext uri="{FF2B5EF4-FFF2-40B4-BE49-F238E27FC236}">
                  <a16:creationId xmlns:a16="http://schemas.microsoft.com/office/drawing/2014/main" id="{8BE275F5-DD58-406A-8E37-83DD6E4C2223}"/>
                </a:ext>
              </a:extLst>
            </p:cNvPr>
            <p:cNvSpPr>
              <a:spLocks noEditPoints="1"/>
            </p:cNvSpPr>
            <p:nvPr/>
          </p:nvSpPr>
          <p:spPr bwMode="gray">
            <a:xfrm>
              <a:off x="4094566" y="1386258"/>
              <a:ext cx="219391" cy="312783"/>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1" name="United Arab Emirates" descr="© INSCALE GmbH, 05.05.2010&#10;http://www.presentationload.com/">
              <a:extLst>
                <a:ext uri="{FF2B5EF4-FFF2-40B4-BE49-F238E27FC236}">
                  <a16:creationId xmlns:a16="http://schemas.microsoft.com/office/drawing/2014/main" id="{67E757E8-91B7-475B-A72C-80D9917C4941}"/>
                </a:ext>
              </a:extLst>
            </p:cNvPr>
            <p:cNvSpPr>
              <a:spLocks/>
            </p:cNvSpPr>
            <p:nvPr/>
          </p:nvSpPr>
          <p:spPr bwMode="gray">
            <a:xfrm>
              <a:off x="5599173" y="2407618"/>
              <a:ext cx="127484" cy="121556"/>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2" name="Ukraine" descr="© INSCALE GmbH, 05.05.2010&#10;http://www.presentationload.com/">
              <a:extLst>
                <a:ext uri="{FF2B5EF4-FFF2-40B4-BE49-F238E27FC236}">
                  <a16:creationId xmlns:a16="http://schemas.microsoft.com/office/drawing/2014/main" id="{00CBB7A1-4121-491B-AD48-77F80E69A880}"/>
                </a:ext>
              </a:extLst>
            </p:cNvPr>
            <p:cNvSpPr>
              <a:spLocks/>
            </p:cNvSpPr>
            <p:nvPr/>
          </p:nvSpPr>
          <p:spPr bwMode="gray">
            <a:xfrm>
              <a:off x="4792763" y="1627887"/>
              <a:ext cx="423959" cy="237181"/>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3" name="Uganda" descr="© INSCALE GmbH, 05.05.2010&#10;http://www.presentationload.com/">
              <a:extLst>
                <a:ext uri="{FF2B5EF4-FFF2-40B4-BE49-F238E27FC236}">
                  <a16:creationId xmlns:a16="http://schemas.microsoft.com/office/drawing/2014/main" id="{580A6AFD-EE92-4BBE-B4BB-47A7A2DB969A}"/>
                </a:ext>
              </a:extLst>
            </p:cNvPr>
            <p:cNvSpPr>
              <a:spLocks noEditPoints="1"/>
            </p:cNvSpPr>
            <p:nvPr/>
          </p:nvSpPr>
          <p:spPr bwMode="gray">
            <a:xfrm>
              <a:off x="5034390" y="3090993"/>
              <a:ext cx="148236" cy="174920"/>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4" name="Turkmenistan" descr="© INSCALE GmbH, 05.05.2010&#10;http://www.presentationload.com/">
              <a:extLst>
                <a:ext uri="{FF2B5EF4-FFF2-40B4-BE49-F238E27FC236}">
                  <a16:creationId xmlns:a16="http://schemas.microsoft.com/office/drawing/2014/main" id="{2F5E94F4-08F4-4C04-BC84-41BDABB5F19B}"/>
                </a:ext>
              </a:extLst>
            </p:cNvPr>
            <p:cNvSpPr>
              <a:spLocks/>
            </p:cNvSpPr>
            <p:nvPr/>
          </p:nvSpPr>
          <p:spPr bwMode="gray">
            <a:xfrm>
              <a:off x="5550255" y="1912504"/>
              <a:ext cx="382452" cy="229770"/>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5" name="Turkey" descr="© INSCALE GmbH, 05.05.2010&#10;http://www.presentationload.com/">
              <a:extLst>
                <a:ext uri="{FF2B5EF4-FFF2-40B4-BE49-F238E27FC236}">
                  <a16:creationId xmlns:a16="http://schemas.microsoft.com/office/drawing/2014/main" id="{9759907A-FF1A-4B71-95CC-F065B9C7A8D5}"/>
                </a:ext>
              </a:extLst>
            </p:cNvPr>
            <p:cNvSpPr>
              <a:spLocks noEditPoints="1"/>
            </p:cNvSpPr>
            <p:nvPr/>
          </p:nvSpPr>
          <p:spPr bwMode="gray">
            <a:xfrm>
              <a:off x="4880223" y="1930291"/>
              <a:ext cx="504007" cy="192709"/>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6" name="Tunisia" descr="© INSCALE GmbH, 05.05.2010&#10;http://www.presentationload.com/">
              <a:extLst>
                <a:ext uri="{FF2B5EF4-FFF2-40B4-BE49-F238E27FC236}">
                  <a16:creationId xmlns:a16="http://schemas.microsoft.com/office/drawing/2014/main" id="{409EF829-4F56-477B-9890-D7AE028D5AFD}"/>
                </a:ext>
              </a:extLst>
            </p:cNvPr>
            <p:cNvSpPr>
              <a:spLocks/>
            </p:cNvSpPr>
            <p:nvPr/>
          </p:nvSpPr>
          <p:spPr bwMode="gray">
            <a:xfrm>
              <a:off x="4441441" y="2078530"/>
              <a:ext cx="103766" cy="216428"/>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7" name="Togo" descr="© INSCALE GmbH, 05.05.2010&#10;http://www.presentationload.com/">
              <a:extLst>
                <a:ext uri="{FF2B5EF4-FFF2-40B4-BE49-F238E27FC236}">
                  <a16:creationId xmlns:a16="http://schemas.microsoft.com/office/drawing/2014/main" id="{5571594D-9249-4D7B-B1D4-492B506FA0DE}"/>
                </a:ext>
              </a:extLst>
            </p:cNvPr>
            <p:cNvSpPr>
              <a:spLocks/>
            </p:cNvSpPr>
            <p:nvPr/>
          </p:nvSpPr>
          <p:spPr bwMode="gray">
            <a:xfrm>
              <a:off x="4230944" y="2880496"/>
              <a:ext cx="53365" cy="152686"/>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8" name="Thailand" descr="© INSCALE GmbH, 05.05.2010&#10;http://www.presentationload.com/">
              <a:extLst>
                <a:ext uri="{FF2B5EF4-FFF2-40B4-BE49-F238E27FC236}">
                  <a16:creationId xmlns:a16="http://schemas.microsoft.com/office/drawing/2014/main" id="{EDB3C398-5E8D-4FDA-9DCF-D1715F069E25}"/>
                </a:ext>
              </a:extLst>
            </p:cNvPr>
            <p:cNvSpPr>
              <a:spLocks/>
            </p:cNvSpPr>
            <p:nvPr/>
          </p:nvSpPr>
          <p:spPr bwMode="gray">
            <a:xfrm>
              <a:off x="6829542" y="2594397"/>
              <a:ext cx="234215" cy="450643"/>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29" name="Tanzania" descr="© INSCALE GmbH, 05.05.2010&#10;http://www.presentationload.com/">
              <a:extLst>
                <a:ext uri="{FF2B5EF4-FFF2-40B4-BE49-F238E27FC236}">
                  <a16:creationId xmlns:a16="http://schemas.microsoft.com/office/drawing/2014/main" id="{4D83B312-B086-4DC7-BD57-446E005FB2EC}"/>
                </a:ext>
              </a:extLst>
            </p:cNvPr>
            <p:cNvSpPr>
              <a:spLocks noEditPoints="1"/>
            </p:cNvSpPr>
            <p:nvPr/>
          </p:nvSpPr>
          <p:spPr bwMode="gray">
            <a:xfrm>
              <a:off x="5032907" y="3249609"/>
              <a:ext cx="290545" cy="329088"/>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0" name="Tajikistan" descr="© INSCALE GmbH, 05.05.2010&#10;http://www.presentationload.com/">
              <a:extLst>
                <a:ext uri="{FF2B5EF4-FFF2-40B4-BE49-F238E27FC236}">
                  <a16:creationId xmlns:a16="http://schemas.microsoft.com/office/drawing/2014/main" id="{EB59AA64-5E22-4779-8BA4-B8EE67EA9FBE}"/>
                </a:ext>
              </a:extLst>
            </p:cNvPr>
            <p:cNvSpPr>
              <a:spLocks/>
            </p:cNvSpPr>
            <p:nvPr/>
          </p:nvSpPr>
          <p:spPr bwMode="gray">
            <a:xfrm>
              <a:off x="5937154" y="1967351"/>
              <a:ext cx="209015" cy="131932"/>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1" name="Taiwan" descr="© INSCALE GmbH, 05.05.2010&#10;http://www.presentationload.com/">
              <a:extLst>
                <a:ext uri="{FF2B5EF4-FFF2-40B4-BE49-F238E27FC236}">
                  <a16:creationId xmlns:a16="http://schemas.microsoft.com/office/drawing/2014/main" id="{7A09C90C-E44E-470A-9617-A0D3FDC2B5E7}"/>
                </a:ext>
              </a:extLst>
            </p:cNvPr>
            <p:cNvSpPr>
              <a:spLocks/>
            </p:cNvSpPr>
            <p:nvPr/>
          </p:nvSpPr>
          <p:spPr bwMode="gray">
            <a:xfrm>
              <a:off x="7401738" y="2444677"/>
              <a:ext cx="45954" cy="102284"/>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2" name="Syria" descr="© INSCALE GmbH, 05.05.2010&#10;http://www.presentationload.com/">
              <a:extLst>
                <a:ext uri="{FF2B5EF4-FFF2-40B4-BE49-F238E27FC236}">
                  <a16:creationId xmlns:a16="http://schemas.microsoft.com/office/drawing/2014/main" id="{ADB94349-7D63-41EE-B86A-9FB518146701}"/>
                </a:ext>
              </a:extLst>
            </p:cNvPr>
            <p:cNvSpPr>
              <a:spLocks/>
            </p:cNvSpPr>
            <p:nvPr/>
          </p:nvSpPr>
          <p:spPr bwMode="gray">
            <a:xfrm>
              <a:off x="5152979" y="2075565"/>
              <a:ext cx="170473" cy="157133"/>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3" name="Switzerland" descr="© INSCALE GmbH, 05.05.2010&#10;http://www.presentationload.com/">
              <a:extLst>
                <a:ext uri="{FF2B5EF4-FFF2-40B4-BE49-F238E27FC236}">
                  <a16:creationId xmlns:a16="http://schemas.microsoft.com/office/drawing/2014/main" id="{B734543D-CB34-422A-82DD-9D91093AA958}"/>
                </a:ext>
              </a:extLst>
            </p:cNvPr>
            <p:cNvSpPr>
              <a:spLocks/>
            </p:cNvSpPr>
            <p:nvPr/>
          </p:nvSpPr>
          <p:spPr bwMode="gray">
            <a:xfrm>
              <a:off x="4408829" y="1759818"/>
              <a:ext cx="109696" cy="60778"/>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4" name="Sweden" descr="© INSCALE GmbH, 05.05.2010&#10;http://www.presentationload.com/">
              <a:extLst>
                <a:ext uri="{FF2B5EF4-FFF2-40B4-BE49-F238E27FC236}">
                  <a16:creationId xmlns:a16="http://schemas.microsoft.com/office/drawing/2014/main" id="{C4AFBDE3-C51D-4EE6-8C43-1084092CF2B2}"/>
                </a:ext>
              </a:extLst>
            </p:cNvPr>
            <p:cNvSpPr>
              <a:spLocks noEditPoints="1"/>
            </p:cNvSpPr>
            <p:nvPr/>
          </p:nvSpPr>
          <p:spPr bwMode="gray">
            <a:xfrm>
              <a:off x="4533349" y="1163902"/>
              <a:ext cx="262381" cy="375042"/>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5" name="Swaziland" descr="© INSCALE GmbH, 05.05.2010&#10;http://www.presentationload.com/">
              <a:extLst>
                <a:ext uri="{FF2B5EF4-FFF2-40B4-BE49-F238E27FC236}">
                  <a16:creationId xmlns:a16="http://schemas.microsoft.com/office/drawing/2014/main" id="{3BC894A5-BF64-4DF0-86F6-936BBAA041FB}"/>
                </a:ext>
              </a:extLst>
            </p:cNvPr>
            <p:cNvSpPr>
              <a:spLocks/>
            </p:cNvSpPr>
            <p:nvPr/>
          </p:nvSpPr>
          <p:spPr bwMode="gray">
            <a:xfrm>
              <a:off x="5050696" y="4004139"/>
              <a:ext cx="38542" cy="50401"/>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6" name="Suriname" descr="© INSCALE GmbH, 05.05.2010&#10;http://www.presentationload.com/">
              <a:extLst>
                <a:ext uri="{FF2B5EF4-FFF2-40B4-BE49-F238E27FC236}">
                  <a16:creationId xmlns:a16="http://schemas.microsoft.com/office/drawing/2014/main" id="{71B803A8-18A1-41F5-B901-7581853E9267}"/>
                </a:ext>
              </a:extLst>
            </p:cNvPr>
            <p:cNvSpPr>
              <a:spLocks/>
            </p:cNvSpPr>
            <p:nvPr/>
          </p:nvSpPr>
          <p:spPr bwMode="gray">
            <a:xfrm>
              <a:off x="2668524" y="3036146"/>
              <a:ext cx="111179" cy="127485"/>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7" name="Sudan">
              <a:extLst>
                <a:ext uri="{FF2B5EF4-FFF2-40B4-BE49-F238E27FC236}">
                  <a16:creationId xmlns:a16="http://schemas.microsoft.com/office/drawing/2014/main" id="{F7CF893B-8B86-4BBE-A09F-72EE15E0904F}"/>
                </a:ext>
              </a:extLst>
            </p:cNvPr>
            <p:cNvSpPr>
              <a:spLocks/>
            </p:cNvSpPr>
            <p:nvPr/>
          </p:nvSpPr>
          <p:spPr bwMode="auto">
            <a:xfrm>
              <a:off x="4814919" y="2510265"/>
              <a:ext cx="452944" cy="444363"/>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8" name="South Sudan">
              <a:extLst>
                <a:ext uri="{FF2B5EF4-FFF2-40B4-BE49-F238E27FC236}">
                  <a16:creationId xmlns:a16="http://schemas.microsoft.com/office/drawing/2014/main" id="{551A8A0A-6DAC-4E45-8F2D-5D82126EF66A}"/>
                </a:ext>
              </a:extLst>
            </p:cNvPr>
            <p:cNvSpPr>
              <a:spLocks/>
            </p:cNvSpPr>
            <p:nvPr/>
          </p:nvSpPr>
          <p:spPr bwMode="auto">
            <a:xfrm>
              <a:off x="4877854" y="2841153"/>
              <a:ext cx="326120" cy="272722"/>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39" name="Sri Lanka" descr="© INSCALE GmbH, 05.05.2010&#10;http://www.presentationload.com/">
              <a:extLst>
                <a:ext uri="{FF2B5EF4-FFF2-40B4-BE49-F238E27FC236}">
                  <a16:creationId xmlns:a16="http://schemas.microsoft.com/office/drawing/2014/main" id="{803C497D-6FBD-456D-942D-D6C25D46D6D4}"/>
                </a:ext>
              </a:extLst>
            </p:cNvPr>
            <p:cNvSpPr>
              <a:spLocks/>
            </p:cNvSpPr>
            <p:nvPr/>
          </p:nvSpPr>
          <p:spPr bwMode="gray">
            <a:xfrm>
              <a:off x="6378902" y="2924967"/>
              <a:ext cx="65224" cy="115625"/>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0" name="Spain" descr="© INSCALE GmbH, 05.05.2010&#10;http://www.presentationload.com/">
              <a:extLst>
                <a:ext uri="{FF2B5EF4-FFF2-40B4-BE49-F238E27FC236}">
                  <a16:creationId xmlns:a16="http://schemas.microsoft.com/office/drawing/2014/main" id="{C8A71B2C-BF98-422C-92D9-BA9D239655A3}"/>
                </a:ext>
              </a:extLst>
            </p:cNvPr>
            <p:cNvSpPr>
              <a:spLocks noEditPoints="1"/>
            </p:cNvSpPr>
            <p:nvPr/>
          </p:nvSpPr>
          <p:spPr bwMode="gray">
            <a:xfrm>
              <a:off x="4030823" y="1882856"/>
              <a:ext cx="332051" cy="234216"/>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1" name="South Africa" descr="© INSCALE GmbH, 05.05.2010&#10;http://www.presentationload.com/">
              <a:extLst>
                <a:ext uri="{FF2B5EF4-FFF2-40B4-BE49-F238E27FC236}">
                  <a16:creationId xmlns:a16="http://schemas.microsoft.com/office/drawing/2014/main" id="{750D6766-5BDC-4351-98B0-876A6BCDC5F5}"/>
                </a:ext>
              </a:extLst>
            </p:cNvPr>
            <p:cNvSpPr>
              <a:spLocks noEditPoints="1"/>
            </p:cNvSpPr>
            <p:nvPr/>
          </p:nvSpPr>
          <p:spPr bwMode="gray">
            <a:xfrm>
              <a:off x="4672692" y="3895926"/>
              <a:ext cx="429889" cy="38690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2" name="Somalia" descr="© INSCALE GmbH, 05.05.2010&#10;http://www.presentationload.com/">
              <a:extLst>
                <a:ext uri="{FF2B5EF4-FFF2-40B4-BE49-F238E27FC236}">
                  <a16:creationId xmlns:a16="http://schemas.microsoft.com/office/drawing/2014/main" id="{AEDA2A06-8C8E-4BB0-A4AB-AD75BC0B12C8}"/>
                </a:ext>
              </a:extLst>
            </p:cNvPr>
            <p:cNvSpPr>
              <a:spLocks/>
            </p:cNvSpPr>
            <p:nvPr/>
          </p:nvSpPr>
          <p:spPr bwMode="gray">
            <a:xfrm>
              <a:off x="5341240" y="2850849"/>
              <a:ext cx="271275" cy="419514"/>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3" name="Solomon Islands" descr="© INSCALE GmbH, 05.05.2010&#10;http://www.presentationload.com/">
              <a:extLst>
                <a:ext uri="{FF2B5EF4-FFF2-40B4-BE49-F238E27FC236}">
                  <a16:creationId xmlns:a16="http://schemas.microsoft.com/office/drawing/2014/main" id="{5980AA20-5698-450B-B3EC-0C7F0558341F}"/>
                </a:ext>
              </a:extLst>
            </p:cNvPr>
            <p:cNvSpPr>
              <a:spLocks noEditPoints="1"/>
            </p:cNvSpPr>
            <p:nvPr/>
          </p:nvSpPr>
          <p:spPr bwMode="gray">
            <a:xfrm>
              <a:off x="8452741" y="3423046"/>
              <a:ext cx="140826" cy="131932"/>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4" name="Slovenia" descr="© INSCALE GmbH, 05.05.2010&#10;http://www.presentationload.com/">
              <a:extLst>
                <a:ext uri="{FF2B5EF4-FFF2-40B4-BE49-F238E27FC236}">
                  <a16:creationId xmlns:a16="http://schemas.microsoft.com/office/drawing/2014/main" id="{23F59F92-F480-415F-8B67-146844A0027A}"/>
                </a:ext>
              </a:extLst>
            </p:cNvPr>
            <p:cNvSpPr>
              <a:spLocks/>
            </p:cNvSpPr>
            <p:nvPr/>
          </p:nvSpPr>
          <p:spPr bwMode="gray">
            <a:xfrm>
              <a:off x="4583748" y="1786501"/>
              <a:ext cx="80048" cy="45954"/>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5" name="Slovakia" descr="© INSCALE GmbH, 05.05.2010&#10;http://www.presentationload.com/">
              <a:extLst>
                <a:ext uri="{FF2B5EF4-FFF2-40B4-BE49-F238E27FC236}">
                  <a16:creationId xmlns:a16="http://schemas.microsoft.com/office/drawing/2014/main" id="{ADF1C61F-0BA2-4D13-90FE-A1AB9584E443}"/>
                </a:ext>
              </a:extLst>
            </p:cNvPr>
            <p:cNvSpPr>
              <a:spLocks/>
            </p:cNvSpPr>
            <p:nvPr/>
          </p:nvSpPr>
          <p:spPr bwMode="gray">
            <a:xfrm>
              <a:off x="4665278" y="1709417"/>
              <a:ext cx="134897" cy="5484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6" name="Sierra Leone" descr="© INSCALE GmbH, 05.05.2010&#10;http://www.presentationload.com/">
              <a:extLst>
                <a:ext uri="{FF2B5EF4-FFF2-40B4-BE49-F238E27FC236}">
                  <a16:creationId xmlns:a16="http://schemas.microsoft.com/office/drawing/2014/main" id="{0C184CEC-4060-43FC-B12F-3AB1738B4447}"/>
                </a:ext>
              </a:extLst>
            </p:cNvPr>
            <p:cNvSpPr>
              <a:spLocks/>
            </p:cNvSpPr>
            <p:nvPr/>
          </p:nvSpPr>
          <p:spPr bwMode="gray">
            <a:xfrm>
              <a:off x="3879621" y="2910144"/>
              <a:ext cx="78566" cy="102284"/>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7" name="Serbia" descr="© INSCALE GmbH, 05.05.2010&#10;http://www.presentationload.com/">
              <a:extLst>
                <a:ext uri="{FF2B5EF4-FFF2-40B4-BE49-F238E27FC236}">
                  <a16:creationId xmlns:a16="http://schemas.microsoft.com/office/drawing/2014/main" id="{4E4B681B-5A36-41EA-BB2F-021834229CB0}"/>
                </a:ext>
              </a:extLst>
            </p:cNvPr>
            <p:cNvSpPr>
              <a:spLocks/>
            </p:cNvSpPr>
            <p:nvPr/>
          </p:nvSpPr>
          <p:spPr bwMode="gray">
            <a:xfrm>
              <a:off x="4717162" y="1810219"/>
              <a:ext cx="103766" cy="113769"/>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8" name="Senegal" descr="© INSCALE GmbH, 05.05.2010&#10;http://www.presentationload.com/">
              <a:extLst>
                <a:ext uri="{FF2B5EF4-FFF2-40B4-BE49-F238E27FC236}">
                  <a16:creationId xmlns:a16="http://schemas.microsoft.com/office/drawing/2014/main" id="{C0176171-08EA-45AA-ACC8-7AB1E0D7165B}"/>
                </a:ext>
              </a:extLst>
            </p:cNvPr>
            <p:cNvSpPr>
              <a:spLocks/>
            </p:cNvSpPr>
            <p:nvPr/>
          </p:nvSpPr>
          <p:spPr bwMode="gray">
            <a:xfrm>
              <a:off x="3801057" y="2704094"/>
              <a:ext cx="157132" cy="139343"/>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49" name="Saudi Arabia" descr="© INSCALE GmbH, 05.05.2010&#10;http://www.presentationload.com/">
              <a:extLst>
                <a:ext uri="{FF2B5EF4-FFF2-40B4-BE49-F238E27FC236}">
                  <a16:creationId xmlns:a16="http://schemas.microsoft.com/office/drawing/2014/main" id="{FF861C59-9D25-4E2D-B94D-B646B4BD2CA1}"/>
                </a:ext>
              </a:extLst>
            </p:cNvPr>
            <p:cNvSpPr>
              <a:spLocks/>
            </p:cNvSpPr>
            <p:nvPr/>
          </p:nvSpPr>
          <p:spPr bwMode="gray">
            <a:xfrm>
              <a:off x="5148533" y="2235663"/>
              <a:ext cx="563301" cy="483255"/>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0" name="Rwanda" descr="© INSCALE GmbH, 05.05.2010&#10;http://www.presentationload.com/">
              <a:extLst>
                <a:ext uri="{FF2B5EF4-FFF2-40B4-BE49-F238E27FC236}">
                  <a16:creationId xmlns:a16="http://schemas.microsoft.com/office/drawing/2014/main" id="{B5D1ADF9-BED1-48AC-8FF1-250C11939E21}"/>
                </a:ext>
              </a:extLst>
            </p:cNvPr>
            <p:cNvSpPr>
              <a:spLocks/>
            </p:cNvSpPr>
            <p:nvPr/>
          </p:nvSpPr>
          <p:spPr bwMode="gray">
            <a:xfrm>
              <a:off x="5012154" y="3249609"/>
              <a:ext cx="56330" cy="5633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1" name="Russia (Urup,Simushir)" descr="© INSCALE GmbH, 05.05.2010&#10;http://www.presentationload.com/">
              <a:extLst>
                <a:ext uri="{FF2B5EF4-FFF2-40B4-BE49-F238E27FC236}">
                  <a16:creationId xmlns:a16="http://schemas.microsoft.com/office/drawing/2014/main" id="{54037953-F75F-426A-A690-32DE27337590}"/>
                </a:ext>
              </a:extLst>
            </p:cNvPr>
            <p:cNvSpPr>
              <a:spLocks noEditPoints="1"/>
            </p:cNvSpPr>
            <p:nvPr/>
          </p:nvSpPr>
          <p:spPr bwMode="gray">
            <a:xfrm>
              <a:off x="7804943" y="1429248"/>
              <a:ext cx="114143" cy="453608"/>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2" name="Russia" descr="© INSCALE GmbH, 05.05.2010&#10;http://www.presentationload.com/">
              <a:extLst>
                <a:ext uri="{FF2B5EF4-FFF2-40B4-BE49-F238E27FC236}">
                  <a16:creationId xmlns:a16="http://schemas.microsoft.com/office/drawing/2014/main" id="{B525753E-D4D2-4764-8027-EA818633784D}"/>
                </a:ext>
              </a:extLst>
            </p:cNvPr>
            <p:cNvSpPr>
              <a:spLocks noEditPoints="1"/>
            </p:cNvSpPr>
            <p:nvPr/>
          </p:nvSpPr>
          <p:spPr bwMode="gray">
            <a:xfrm>
              <a:off x="4727539" y="867426"/>
              <a:ext cx="3430210" cy="1092513"/>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3" name="Romania" descr="© INSCALE GmbH, 05.05.2010&#10;http://www.presentationload.com/">
              <a:extLst>
                <a:ext uri="{FF2B5EF4-FFF2-40B4-BE49-F238E27FC236}">
                  <a16:creationId xmlns:a16="http://schemas.microsoft.com/office/drawing/2014/main" id="{24087E5F-8F48-445C-96A8-29379889B661}"/>
                </a:ext>
              </a:extLst>
            </p:cNvPr>
            <p:cNvSpPr>
              <a:spLocks/>
            </p:cNvSpPr>
            <p:nvPr/>
          </p:nvSpPr>
          <p:spPr bwMode="gray">
            <a:xfrm>
              <a:off x="4749775" y="1747960"/>
              <a:ext cx="232733" cy="139343"/>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4" name="Qatar" descr="© INSCALE GmbH, 05.05.2010&#10;http://www.presentationload.com/">
              <a:extLst>
                <a:ext uri="{FF2B5EF4-FFF2-40B4-BE49-F238E27FC236}">
                  <a16:creationId xmlns:a16="http://schemas.microsoft.com/office/drawing/2014/main" id="{BBEC621A-4004-4A09-9AD4-599BF49E38C5}"/>
                </a:ext>
              </a:extLst>
            </p:cNvPr>
            <p:cNvSpPr>
              <a:spLocks/>
            </p:cNvSpPr>
            <p:nvPr/>
          </p:nvSpPr>
          <p:spPr bwMode="gray">
            <a:xfrm>
              <a:off x="5579903" y="2416512"/>
              <a:ext cx="25201" cy="54848"/>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5" name="Puerto Rico" descr="© INSCALE GmbH, 05.05.2010&#10;http://www.presentationload.com/">
              <a:extLst>
                <a:ext uri="{FF2B5EF4-FFF2-40B4-BE49-F238E27FC236}">
                  <a16:creationId xmlns:a16="http://schemas.microsoft.com/office/drawing/2014/main" id="{55D02894-F433-42A1-A23D-AD3082695436}"/>
                </a:ext>
              </a:extLst>
            </p:cNvPr>
            <p:cNvSpPr>
              <a:spLocks/>
            </p:cNvSpPr>
            <p:nvPr/>
          </p:nvSpPr>
          <p:spPr bwMode="gray">
            <a:xfrm>
              <a:off x="2453580" y="2656657"/>
              <a:ext cx="51884" cy="22236"/>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6" name="Portugal" descr="© INSCALE GmbH, 05.05.2010&#10;http://www.presentationload.com/">
              <a:extLst>
                <a:ext uri="{FF2B5EF4-FFF2-40B4-BE49-F238E27FC236}">
                  <a16:creationId xmlns:a16="http://schemas.microsoft.com/office/drawing/2014/main" id="{F62EDE8B-0DB4-453E-8DE1-CD100F2D40E1}"/>
                </a:ext>
              </a:extLst>
            </p:cNvPr>
            <p:cNvSpPr>
              <a:spLocks/>
            </p:cNvSpPr>
            <p:nvPr/>
          </p:nvSpPr>
          <p:spPr bwMode="gray">
            <a:xfrm>
              <a:off x="4017483" y="1933256"/>
              <a:ext cx="85978" cy="155651"/>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7" name="Poland" descr="© INSCALE GmbH, 05.05.2010&#10;http://www.presentationload.com/">
              <a:extLst>
                <a:ext uri="{FF2B5EF4-FFF2-40B4-BE49-F238E27FC236}">
                  <a16:creationId xmlns:a16="http://schemas.microsoft.com/office/drawing/2014/main" id="{10BD87A1-D2DD-4BAE-803F-3DBDB2DC26F9}"/>
                </a:ext>
              </a:extLst>
            </p:cNvPr>
            <p:cNvSpPr>
              <a:spLocks/>
            </p:cNvSpPr>
            <p:nvPr/>
          </p:nvSpPr>
          <p:spPr bwMode="gray">
            <a:xfrm>
              <a:off x="4600055" y="1555250"/>
              <a:ext cx="237180" cy="170474"/>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8" name="Philippines" descr="© INSCALE GmbH, 05.05.2010&#10;http://www.presentationload.com/">
              <a:extLst>
                <a:ext uri="{FF2B5EF4-FFF2-40B4-BE49-F238E27FC236}">
                  <a16:creationId xmlns:a16="http://schemas.microsoft.com/office/drawing/2014/main" id="{2A27C692-FABB-4EBE-9DE2-DC2D7451BA45}"/>
                </a:ext>
              </a:extLst>
            </p:cNvPr>
            <p:cNvSpPr>
              <a:spLocks noEditPoints="1"/>
            </p:cNvSpPr>
            <p:nvPr/>
          </p:nvSpPr>
          <p:spPr bwMode="gray">
            <a:xfrm>
              <a:off x="7388398" y="2646281"/>
              <a:ext cx="271275" cy="455091"/>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59" name="Peru" descr="© INSCALE GmbH, 05.05.2010&#10;http://www.presentationload.com/">
              <a:extLst>
                <a:ext uri="{FF2B5EF4-FFF2-40B4-BE49-F238E27FC236}">
                  <a16:creationId xmlns:a16="http://schemas.microsoft.com/office/drawing/2014/main" id="{1917D217-211E-43B5-9CD7-AD4FBFD6474C}"/>
                </a:ext>
              </a:extLst>
            </p:cNvPr>
            <p:cNvSpPr>
              <a:spLocks/>
            </p:cNvSpPr>
            <p:nvPr/>
          </p:nvSpPr>
          <p:spPr bwMode="gray">
            <a:xfrm>
              <a:off x="2041480" y="3216997"/>
              <a:ext cx="357252" cy="564787"/>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0" name="Paraguay" descr="© INSCALE GmbH, 05.05.2010&#10;http://www.presentationload.com/">
              <a:extLst>
                <a:ext uri="{FF2B5EF4-FFF2-40B4-BE49-F238E27FC236}">
                  <a16:creationId xmlns:a16="http://schemas.microsoft.com/office/drawing/2014/main" id="{3215A554-B7EB-4A3D-8700-83172DA9309D}"/>
                </a:ext>
              </a:extLst>
            </p:cNvPr>
            <p:cNvSpPr>
              <a:spLocks/>
            </p:cNvSpPr>
            <p:nvPr/>
          </p:nvSpPr>
          <p:spPr bwMode="gray">
            <a:xfrm>
              <a:off x="2586993" y="3806984"/>
              <a:ext cx="226803" cy="256451"/>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1" name="Papua New Guinea" descr="© INSCALE GmbH, 05.05.2010&#10;http://www.presentationload.com/">
              <a:extLst>
                <a:ext uri="{FF2B5EF4-FFF2-40B4-BE49-F238E27FC236}">
                  <a16:creationId xmlns:a16="http://schemas.microsoft.com/office/drawing/2014/main" id="{6E2E889D-36B0-4965-B4B4-4E2D4D49A2FA}"/>
                </a:ext>
              </a:extLst>
            </p:cNvPr>
            <p:cNvSpPr>
              <a:spLocks noEditPoints="1"/>
            </p:cNvSpPr>
            <p:nvPr/>
          </p:nvSpPr>
          <p:spPr bwMode="gray">
            <a:xfrm>
              <a:off x="8022853" y="3274809"/>
              <a:ext cx="412099" cy="275723"/>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2" name="Panama" descr="© INSCALE GmbH, 05.05.2010&#10;http://www.presentationload.com/">
              <a:extLst>
                <a:ext uri="{FF2B5EF4-FFF2-40B4-BE49-F238E27FC236}">
                  <a16:creationId xmlns:a16="http://schemas.microsoft.com/office/drawing/2014/main" id="{BFDF79AF-1172-4869-9EA7-AF49AD18773E}"/>
                </a:ext>
              </a:extLst>
            </p:cNvPr>
            <p:cNvSpPr>
              <a:spLocks/>
            </p:cNvSpPr>
            <p:nvPr/>
          </p:nvSpPr>
          <p:spPr bwMode="gray">
            <a:xfrm>
              <a:off x="2002938" y="2924967"/>
              <a:ext cx="154167" cy="74119"/>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3" name="Pakistan" descr="© INSCALE GmbH, 05.05.2010&#10;http://www.presentationload.com/">
              <a:extLst>
                <a:ext uri="{FF2B5EF4-FFF2-40B4-BE49-F238E27FC236}">
                  <a16:creationId xmlns:a16="http://schemas.microsoft.com/office/drawing/2014/main" id="{FC858820-F8B4-491A-A9E5-559F4036D3BB}"/>
                </a:ext>
              </a:extLst>
            </p:cNvPr>
            <p:cNvSpPr>
              <a:spLocks/>
            </p:cNvSpPr>
            <p:nvPr/>
          </p:nvSpPr>
          <p:spPr bwMode="gray">
            <a:xfrm>
              <a:off x="5825977" y="2087424"/>
              <a:ext cx="398759" cy="400242"/>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4" name="Parcel Islands" descr="© INSCALE GmbH, 05.05.2010&#10;http://www.presentationload.com/">
              <a:extLst>
                <a:ext uri="{FF2B5EF4-FFF2-40B4-BE49-F238E27FC236}">
                  <a16:creationId xmlns:a16="http://schemas.microsoft.com/office/drawing/2014/main" id="{82334522-9AC7-450E-91DB-A8C77532DA11}"/>
                </a:ext>
              </a:extLst>
            </p:cNvPr>
            <p:cNvSpPr>
              <a:spLocks noEditPoints="1"/>
            </p:cNvSpPr>
            <p:nvPr/>
          </p:nvSpPr>
          <p:spPr bwMode="gray">
            <a:xfrm>
              <a:off x="7204583" y="2690751"/>
              <a:ext cx="35577" cy="23718"/>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5" name="Oman" descr="© INSCALE GmbH, 05.05.2010&#10;http://www.presentationload.com/">
              <a:extLst>
                <a:ext uri="{FF2B5EF4-FFF2-40B4-BE49-F238E27FC236}">
                  <a16:creationId xmlns:a16="http://schemas.microsoft.com/office/drawing/2014/main" id="{5868B500-D28C-436F-B2CD-A1944867AA37}"/>
                </a:ext>
              </a:extLst>
            </p:cNvPr>
            <p:cNvSpPr>
              <a:spLocks/>
            </p:cNvSpPr>
            <p:nvPr/>
          </p:nvSpPr>
          <p:spPr bwMode="gray">
            <a:xfrm>
              <a:off x="5621409" y="2453571"/>
              <a:ext cx="204568" cy="254968"/>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6" name="Norway" descr="© INSCALE GmbH, 05.05.2010&#10;http://www.presentationload.com/">
              <a:extLst>
                <a:ext uri="{FF2B5EF4-FFF2-40B4-BE49-F238E27FC236}">
                  <a16:creationId xmlns:a16="http://schemas.microsoft.com/office/drawing/2014/main" id="{3F6C0563-43AB-40F8-8E75-76A8D9E23DB6}"/>
                </a:ext>
              </a:extLst>
            </p:cNvPr>
            <p:cNvSpPr>
              <a:spLocks noEditPoints="1"/>
            </p:cNvSpPr>
            <p:nvPr/>
          </p:nvSpPr>
          <p:spPr bwMode="gray">
            <a:xfrm>
              <a:off x="4399935" y="895592"/>
              <a:ext cx="515865" cy="567751"/>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7" name="Nigeria" descr="© INSCALE GmbH, 05.05.2010&#10;http://www.presentationload.com/">
              <a:extLst>
                <a:ext uri="{FF2B5EF4-FFF2-40B4-BE49-F238E27FC236}">
                  <a16:creationId xmlns:a16="http://schemas.microsoft.com/office/drawing/2014/main" id="{E078C775-17C9-48FB-B9C4-09DC3DC65A97}"/>
                </a:ext>
              </a:extLst>
            </p:cNvPr>
            <p:cNvSpPr>
              <a:spLocks/>
            </p:cNvSpPr>
            <p:nvPr/>
          </p:nvSpPr>
          <p:spPr bwMode="gray">
            <a:xfrm>
              <a:off x="4309510" y="2794518"/>
              <a:ext cx="317228" cy="292029"/>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8" name="Niger" descr="© INSCALE GmbH, 05.05.2010&#10;http://www.presentationload.com/">
              <a:extLst>
                <a:ext uri="{FF2B5EF4-FFF2-40B4-BE49-F238E27FC236}">
                  <a16:creationId xmlns:a16="http://schemas.microsoft.com/office/drawing/2014/main" id="{57814A22-5C70-4013-A987-196B7EC9A951}"/>
                </a:ext>
              </a:extLst>
            </p:cNvPr>
            <p:cNvSpPr>
              <a:spLocks/>
            </p:cNvSpPr>
            <p:nvPr/>
          </p:nvSpPr>
          <p:spPr bwMode="gray">
            <a:xfrm>
              <a:off x="4242803" y="2501007"/>
              <a:ext cx="420993" cy="357254"/>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69" name="Nicaragua" descr="© INSCALE GmbH, 05.05.2010&#10;http://www.presentationload.com/">
              <a:extLst>
                <a:ext uri="{FF2B5EF4-FFF2-40B4-BE49-F238E27FC236}">
                  <a16:creationId xmlns:a16="http://schemas.microsoft.com/office/drawing/2014/main" id="{CFE66343-5C0B-444C-A3E1-D62CD710DB0B}"/>
                </a:ext>
              </a:extLst>
            </p:cNvPr>
            <p:cNvSpPr>
              <a:spLocks/>
            </p:cNvSpPr>
            <p:nvPr/>
          </p:nvSpPr>
          <p:spPr bwMode="gray">
            <a:xfrm>
              <a:off x="1888796" y="2764871"/>
              <a:ext cx="123038" cy="126003"/>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0" name="New Zealand" descr="© INSCALE GmbH, 05.05.2010&#10;http://www.presentationload.com/">
              <a:extLst>
                <a:ext uri="{FF2B5EF4-FFF2-40B4-BE49-F238E27FC236}">
                  <a16:creationId xmlns:a16="http://schemas.microsoft.com/office/drawing/2014/main" id="{7ADE969F-0357-419E-A250-A1293845A882}"/>
                </a:ext>
              </a:extLst>
            </p:cNvPr>
            <p:cNvSpPr>
              <a:spLocks noEditPoints="1"/>
            </p:cNvSpPr>
            <p:nvPr/>
          </p:nvSpPr>
          <p:spPr bwMode="gray">
            <a:xfrm>
              <a:off x="8260033" y="4266520"/>
              <a:ext cx="481772" cy="37207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1" name="Newfoundland" descr="© INSCALE GmbH, 05.05.2010&#10;http://www.presentationload.com/">
              <a:extLst>
                <a:ext uri="{FF2B5EF4-FFF2-40B4-BE49-F238E27FC236}">
                  <a16:creationId xmlns:a16="http://schemas.microsoft.com/office/drawing/2014/main" id="{7194C334-45AE-4484-8A69-EC276D2DD4F9}"/>
                </a:ext>
              </a:extLst>
            </p:cNvPr>
            <p:cNvSpPr>
              <a:spLocks/>
            </p:cNvSpPr>
            <p:nvPr/>
          </p:nvSpPr>
          <p:spPr bwMode="gray">
            <a:xfrm>
              <a:off x="2855303" y="1653087"/>
              <a:ext cx="161579" cy="145273"/>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2" name="Netherlands" descr="© INSCALE GmbH, 05.05.2010&#10;http://www.presentationload.com/">
              <a:extLst>
                <a:ext uri="{FF2B5EF4-FFF2-40B4-BE49-F238E27FC236}">
                  <a16:creationId xmlns:a16="http://schemas.microsoft.com/office/drawing/2014/main" id="{7646B1BC-6C36-4A93-8062-C59308A8B760}"/>
                </a:ext>
              </a:extLst>
            </p:cNvPr>
            <p:cNvSpPr>
              <a:spLocks/>
            </p:cNvSpPr>
            <p:nvPr/>
          </p:nvSpPr>
          <p:spPr bwMode="gray">
            <a:xfrm>
              <a:off x="4340640" y="1595275"/>
              <a:ext cx="102284" cy="8004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3" name="Nepal" descr="© INSCALE GmbH, 05.05.2010&#10;http://www.presentationload.com/">
              <a:extLst>
                <a:ext uri="{FF2B5EF4-FFF2-40B4-BE49-F238E27FC236}">
                  <a16:creationId xmlns:a16="http://schemas.microsoft.com/office/drawing/2014/main" id="{0E4BF390-2C47-49CB-B068-F3D872FE4C8E}"/>
                </a:ext>
              </a:extLst>
            </p:cNvPr>
            <p:cNvSpPr>
              <a:spLocks/>
            </p:cNvSpPr>
            <p:nvPr/>
          </p:nvSpPr>
          <p:spPr bwMode="gray">
            <a:xfrm>
              <a:off x="6327019" y="2287544"/>
              <a:ext cx="222356" cy="12452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4" name="Namibia" descr="© INSCALE GmbH, 05.05.2010&#10;http://www.presentationload.com/">
              <a:extLst>
                <a:ext uri="{FF2B5EF4-FFF2-40B4-BE49-F238E27FC236}">
                  <a16:creationId xmlns:a16="http://schemas.microsoft.com/office/drawing/2014/main" id="{3D55AF14-A3AE-4815-9234-72D3308FA540}"/>
                </a:ext>
              </a:extLst>
            </p:cNvPr>
            <p:cNvSpPr>
              <a:spLocks/>
            </p:cNvSpPr>
            <p:nvPr/>
          </p:nvSpPr>
          <p:spPr bwMode="gray">
            <a:xfrm>
              <a:off x="4548172" y="3735829"/>
              <a:ext cx="361698" cy="369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5" name="Myanmar" descr="© INSCALE GmbH, 05.05.2010&#10;http://www.presentationload.com/">
              <a:extLst>
                <a:ext uri="{FF2B5EF4-FFF2-40B4-BE49-F238E27FC236}">
                  <a16:creationId xmlns:a16="http://schemas.microsoft.com/office/drawing/2014/main" id="{99D6D6A0-FF23-40C5-B0AD-FF63D49CFC99}"/>
                </a:ext>
              </a:extLst>
            </p:cNvPr>
            <p:cNvSpPr>
              <a:spLocks/>
            </p:cNvSpPr>
            <p:nvPr/>
          </p:nvSpPr>
          <p:spPr bwMode="gray">
            <a:xfrm>
              <a:off x="6676859" y="2346840"/>
              <a:ext cx="241627" cy="567751"/>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6" name="Mozambique" descr="© INSCALE GmbH, 05.05.2010&#10;http://www.presentationload.com/">
              <a:extLst>
                <a:ext uri="{FF2B5EF4-FFF2-40B4-BE49-F238E27FC236}">
                  <a16:creationId xmlns:a16="http://schemas.microsoft.com/office/drawing/2014/main" id="{08F30A87-566F-4AF9-9A3C-A784FE0BD1DD}"/>
                </a:ext>
              </a:extLst>
            </p:cNvPr>
            <p:cNvSpPr>
              <a:spLocks/>
            </p:cNvSpPr>
            <p:nvPr/>
          </p:nvSpPr>
          <p:spPr bwMode="gray">
            <a:xfrm>
              <a:off x="5041802" y="3538673"/>
              <a:ext cx="289063" cy="506974"/>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7" name="Morocco" descr="© INSCALE GmbH, 05.05.2010&#10;http://www.presentationload.com/">
              <a:extLst>
                <a:ext uri="{FF2B5EF4-FFF2-40B4-BE49-F238E27FC236}">
                  <a16:creationId xmlns:a16="http://schemas.microsoft.com/office/drawing/2014/main" id="{4C1F2722-BDB4-40C3-B020-850EE4FFE26E}"/>
                </a:ext>
              </a:extLst>
            </p:cNvPr>
            <p:cNvSpPr>
              <a:spLocks/>
            </p:cNvSpPr>
            <p:nvPr/>
          </p:nvSpPr>
          <p:spPr bwMode="gray">
            <a:xfrm>
              <a:off x="3898892" y="2123001"/>
              <a:ext cx="321676" cy="250522"/>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8" name="Montenegro" descr="© INSCALE GmbH, 05.05.2010&#10;http://www.presentationload.com/">
              <a:extLst>
                <a:ext uri="{FF2B5EF4-FFF2-40B4-BE49-F238E27FC236}">
                  <a16:creationId xmlns:a16="http://schemas.microsoft.com/office/drawing/2014/main" id="{55B49084-160A-4EEF-833D-B0A3B02E8EE9}"/>
                </a:ext>
              </a:extLst>
            </p:cNvPr>
            <p:cNvSpPr>
              <a:spLocks/>
            </p:cNvSpPr>
            <p:nvPr/>
          </p:nvSpPr>
          <p:spPr bwMode="gray">
            <a:xfrm>
              <a:off x="4709750" y="1887303"/>
              <a:ext cx="42989" cy="51884"/>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79" name="Mongolia" descr="© INSCALE GmbH, 05.05.2010&#10;http://www.presentationload.com/">
              <a:extLst>
                <a:ext uri="{FF2B5EF4-FFF2-40B4-BE49-F238E27FC236}">
                  <a16:creationId xmlns:a16="http://schemas.microsoft.com/office/drawing/2014/main" id="{C311AB73-08D0-46CF-B99C-854B1D498256}"/>
                </a:ext>
              </a:extLst>
            </p:cNvPr>
            <p:cNvSpPr>
              <a:spLocks/>
            </p:cNvSpPr>
            <p:nvPr/>
          </p:nvSpPr>
          <p:spPr bwMode="gray">
            <a:xfrm>
              <a:off x="6340360" y="1632334"/>
              <a:ext cx="796035" cy="315747"/>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0" name="Moldova" descr="© INSCALE GmbH, 05.05.2010&#10;http://www.presentationload.com/">
              <a:extLst>
                <a:ext uri="{FF2B5EF4-FFF2-40B4-BE49-F238E27FC236}">
                  <a16:creationId xmlns:a16="http://schemas.microsoft.com/office/drawing/2014/main" id="{67A889A9-A129-4D35-B887-1FAD3A3E54D5}"/>
                </a:ext>
              </a:extLst>
            </p:cNvPr>
            <p:cNvSpPr>
              <a:spLocks/>
            </p:cNvSpPr>
            <p:nvPr/>
          </p:nvSpPr>
          <p:spPr bwMode="gray">
            <a:xfrm>
              <a:off x="4900976" y="1742029"/>
              <a:ext cx="81531" cy="90425"/>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1" name="Mexico" descr="© INSCALE GmbH, 05.05.2010&#10;http://www.presentationload.com/">
              <a:extLst>
                <a:ext uri="{FF2B5EF4-FFF2-40B4-BE49-F238E27FC236}">
                  <a16:creationId xmlns:a16="http://schemas.microsoft.com/office/drawing/2014/main" id="{A29C3A63-276C-4368-8896-D538DC18DBD5}"/>
                </a:ext>
              </a:extLst>
            </p:cNvPr>
            <p:cNvSpPr>
              <a:spLocks/>
            </p:cNvSpPr>
            <p:nvPr/>
          </p:nvSpPr>
          <p:spPr bwMode="gray">
            <a:xfrm>
              <a:off x="1238034" y="2220838"/>
              <a:ext cx="705609" cy="552927"/>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2" name="Malta" descr="© INSCALE GmbH, 05.05.2010&#10;http://www.presentationload.com/">
              <a:extLst>
                <a:ext uri="{FF2B5EF4-FFF2-40B4-BE49-F238E27FC236}">
                  <a16:creationId xmlns:a16="http://schemas.microsoft.com/office/drawing/2014/main" id="{4150F5D4-C886-4BE0-A6BC-B5116CE0ED54}"/>
                </a:ext>
              </a:extLst>
            </p:cNvPr>
            <p:cNvSpPr>
              <a:spLocks/>
            </p:cNvSpPr>
            <p:nvPr/>
          </p:nvSpPr>
          <p:spPr bwMode="gray">
            <a:xfrm>
              <a:off x="4608948" y="2112624"/>
              <a:ext cx="11859" cy="1037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3" name="Mauritania" descr="© INSCALE GmbH, 05.05.2010&#10;http://www.presentationload.com/">
              <a:extLst>
                <a:ext uri="{FF2B5EF4-FFF2-40B4-BE49-F238E27FC236}">
                  <a16:creationId xmlns:a16="http://schemas.microsoft.com/office/drawing/2014/main" id="{062EE100-7AD8-4C77-BD4B-2B97D9A13E93}"/>
                </a:ext>
              </a:extLst>
            </p:cNvPr>
            <p:cNvSpPr>
              <a:spLocks/>
            </p:cNvSpPr>
            <p:nvPr/>
          </p:nvSpPr>
          <p:spPr bwMode="gray">
            <a:xfrm>
              <a:off x="3790680" y="2386865"/>
              <a:ext cx="324640" cy="380972"/>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4" name="Mali" descr="© INSCALE GmbH, 05.05.2010&#10;http://www.presentationload.com/">
              <a:extLst>
                <a:ext uri="{FF2B5EF4-FFF2-40B4-BE49-F238E27FC236}">
                  <a16:creationId xmlns:a16="http://schemas.microsoft.com/office/drawing/2014/main" id="{B07D5190-F254-4F76-804C-F8997B2D9B02}"/>
                </a:ext>
              </a:extLst>
            </p:cNvPr>
            <p:cNvSpPr>
              <a:spLocks/>
            </p:cNvSpPr>
            <p:nvPr/>
          </p:nvSpPr>
          <p:spPr bwMode="gray">
            <a:xfrm>
              <a:off x="3909270" y="2453571"/>
              <a:ext cx="440265" cy="455091"/>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5" name="Malaysia" descr="© INSCALE GmbH, 05.05.2010&#10;http://www.presentationload.com/">
              <a:extLst>
                <a:ext uri="{FF2B5EF4-FFF2-40B4-BE49-F238E27FC236}">
                  <a16:creationId xmlns:a16="http://schemas.microsoft.com/office/drawing/2014/main" id="{3DABAEFB-1681-40A5-BEC1-FB1C8254D483}"/>
                </a:ext>
              </a:extLst>
            </p:cNvPr>
            <p:cNvSpPr>
              <a:spLocks/>
            </p:cNvSpPr>
            <p:nvPr/>
          </p:nvSpPr>
          <p:spPr bwMode="gray">
            <a:xfrm>
              <a:off x="6928863" y="3012428"/>
              <a:ext cx="115625" cy="166026"/>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6" name="Malaysia" descr="© INSCALE GmbH, 05.05.2010&#10;http://www.presentationload.com/">
              <a:extLst>
                <a:ext uri="{FF2B5EF4-FFF2-40B4-BE49-F238E27FC236}">
                  <a16:creationId xmlns:a16="http://schemas.microsoft.com/office/drawing/2014/main" id="{CBE21541-01EB-49B8-86E3-E16E9EB4C40F}"/>
                </a:ext>
              </a:extLst>
            </p:cNvPr>
            <p:cNvSpPr>
              <a:spLocks/>
            </p:cNvSpPr>
            <p:nvPr/>
          </p:nvSpPr>
          <p:spPr bwMode="gray">
            <a:xfrm>
              <a:off x="7200136" y="2993158"/>
              <a:ext cx="260898" cy="200121"/>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7" name="Malawi" descr="© INSCALE GmbH, 05.05.2010&#10;http://www.presentationload.com/">
              <a:extLst>
                <a:ext uri="{FF2B5EF4-FFF2-40B4-BE49-F238E27FC236}">
                  <a16:creationId xmlns:a16="http://schemas.microsoft.com/office/drawing/2014/main" id="{654063D9-82ED-4E78-9087-BD531C5FC80B}"/>
                </a:ext>
              </a:extLst>
            </p:cNvPr>
            <p:cNvSpPr>
              <a:spLocks/>
            </p:cNvSpPr>
            <p:nvPr/>
          </p:nvSpPr>
          <p:spPr bwMode="gray">
            <a:xfrm>
              <a:off x="5111474" y="3506059"/>
              <a:ext cx="88942" cy="237181"/>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8" name="Madagascar" descr="© INSCALE GmbH, 05.05.2010&#10;http://www.presentationload.com/">
              <a:extLst>
                <a:ext uri="{FF2B5EF4-FFF2-40B4-BE49-F238E27FC236}">
                  <a16:creationId xmlns:a16="http://schemas.microsoft.com/office/drawing/2014/main" id="{1A7E4042-07D0-4ED6-AA2B-AD623F1F4F7A}"/>
                </a:ext>
              </a:extLst>
            </p:cNvPr>
            <p:cNvSpPr>
              <a:spLocks/>
            </p:cNvSpPr>
            <p:nvPr/>
          </p:nvSpPr>
          <p:spPr bwMode="gray">
            <a:xfrm>
              <a:off x="5370889" y="3593521"/>
              <a:ext cx="225320" cy="413584"/>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89" name="Macedonia" descr="© INSCALE GmbH, 05.05.2010&#10;http://www.presentationload.com/">
              <a:extLst>
                <a:ext uri="{FF2B5EF4-FFF2-40B4-BE49-F238E27FC236}">
                  <a16:creationId xmlns:a16="http://schemas.microsoft.com/office/drawing/2014/main" id="{A57F0B21-803F-465D-A1E8-638BFF5B13F3}"/>
                </a:ext>
              </a:extLst>
            </p:cNvPr>
            <p:cNvSpPr>
              <a:spLocks/>
            </p:cNvSpPr>
            <p:nvPr/>
          </p:nvSpPr>
          <p:spPr bwMode="gray">
            <a:xfrm>
              <a:off x="4763115" y="1922880"/>
              <a:ext cx="62260" cy="48919"/>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0" name="Luxembourg" descr="© INSCALE GmbH, 05.05.2010&#10;http://www.presentationload.com/">
              <a:extLst>
                <a:ext uri="{FF2B5EF4-FFF2-40B4-BE49-F238E27FC236}">
                  <a16:creationId xmlns:a16="http://schemas.microsoft.com/office/drawing/2014/main" id="{D97DBBE4-B021-4378-991E-A4449DF331F9}"/>
                </a:ext>
              </a:extLst>
            </p:cNvPr>
            <p:cNvSpPr>
              <a:spLocks/>
            </p:cNvSpPr>
            <p:nvPr/>
          </p:nvSpPr>
          <p:spPr bwMode="gray">
            <a:xfrm>
              <a:off x="4402900" y="1693111"/>
              <a:ext cx="19271" cy="16307"/>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1" name="Lithuania" descr="© INSCALE GmbH, 05.05.2010&#10;http://www.presentationload.com/">
              <a:extLst>
                <a:ext uri="{FF2B5EF4-FFF2-40B4-BE49-F238E27FC236}">
                  <a16:creationId xmlns:a16="http://schemas.microsoft.com/office/drawing/2014/main" id="{197F72D6-2EF1-43CC-9BE1-A32E7F586103}"/>
                </a:ext>
              </a:extLst>
            </p:cNvPr>
            <p:cNvSpPr>
              <a:spLocks/>
            </p:cNvSpPr>
            <p:nvPr/>
          </p:nvSpPr>
          <p:spPr bwMode="gray">
            <a:xfrm>
              <a:off x="4752740" y="1507814"/>
              <a:ext cx="128967" cy="74119"/>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2" name="Liechtenstein" descr="© INSCALE GmbH, 05.05.2010&#10;http://www.presentationload.com/">
              <a:extLst>
                <a:ext uri="{FF2B5EF4-FFF2-40B4-BE49-F238E27FC236}">
                  <a16:creationId xmlns:a16="http://schemas.microsoft.com/office/drawing/2014/main" id="{B9D473AA-A90A-47DB-AFC2-0692CCEBDDF1}"/>
                </a:ext>
              </a:extLst>
            </p:cNvPr>
            <p:cNvSpPr>
              <a:spLocks/>
            </p:cNvSpPr>
            <p:nvPr/>
          </p:nvSpPr>
          <p:spPr bwMode="gray">
            <a:xfrm>
              <a:off x="4488877" y="1776125"/>
              <a:ext cx="5929" cy="8894"/>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3" name="Libya" descr="© INSCALE GmbH, 05.05.2010&#10;http://www.presentationload.com/">
              <a:extLst>
                <a:ext uri="{FF2B5EF4-FFF2-40B4-BE49-F238E27FC236}">
                  <a16:creationId xmlns:a16="http://schemas.microsoft.com/office/drawing/2014/main" id="{BF0667AA-0A0D-4050-8B21-1168951FD245}"/>
                </a:ext>
              </a:extLst>
            </p:cNvPr>
            <p:cNvSpPr>
              <a:spLocks/>
            </p:cNvSpPr>
            <p:nvPr/>
          </p:nvSpPr>
          <p:spPr bwMode="gray">
            <a:xfrm>
              <a:off x="4485913" y="2203049"/>
              <a:ext cx="416547" cy="420995"/>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4" name="Liberia" descr="© INSCALE GmbH, 05.05.2010&#10;http://www.presentationload.com/">
              <a:extLst>
                <a:ext uri="{FF2B5EF4-FFF2-40B4-BE49-F238E27FC236}">
                  <a16:creationId xmlns:a16="http://schemas.microsoft.com/office/drawing/2014/main" id="{7BD4CE14-F306-42C1-A9E2-64187E2CAEB1}"/>
                </a:ext>
              </a:extLst>
            </p:cNvPr>
            <p:cNvSpPr>
              <a:spLocks/>
            </p:cNvSpPr>
            <p:nvPr/>
          </p:nvSpPr>
          <p:spPr bwMode="gray">
            <a:xfrm>
              <a:off x="3918164" y="2956098"/>
              <a:ext cx="117108" cy="130449"/>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5" name="Lesotho" descr="© INSCALE GmbH, 05.05.2010&#10;http://www.presentationload.com/">
              <a:extLst>
                <a:ext uri="{FF2B5EF4-FFF2-40B4-BE49-F238E27FC236}">
                  <a16:creationId xmlns:a16="http://schemas.microsoft.com/office/drawing/2014/main" id="{740DED30-CD20-4D4A-AFB1-B69E8A4553C3}"/>
                </a:ext>
              </a:extLst>
            </p:cNvPr>
            <p:cNvSpPr>
              <a:spLocks/>
            </p:cNvSpPr>
            <p:nvPr/>
          </p:nvSpPr>
          <p:spPr bwMode="gray">
            <a:xfrm>
              <a:off x="4945448" y="4093082"/>
              <a:ext cx="63743" cy="62260"/>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6" name="Lebanon" descr="© INSCALE GmbH, 05.05.2010&#10;http://www.presentationload.com/">
              <a:extLst>
                <a:ext uri="{FF2B5EF4-FFF2-40B4-BE49-F238E27FC236}">
                  <a16:creationId xmlns:a16="http://schemas.microsoft.com/office/drawing/2014/main" id="{6F9EB376-41C9-4A18-8489-9CFC2A48104C}"/>
                </a:ext>
              </a:extLst>
            </p:cNvPr>
            <p:cNvSpPr>
              <a:spLocks/>
            </p:cNvSpPr>
            <p:nvPr/>
          </p:nvSpPr>
          <p:spPr bwMode="gray">
            <a:xfrm>
              <a:off x="5141121" y="2160060"/>
              <a:ext cx="41506" cy="59295"/>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7" name="Latvia" descr="© INSCALE GmbH, 05.05.2010&#10;http://www.presentationload.com/">
              <a:extLst>
                <a:ext uri="{FF2B5EF4-FFF2-40B4-BE49-F238E27FC236}">
                  <a16:creationId xmlns:a16="http://schemas.microsoft.com/office/drawing/2014/main" id="{492C6D7B-9BFF-4963-BF3A-02FD75495D16}"/>
                </a:ext>
              </a:extLst>
            </p:cNvPr>
            <p:cNvSpPr>
              <a:spLocks/>
            </p:cNvSpPr>
            <p:nvPr/>
          </p:nvSpPr>
          <p:spPr bwMode="gray">
            <a:xfrm>
              <a:off x="4749775" y="1461860"/>
              <a:ext cx="161579" cy="68189"/>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8" name="Laos" descr="© INSCALE GmbH, 05.05.2010&#10;http://www.presentationload.com/">
              <a:extLst>
                <a:ext uri="{FF2B5EF4-FFF2-40B4-BE49-F238E27FC236}">
                  <a16:creationId xmlns:a16="http://schemas.microsoft.com/office/drawing/2014/main" id="{6B9818C3-B843-4ECC-A2A6-9B11FC1F4405}"/>
                </a:ext>
              </a:extLst>
            </p:cNvPr>
            <p:cNvSpPr>
              <a:spLocks/>
            </p:cNvSpPr>
            <p:nvPr/>
          </p:nvSpPr>
          <p:spPr bwMode="gray">
            <a:xfrm>
              <a:off x="6890321" y="2530655"/>
              <a:ext cx="228285" cy="263864"/>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99" name="Kyrgyzstan" descr="© INSCALE GmbH, 05.05.2010&#10;http://www.presentationload.com/">
              <a:extLst>
                <a:ext uri="{FF2B5EF4-FFF2-40B4-BE49-F238E27FC236}">
                  <a16:creationId xmlns:a16="http://schemas.microsoft.com/office/drawing/2014/main" id="{18741F34-E0B3-4E5E-A10B-8CB6284616DC}"/>
                </a:ext>
              </a:extLst>
            </p:cNvPr>
            <p:cNvSpPr>
              <a:spLocks/>
            </p:cNvSpPr>
            <p:nvPr/>
          </p:nvSpPr>
          <p:spPr bwMode="gray">
            <a:xfrm>
              <a:off x="5980144" y="1900644"/>
              <a:ext cx="254967" cy="11859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0" name="Kuwait" descr="© INSCALE GmbH, 05.05.2010&#10;http://www.presentationload.com/">
              <a:extLst>
                <a:ext uri="{FF2B5EF4-FFF2-40B4-BE49-F238E27FC236}">
                  <a16:creationId xmlns:a16="http://schemas.microsoft.com/office/drawing/2014/main" id="{376C5476-D8E4-4EBB-80F5-B96F2D95F667}"/>
                </a:ext>
              </a:extLst>
            </p:cNvPr>
            <p:cNvSpPr>
              <a:spLocks/>
            </p:cNvSpPr>
            <p:nvPr/>
          </p:nvSpPr>
          <p:spPr bwMode="gray">
            <a:xfrm>
              <a:off x="5455385" y="2300887"/>
              <a:ext cx="51884" cy="45954"/>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1" name="Kosovo" descr="© INSCALE GmbH, 05.05.2010&#10;http://www.presentationload.com/">
              <a:extLst>
                <a:ext uri="{FF2B5EF4-FFF2-40B4-BE49-F238E27FC236}">
                  <a16:creationId xmlns:a16="http://schemas.microsoft.com/office/drawing/2014/main" id="{385A99DC-4BF7-4744-9774-B34C15C9F6C4}"/>
                </a:ext>
              </a:extLst>
            </p:cNvPr>
            <p:cNvSpPr>
              <a:spLocks noEditPoints="1"/>
            </p:cNvSpPr>
            <p:nvPr/>
          </p:nvSpPr>
          <p:spPr bwMode="gray">
            <a:xfrm>
              <a:off x="4751078" y="1888485"/>
              <a:ext cx="48855" cy="492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2" name="Korea, South" descr="© INSCALE GmbH, 05.05.2010&#10;http://www.presentationload.com/">
              <a:extLst>
                <a:ext uri="{FF2B5EF4-FFF2-40B4-BE49-F238E27FC236}">
                  <a16:creationId xmlns:a16="http://schemas.microsoft.com/office/drawing/2014/main" id="{0258AFA8-C841-467E-972F-E2E1694EE0AC}"/>
                </a:ext>
              </a:extLst>
            </p:cNvPr>
            <p:cNvSpPr>
              <a:spLocks noEditPoints="1"/>
            </p:cNvSpPr>
            <p:nvPr/>
          </p:nvSpPr>
          <p:spPr bwMode="gray">
            <a:xfrm>
              <a:off x="7434351" y="2041470"/>
              <a:ext cx="103766" cy="16157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3" name="Korea, North" descr="© INSCALE GmbH, 05.05.2010&#10;http://www.presentationload.com/">
              <a:extLst>
                <a:ext uri="{FF2B5EF4-FFF2-40B4-BE49-F238E27FC236}">
                  <a16:creationId xmlns:a16="http://schemas.microsoft.com/office/drawing/2014/main" id="{9415E8D4-3521-4CD5-A07B-1965FCD13DCD}"/>
                </a:ext>
              </a:extLst>
            </p:cNvPr>
            <p:cNvSpPr>
              <a:spLocks/>
            </p:cNvSpPr>
            <p:nvPr/>
          </p:nvSpPr>
          <p:spPr bwMode="gray">
            <a:xfrm>
              <a:off x="7348373" y="1908055"/>
              <a:ext cx="124519" cy="15861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4" name="Kenya" descr="© INSCALE GmbH, 05.05.2010&#10;http://www.presentationload.com/">
              <a:extLst>
                <a:ext uri="{FF2B5EF4-FFF2-40B4-BE49-F238E27FC236}">
                  <a16:creationId xmlns:a16="http://schemas.microsoft.com/office/drawing/2014/main" id="{775C6E98-FAD4-4F63-B687-C95A504D3CEF}"/>
                </a:ext>
              </a:extLst>
            </p:cNvPr>
            <p:cNvSpPr>
              <a:spLocks/>
            </p:cNvSpPr>
            <p:nvPr/>
          </p:nvSpPr>
          <p:spPr bwMode="gray">
            <a:xfrm>
              <a:off x="5152980" y="3074689"/>
              <a:ext cx="213462" cy="28906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5" name="Kazakhstan" descr="© INSCALE GmbH, 05.05.2010&#10;http://www.presentationload.com/">
              <a:extLst>
                <a:ext uri="{FF2B5EF4-FFF2-40B4-BE49-F238E27FC236}">
                  <a16:creationId xmlns:a16="http://schemas.microsoft.com/office/drawing/2014/main" id="{953A8C56-F7EF-4C46-B5C7-31F12AA85008}"/>
                </a:ext>
              </a:extLst>
            </p:cNvPr>
            <p:cNvSpPr>
              <a:spLocks noEditPoints="1"/>
            </p:cNvSpPr>
            <p:nvPr/>
          </p:nvSpPr>
          <p:spPr bwMode="gray">
            <a:xfrm>
              <a:off x="5370889" y="1538944"/>
              <a:ext cx="953166" cy="441749"/>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6" name="Jordan" descr="© INSCALE GmbH, 05.05.2010&#10;http://www.presentationload.com/">
              <a:extLst>
                <a:ext uri="{FF2B5EF4-FFF2-40B4-BE49-F238E27FC236}">
                  <a16:creationId xmlns:a16="http://schemas.microsoft.com/office/drawing/2014/main" id="{D1EF329B-D604-4BFB-8C7C-B8926A0F3990}"/>
                </a:ext>
              </a:extLst>
            </p:cNvPr>
            <p:cNvSpPr>
              <a:spLocks/>
            </p:cNvSpPr>
            <p:nvPr/>
          </p:nvSpPr>
          <p:spPr bwMode="gray">
            <a:xfrm>
              <a:off x="5152980" y="2201567"/>
              <a:ext cx="106731" cy="127485"/>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7" name="Jamaica" descr="© INSCALE GmbH, 05.05.2010&#10;http://www.presentationload.com/">
              <a:extLst>
                <a:ext uri="{FF2B5EF4-FFF2-40B4-BE49-F238E27FC236}">
                  <a16:creationId xmlns:a16="http://schemas.microsoft.com/office/drawing/2014/main" id="{48D7D776-C578-4653-97DE-1B7A049A1632}"/>
                </a:ext>
              </a:extLst>
            </p:cNvPr>
            <p:cNvSpPr>
              <a:spLocks/>
            </p:cNvSpPr>
            <p:nvPr/>
          </p:nvSpPr>
          <p:spPr bwMode="gray">
            <a:xfrm>
              <a:off x="2149694" y="2656657"/>
              <a:ext cx="59295" cy="19271"/>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8" name="Japan" descr="© INSCALE GmbH, 05.05.2010&#10;http://www.presentationload.com/">
              <a:extLst>
                <a:ext uri="{FF2B5EF4-FFF2-40B4-BE49-F238E27FC236}">
                  <a16:creationId xmlns:a16="http://schemas.microsoft.com/office/drawing/2014/main" id="{A795E792-C2E7-4A24-A6C7-433D57BEB1E7}"/>
                </a:ext>
              </a:extLst>
            </p:cNvPr>
            <p:cNvSpPr>
              <a:spLocks noEditPoints="1"/>
            </p:cNvSpPr>
            <p:nvPr/>
          </p:nvSpPr>
          <p:spPr bwMode="gray">
            <a:xfrm>
              <a:off x="7493646" y="1830973"/>
              <a:ext cx="332051" cy="647800"/>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09" name="Italy" descr="© INSCALE GmbH, 05.05.2010&#10;http://www.presentationload.com/">
              <a:extLst>
                <a:ext uri="{FF2B5EF4-FFF2-40B4-BE49-F238E27FC236}">
                  <a16:creationId xmlns:a16="http://schemas.microsoft.com/office/drawing/2014/main" id="{48AA7D9C-D2A2-4A37-BBAC-E77E58F49335}"/>
                </a:ext>
              </a:extLst>
            </p:cNvPr>
            <p:cNvSpPr>
              <a:spLocks noEditPoints="1"/>
            </p:cNvSpPr>
            <p:nvPr/>
          </p:nvSpPr>
          <p:spPr bwMode="gray">
            <a:xfrm>
              <a:off x="4420688" y="1782054"/>
              <a:ext cx="294993" cy="314264"/>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0" name="Israel" descr="© INSCALE GmbH, 05.05.2010&#10;http://www.presentationload.com/">
              <a:extLst>
                <a:ext uri="{FF2B5EF4-FFF2-40B4-BE49-F238E27FC236}">
                  <a16:creationId xmlns:a16="http://schemas.microsoft.com/office/drawing/2014/main" id="{4A8F3617-B880-43A8-9FF2-F2E0D4C1B427}"/>
                </a:ext>
              </a:extLst>
            </p:cNvPr>
            <p:cNvSpPr>
              <a:spLocks/>
            </p:cNvSpPr>
            <p:nvPr/>
          </p:nvSpPr>
          <p:spPr bwMode="gray">
            <a:xfrm>
              <a:off x="5130744" y="2197120"/>
              <a:ext cx="38542" cy="121556"/>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1" name="Ireland" descr="© INSCALE GmbH, 05.05.2010&#10;http://www.presentationload.com/">
              <a:extLst>
                <a:ext uri="{FF2B5EF4-FFF2-40B4-BE49-F238E27FC236}">
                  <a16:creationId xmlns:a16="http://schemas.microsoft.com/office/drawing/2014/main" id="{F0BDB990-F92C-47DB-932D-6B1B708C9309}"/>
                </a:ext>
              </a:extLst>
            </p:cNvPr>
            <p:cNvSpPr>
              <a:spLocks/>
            </p:cNvSpPr>
            <p:nvPr/>
          </p:nvSpPr>
          <p:spPr bwMode="gray">
            <a:xfrm>
              <a:off x="4033788" y="1541909"/>
              <a:ext cx="106731" cy="112660"/>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2" name="Iraq" descr="© INSCALE GmbH, 05.05.2010&#10;http://www.presentationload.com/">
              <a:extLst>
                <a:ext uri="{FF2B5EF4-FFF2-40B4-BE49-F238E27FC236}">
                  <a16:creationId xmlns:a16="http://schemas.microsoft.com/office/drawing/2014/main" id="{404BFEAA-3962-4298-A95B-A0D2F4C04E58}"/>
                </a:ext>
              </a:extLst>
            </p:cNvPr>
            <p:cNvSpPr>
              <a:spLocks/>
            </p:cNvSpPr>
            <p:nvPr/>
          </p:nvSpPr>
          <p:spPr bwMode="gray">
            <a:xfrm>
              <a:off x="5241923" y="2078530"/>
              <a:ext cx="259416" cy="250522"/>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3" name="Iran" descr="© INSCALE GmbH, 05.05.2010&#10;http://www.presentationload.com/">
              <a:extLst>
                <a:ext uri="{FF2B5EF4-FFF2-40B4-BE49-F238E27FC236}">
                  <a16:creationId xmlns:a16="http://schemas.microsoft.com/office/drawing/2014/main" id="{FD4CF6AA-0137-4876-97E8-F454EADED7D8}"/>
                </a:ext>
              </a:extLst>
            </p:cNvPr>
            <p:cNvSpPr>
              <a:spLocks/>
            </p:cNvSpPr>
            <p:nvPr/>
          </p:nvSpPr>
          <p:spPr bwMode="gray">
            <a:xfrm>
              <a:off x="5353100" y="2002928"/>
              <a:ext cx="545513" cy="447678"/>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4" name="Indonesia" descr="© INSCALE GmbH, 05.05.2010&#10;http://www.presentationload.com/">
              <a:extLst>
                <a:ext uri="{FF2B5EF4-FFF2-40B4-BE49-F238E27FC236}">
                  <a16:creationId xmlns:a16="http://schemas.microsoft.com/office/drawing/2014/main" id="{2DD9B5BA-2B04-4C9F-86C3-7ADF44F5B805}"/>
                </a:ext>
              </a:extLst>
            </p:cNvPr>
            <p:cNvSpPr>
              <a:spLocks noEditPoints="1"/>
            </p:cNvSpPr>
            <p:nvPr/>
          </p:nvSpPr>
          <p:spPr bwMode="gray">
            <a:xfrm>
              <a:off x="6801378" y="3045040"/>
              <a:ext cx="1237782" cy="493632"/>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5" name="India" descr="© INSCALE GmbH, 05.05.2010&#10;http://www.presentationload.com/">
              <a:extLst>
                <a:ext uri="{FF2B5EF4-FFF2-40B4-BE49-F238E27FC236}">
                  <a16:creationId xmlns:a16="http://schemas.microsoft.com/office/drawing/2014/main" id="{09888C95-E521-44DB-AED6-58D1C48AC6DA}"/>
                </a:ext>
              </a:extLst>
            </p:cNvPr>
            <p:cNvSpPr>
              <a:spLocks noEditPoints="1"/>
            </p:cNvSpPr>
            <p:nvPr/>
          </p:nvSpPr>
          <p:spPr bwMode="gray">
            <a:xfrm>
              <a:off x="6042403" y="2118554"/>
              <a:ext cx="741186" cy="893874"/>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6" name="Iceland" descr="© INSCALE GmbH, 05.05.2010&#10;http://www.presentationload.com/">
              <a:extLst>
                <a:ext uri="{FF2B5EF4-FFF2-40B4-BE49-F238E27FC236}">
                  <a16:creationId xmlns:a16="http://schemas.microsoft.com/office/drawing/2014/main" id="{A8DD41CB-AA1A-4769-B909-28E0F490FBEA}"/>
                </a:ext>
              </a:extLst>
            </p:cNvPr>
            <p:cNvSpPr>
              <a:spLocks/>
            </p:cNvSpPr>
            <p:nvPr/>
          </p:nvSpPr>
          <p:spPr bwMode="gray">
            <a:xfrm>
              <a:off x="3805503" y="1229127"/>
              <a:ext cx="216427" cy="84496"/>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7" name="Hungary" descr="© INSCALE GmbH, 05.05.2010&#10;http://www.presentationload.com/">
              <a:extLst>
                <a:ext uri="{FF2B5EF4-FFF2-40B4-BE49-F238E27FC236}">
                  <a16:creationId xmlns:a16="http://schemas.microsoft.com/office/drawing/2014/main" id="{E923E9C4-FE31-499B-AF55-59D3F8705D07}"/>
                </a:ext>
              </a:extLst>
            </p:cNvPr>
            <p:cNvSpPr>
              <a:spLocks/>
            </p:cNvSpPr>
            <p:nvPr/>
          </p:nvSpPr>
          <p:spPr bwMode="gray">
            <a:xfrm>
              <a:off x="4651939" y="1739065"/>
              <a:ext cx="161579" cy="84496"/>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8" name="Honduras" descr="© INSCALE GmbH, 05.05.2010&#10;http://www.presentationload.com/">
              <a:extLst>
                <a:ext uri="{FF2B5EF4-FFF2-40B4-BE49-F238E27FC236}">
                  <a16:creationId xmlns:a16="http://schemas.microsoft.com/office/drawing/2014/main" id="{2CD16FEA-1A07-48E9-8938-5B27329715C6}"/>
                </a:ext>
              </a:extLst>
            </p:cNvPr>
            <p:cNvSpPr>
              <a:spLocks/>
            </p:cNvSpPr>
            <p:nvPr/>
          </p:nvSpPr>
          <p:spPr bwMode="gray">
            <a:xfrm>
              <a:off x="1847289" y="2729294"/>
              <a:ext cx="168991" cy="93390"/>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19" name="Haiti" descr="© INSCALE GmbH, 05.05.2010&#10;http://www.presentationload.com/">
              <a:extLst>
                <a:ext uri="{FF2B5EF4-FFF2-40B4-BE49-F238E27FC236}">
                  <a16:creationId xmlns:a16="http://schemas.microsoft.com/office/drawing/2014/main" id="{BD086E37-2E81-4619-9FEE-1274D8539E0C}"/>
                </a:ext>
              </a:extLst>
            </p:cNvPr>
            <p:cNvSpPr>
              <a:spLocks/>
            </p:cNvSpPr>
            <p:nvPr/>
          </p:nvSpPr>
          <p:spPr bwMode="gray">
            <a:xfrm>
              <a:off x="2262354" y="2610703"/>
              <a:ext cx="74119" cy="59295"/>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0" name="Guyane (French Guiana)" descr="© INSCALE GmbH, 05.05.2010&#10;http://www.presentationload.com/">
              <a:extLst>
                <a:ext uri="{FF2B5EF4-FFF2-40B4-BE49-F238E27FC236}">
                  <a16:creationId xmlns:a16="http://schemas.microsoft.com/office/drawing/2014/main" id="{EDFE0267-A92F-493B-B63E-12F2BF540990}"/>
                </a:ext>
              </a:extLst>
            </p:cNvPr>
            <p:cNvSpPr>
              <a:spLocks/>
            </p:cNvSpPr>
            <p:nvPr/>
          </p:nvSpPr>
          <p:spPr bwMode="gray">
            <a:xfrm>
              <a:off x="2760431" y="3042075"/>
              <a:ext cx="77083" cy="112660"/>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1" name="Guyana" descr="© INSCALE GmbH, 05.05.2010&#10;http://www.presentationload.com/">
              <a:extLst>
                <a:ext uri="{FF2B5EF4-FFF2-40B4-BE49-F238E27FC236}">
                  <a16:creationId xmlns:a16="http://schemas.microsoft.com/office/drawing/2014/main" id="{F2AF75DA-12F7-486B-9742-DBBD1CD334B9}"/>
                </a:ext>
              </a:extLst>
            </p:cNvPr>
            <p:cNvSpPr>
              <a:spLocks/>
            </p:cNvSpPr>
            <p:nvPr/>
          </p:nvSpPr>
          <p:spPr bwMode="gray">
            <a:xfrm>
              <a:off x="2579582" y="2960544"/>
              <a:ext cx="123038" cy="220874"/>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2" name="Guinea-Bissau" descr="© INSCALE GmbH, 05.05.2010&#10;http://www.presentationload.com/">
              <a:extLst>
                <a:ext uri="{FF2B5EF4-FFF2-40B4-BE49-F238E27FC236}">
                  <a16:creationId xmlns:a16="http://schemas.microsoft.com/office/drawing/2014/main" id="{4B3DC26A-9C28-437A-BE7E-72363F472414}"/>
                </a:ext>
              </a:extLst>
            </p:cNvPr>
            <p:cNvSpPr>
              <a:spLocks/>
            </p:cNvSpPr>
            <p:nvPr/>
          </p:nvSpPr>
          <p:spPr bwMode="gray">
            <a:xfrm>
              <a:off x="3799574" y="2828614"/>
              <a:ext cx="69672" cy="59295"/>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3" name="Guinea" descr="© INSCALE GmbH, 05.05.2010&#10;http://www.presentationload.com/">
              <a:extLst>
                <a:ext uri="{FF2B5EF4-FFF2-40B4-BE49-F238E27FC236}">
                  <a16:creationId xmlns:a16="http://schemas.microsoft.com/office/drawing/2014/main" id="{1977B034-C398-49E2-8F90-262DAFAF7427}"/>
                </a:ext>
              </a:extLst>
            </p:cNvPr>
            <p:cNvSpPr>
              <a:spLocks/>
            </p:cNvSpPr>
            <p:nvPr/>
          </p:nvSpPr>
          <p:spPr bwMode="gray">
            <a:xfrm>
              <a:off x="3833669" y="2831578"/>
              <a:ext cx="197155" cy="167509"/>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4" name="Guatemala" descr="© INSCALE GmbH, 05.05.2010&#10;http://www.presentationload.com/">
              <a:extLst>
                <a:ext uri="{FF2B5EF4-FFF2-40B4-BE49-F238E27FC236}">
                  <a16:creationId xmlns:a16="http://schemas.microsoft.com/office/drawing/2014/main" id="{ED6A8CA9-AF11-48D5-BF14-8A074979FDD7}"/>
                </a:ext>
              </a:extLst>
            </p:cNvPr>
            <p:cNvSpPr>
              <a:spLocks/>
            </p:cNvSpPr>
            <p:nvPr/>
          </p:nvSpPr>
          <p:spPr bwMode="gray">
            <a:xfrm>
              <a:off x="1768724" y="2671482"/>
              <a:ext cx="112660" cy="127485"/>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5" name="Greenland" descr="© INSCALE GmbH, 05.05.2010&#10;http://www.presentationload.com/">
              <a:extLst>
                <a:ext uri="{FF2B5EF4-FFF2-40B4-BE49-F238E27FC236}">
                  <a16:creationId xmlns:a16="http://schemas.microsoft.com/office/drawing/2014/main" id="{CEF2E20C-8E4A-4727-8856-2EBD0784840C}"/>
                </a:ext>
              </a:extLst>
            </p:cNvPr>
            <p:cNvSpPr>
              <a:spLocks noEditPoints="1"/>
            </p:cNvSpPr>
            <p:nvPr/>
          </p:nvSpPr>
          <p:spPr bwMode="gray">
            <a:xfrm>
              <a:off x="3076176" y="834814"/>
              <a:ext cx="1062861" cy="578127"/>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6" name="Greece" descr="© INSCALE GmbH, 05.05.2010&#10;http://www.presentationload.com/">
              <a:extLst>
                <a:ext uri="{FF2B5EF4-FFF2-40B4-BE49-F238E27FC236}">
                  <a16:creationId xmlns:a16="http://schemas.microsoft.com/office/drawing/2014/main" id="{437289C7-1122-46F9-A496-9D2A7EA4ABB7}"/>
                </a:ext>
              </a:extLst>
            </p:cNvPr>
            <p:cNvSpPr>
              <a:spLocks noEditPoints="1"/>
            </p:cNvSpPr>
            <p:nvPr/>
          </p:nvSpPr>
          <p:spPr bwMode="gray">
            <a:xfrm>
              <a:off x="4761633" y="1943633"/>
              <a:ext cx="201602" cy="209016"/>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7" name="Ghana" descr="© INSCALE GmbH, 05.05.2010&#10;http://www.presentationload.com/">
              <a:extLst>
                <a:ext uri="{FF2B5EF4-FFF2-40B4-BE49-F238E27FC236}">
                  <a16:creationId xmlns:a16="http://schemas.microsoft.com/office/drawing/2014/main" id="{27012D47-D65D-4EBF-B77E-4F87A0E76B94}"/>
                </a:ext>
              </a:extLst>
            </p:cNvPr>
            <p:cNvSpPr>
              <a:spLocks/>
            </p:cNvSpPr>
            <p:nvPr/>
          </p:nvSpPr>
          <p:spPr bwMode="gray">
            <a:xfrm>
              <a:off x="4144967" y="2879014"/>
              <a:ext cx="123038" cy="19567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8" name="Germany" descr="© INSCALE GmbH, 05.05.2010&#10;http://www.presentationload.com/">
              <a:extLst>
                <a:ext uri="{FF2B5EF4-FFF2-40B4-BE49-F238E27FC236}">
                  <a16:creationId xmlns:a16="http://schemas.microsoft.com/office/drawing/2014/main" id="{9EFD6469-17A6-4896-9A71-C731D82D530A}"/>
                </a:ext>
              </a:extLst>
            </p:cNvPr>
            <p:cNvSpPr>
              <a:spLocks/>
            </p:cNvSpPr>
            <p:nvPr/>
          </p:nvSpPr>
          <p:spPr bwMode="gray">
            <a:xfrm>
              <a:off x="4408829" y="1552285"/>
              <a:ext cx="213462" cy="223839"/>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29" name="Georgia" descr="© INSCALE GmbH, 05.05.2010&#10;http://www.presentationload.com/">
              <a:extLst>
                <a:ext uri="{FF2B5EF4-FFF2-40B4-BE49-F238E27FC236}">
                  <a16:creationId xmlns:a16="http://schemas.microsoft.com/office/drawing/2014/main" id="{A7845871-33A9-48D5-BE5E-179A93E3C6BF}"/>
                </a:ext>
              </a:extLst>
            </p:cNvPr>
            <p:cNvSpPr>
              <a:spLocks/>
            </p:cNvSpPr>
            <p:nvPr/>
          </p:nvSpPr>
          <p:spPr bwMode="gray">
            <a:xfrm>
              <a:off x="5237475" y="1887303"/>
              <a:ext cx="174919" cy="8004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0" name="The Gambia" descr="© INSCALE GmbH, 05.05.2010&#10;http://www.presentationload.com/">
              <a:extLst>
                <a:ext uri="{FF2B5EF4-FFF2-40B4-BE49-F238E27FC236}">
                  <a16:creationId xmlns:a16="http://schemas.microsoft.com/office/drawing/2014/main" id="{5F16B843-988A-423A-B3B4-EAE23EDA965B}"/>
                </a:ext>
              </a:extLst>
            </p:cNvPr>
            <p:cNvSpPr>
              <a:spLocks/>
            </p:cNvSpPr>
            <p:nvPr/>
          </p:nvSpPr>
          <p:spPr bwMode="gray">
            <a:xfrm>
              <a:off x="3786233" y="2797483"/>
              <a:ext cx="81531" cy="19271"/>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1" name="Gabon" descr="© INSCALE GmbH, 05.05.2010&#10;http://www.presentationload.com/">
              <a:extLst>
                <a:ext uri="{FF2B5EF4-FFF2-40B4-BE49-F238E27FC236}">
                  <a16:creationId xmlns:a16="http://schemas.microsoft.com/office/drawing/2014/main" id="{AE8E1EC3-BBE7-40DB-87D2-D6A734843E6E}"/>
                </a:ext>
              </a:extLst>
            </p:cNvPr>
            <p:cNvSpPr>
              <a:spLocks/>
            </p:cNvSpPr>
            <p:nvPr/>
          </p:nvSpPr>
          <p:spPr bwMode="gray">
            <a:xfrm>
              <a:off x="4468124" y="3144360"/>
              <a:ext cx="158615" cy="194192"/>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2" name="France" descr="© INSCALE GmbH, 05.05.2010&#10;http://www.presentationload.com/">
              <a:extLst>
                <a:ext uri="{FF2B5EF4-FFF2-40B4-BE49-F238E27FC236}">
                  <a16:creationId xmlns:a16="http://schemas.microsoft.com/office/drawing/2014/main" id="{CF1A3318-41F0-4851-BB74-6D60DD783E7D}"/>
                </a:ext>
              </a:extLst>
            </p:cNvPr>
            <p:cNvSpPr>
              <a:spLocks noEditPoints="1"/>
            </p:cNvSpPr>
            <p:nvPr/>
          </p:nvSpPr>
          <p:spPr bwMode="gray">
            <a:xfrm>
              <a:off x="4149413" y="1660499"/>
              <a:ext cx="345394" cy="297959"/>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3" name="Finland" descr="© INSCALE GmbH, 05.05.2010&#10;http://www.presentationload.com/">
              <a:extLst>
                <a:ext uri="{FF2B5EF4-FFF2-40B4-BE49-F238E27FC236}">
                  <a16:creationId xmlns:a16="http://schemas.microsoft.com/office/drawing/2014/main" id="{473299C9-3715-42CA-BD9B-BB0435714A8C}"/>
                </a:ext>
              </a:extLst>
            </p:cNvPr>
            <p:cNvSpPr>
              <a:spLocks/>
            </p:cNvSpPr>
            <p:nvPr/>
          </p:nvSpPr>
          <p:spPr bwMode="gray">
            <a:xfrm>
              <a:off x="4715679" y="1138702"/>
              <a:ext cx="238663" cy="271276"/>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4" name="Ethiopia" descr="© INSCALE GmbH, 05.05.2010&#10;http://www.presentationload.com/">
              <a:extLst>
                <a:ext uri="{FF2B5EF4-FFF2-40B4-BE49-F238E27FC236}">
                  <a16:creationId xmlns:a16="http://schemas.microsoft.com/office/drawing/2014/main" id="{E49BD780-C479-4A09-BB60-8CE09809203A}"/>
                </a:ext>
              </a:extLst>
            </p:cNvPr>
            <p:cNvSpPr>
              <a:spLocks/>
            </p:cNvSpPr>
            <p:nvPr/>
          </p:nvSpPr>
          <p:spPr bwMode="gray">
            <a:xfrm>
              <a:off x="5124815" y="2763389"/>
              <a:ext cx="400241" cy="349841"/>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5" name="Estonia" descr="© INSCALE GmbH, 05.05.2010&#10;http://www.presentationload.com/">
              <a:extLst>
                <a:ext uri="{FF2B5EF4-FFF2-40B4-BE49-F238E27FC236}">
                  <a16:creationId xmlns:a16="http://schemas.microsoft.com/office/drawing/2014/main" id="{D8EB7780-208C-4014-BD66-E876B18F0567}"/>
                </a:ext>
              </a:extLst>
            </p:cNvPr>
            <p:cNvSpPr>
              <a:spLocks noEditPoints="1"/>
            </p:cNvSpPr>
            <p:nvPr/>
          </p:nvSpPr>
          <p:spPr bwMode="gray">
            <a:xfrm>
              <a:off x="4763115" y="1418872"/>
              <a:ext cx="131932" cy="59295"/>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6" name="Eritrea" descr="© INSCALE GmbH, 05.05.2010&#10;http://www.presentationload.com/">
              <a:extLst>
                <a:ext uri="{FF2B5EF4-FFF2-40B4-BE49-F238E27FC236}">
                  <a16:creationId xmlns:a16="http://schemas.microsoft.com/office/drawing/2014/main" id="{44DE8D41-B049-4892-9CD6-249831200101}"/>
                </a:ext>
              </a:extLst>
            </p:cNvPr>
            <p:cNvSpPr>
              <a:spLocks/>
            </p:cNvSpPr>
            <p:nvPr/>
          </p:nvSpPr>
          <p:spPr bwMode="gray">
            <a:xfrm>
              <a:off x="5209310" y="2667033"/>
              <a:ext cx="182333" cy="173438"/>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7" name="Equatorial Guinea" descr="© INSCALE GmbH, 05.05.2010&#10;http://www.presentationload.com/">
              <a:extLst>
                <a:ext uri="{FF2B5EF4-FFF2-40B4-BE49-F238E27FC236}">
                  <a16:creationId xmlns:a16="http://schemas.microsoft.com/office/drawing/2014/main" id="{A84E7AA1-CF3B-45DA-9612-1C5229D01C5A}"/>
                </a:ext>
              </a:extLst>
            </p:cNvPr>
            <p:cNvSpPr>
              <a:spLocks/>
            </p:cNvSpPr>
            <p:nvPr/>
          </p:nvSpPr>
          <p:spPr bwMode="gray">
            <a:xfrm>
              <a:off x="4485913" y="3147325"/>
              <a:ext cx="54848" cy="41506"/>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8" name="El Salvador" descr="© INSCALE GmbH, 05.05.2010&#10;http://www.presentationload.com/">
              <a:extLst>
                <a:ext uri="{FF2B5EF4-FFF2-40B4-BE49-F238E27FC236}">
                  <a16:creationId xmlns:a16="http://schemas.microsoft.com/office/drawing/2014/main" id="{79A97F7B-228B-4F0D-B910-F5BBC887C545}"/>
                </a:ext>
              </a:extLst>
            </p:cNvPr>
            <p:cNvSpPr>
              <a:spLocks/>
            </p:cNvSpPr>
            <p:nvPr/>
          </p:nvSpPr>
          <p:spPr bwMode="gray">
            <a:xfrm>
              <a:off x="1820608" y="2776730"/>
              <a:ext cx="65224" cy="4298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39" name="Egypt" descr="© INSCALE GmbH, 05.05.2010&#10;http://www.presentationload.com/">
              <a:extLst>
                <a:ext uri="{FF2B5EF4-FFF2-40B4-BE49-F238E27FC236}">
                  <a16:creationId xmlns:a16="http://schemas.microsoft.com/office/drawing/2014/main" id="{02438E85-EAA9-4BF6-A45E-3041F3420451}"/>
                </a:ext>
              </a:extLst>
            </p:cNvPr>
            <p:cNvSpPr>
              <a:spLocks/>
            </p:cNvSpPr>
            <p:nvPr/>
          </p:nvSpPr>
          <p:spPr bwMode="gray">
            <a:xfrm>
              <a:off x="4884671" y="2250485"/>
              <a:ext cx="299440" cy="30537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0" name="Ecuador" descr="© INSCALE GmbH, 05.05.2010&#10;http://www.presentationload.com/">
              <a:extLst>
                <a:ext uri="{FF2B5EF4-FFF2-40B4-BE49-F238E27FC236}">
                  <a16:creationId xmlns:a16="http://schemas.microsoft.com/office/drawing/2014/main" id="{5146AE6E-7110-4B9F-9666-144163752999}"/>
                </a:ext>
              </a:extLst>
            </p:cNvPr>
            <p:cNvSpPr>
              <a:spLocks noEditPoints="1"/>
            </p:cNvSpPr>
            <p:nvPr/>
          </p:nvSpPr>
          <p:spPr bwMode="gray">
            <a:xfrm>
              <a:off x="2045927" y="3169561"/>
              <a:ext cx="157132" cy="200121"/>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1" name="East Timor" descr="© INSCALE GmbH, 05.05.2010&#10;http://www.presentationload.com/">
              <a:extLst>
                <a:ext uri="{FF2B5EF4-FFF2-40B4-BE49-F238E27FC236}">
                  <a16:creationId xmlns:a16="http://schemas.microsoft.com/office/drawing/2014/main" id="{EAA1A220-6742-4DD3-8069-BD906D7F0C91}"/>
                </a:ext>
              </a:extLst>
            </p:cNvPr>
            <p:cNvSpPr>
              <a:spLocks noEditPoints="1"/>
            </p:cNvSpPr>
            <p:nvPr/>
          </p:nvSpPr>
          <p:spPr bwMode="gray">
            <a:xfrm>
              <a:off x="7570729" y="3470482"/>
              <a:ext cx="94872" cy="44471"/>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2" name="Dominican Republic" descr="© INSCALE GmbH, 05.05.2010&#10;http://www.presentationload.com/">
              <a:extLst>
                <a:ext uri="{FF2B5EF4-FFF2-40B4-BE49-F238E27FC236}">
                  <a16:creationId xmlns:a16="http://schemas.microsoft.com/office/drawing/2014/main" id="{40E9E0FC-D5DF-444D-84E1-41FDF2F74BB3}"/>
                </a:ext>
              </a:extLst>
            </p:cNvPr>
            <p:cNvSpPr>
              <a:spLocks/>
            </p:cNvSpPr>
            <p:nvPr/>
          </p:nvSpPr>
          <p:spPr bwMode="gray">
            <a:xfrm>
              <a:off x="2326096" y="2610703"/>
              <a:ext cx="94872" cy="637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3" name="Djibouti" descr="© INSCALE GmbH, 05.05.2010&#10;http://www.presentationload.com/">
              <a:extLst>
                <a:ext uri="{FF2B5EF4-FFF2-40B4-BE49-F238E27FC236}">
                  <a16:creationId xmlns:a16="http://schemas.microsoft.com/office/drawing/2014/main" id="{8156F107-A20C-4BFD-9F0E-F2F7C80FD218}"/>
                </a:ext>
              </a:extLst>
            </p:cNvPr>
            <p:cNvSpPr>
              <a:spLocks/>
            </p:cNvSpPr>
            <p:nvPr/>
          </p:nvSpPr>
          <p:spPr bwMode="gray">
            <a:xfrm>
              <a:off x="5354583" y="2831578"/>
              <a:ext cx="44471" cy="51884"/>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4" name="Denmark" descr="© INSCALE GmbH, 05.05.2010&#10;http://www.presentationload.com/">
              <a:extLst>
                <a:ext uri="{FF2B5EF4-FFF2-40B4-BE49-F238E27FC236}">
                  <a16:creationId xmlns:a16="http://schemas.microsoft.com/office/drawing/2014/main" id="{CEF9CEB1-F2AE-409C-9555-44880473AF7A}"/>
                </a:ext>
              </a:extLst>
            </p:cNvPr>
            <p:cNvSpPr>
              <a:spLocks noEditPoints="1"/>
            </p:cNvSpPr>
            <p:nvPr/>
          </p:nvSpPr>
          <p:spPr bwMode="gray">
            <a:xfrm>
              <a:off x="4460712" y="1475202"/>
              <a:ext cx="105249" cy="88942"/>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5" name="Czech Republic" descr="© INSCALE GmbH, 05.05.2010&#10;http://www.presentationload.com/">
              <a:extLst>
                <a:ext uri="{FF2B5EF4-FFF2-40B4-BE49-F238E27FC236}">
                  <a16:creationId xmlns:a16="http://schemas.microsoft.com/office/drawing/2014/main" id="{6D5FC0DD-83C6-4F9A-9C4C-65E99F403474}"/>
                </a:ext>
              </a:extLst>
            </p:cNvPr>
            <p:cNvSpPr>
              <a:spLocks/>
            </p:cNvSpPr>
            <p:nvPr/>
          </p:nvSpPr>
          <p:spPr bwMode="gray">
            <a:xfrm>
              <a:off x="4554101" y="1666429"/>
              <a:ext cx="160096" cy="72637"/>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6" name="Cyprus" descr="© INSCALE GmbH, 05.05.2010&#10;http://www.presentationload.com/">
              <a:extLst>
                <a:ext uri="{FF2B5EF4-FFF2-40B4-BE49-F238E27FC236}">
                  <a16:creationId xmlns:a16="http://schemas.microsoft.com/office/drawing/2014/main" id="{97C44294-35A4-45E5-9607-ADE469CBB7EF}"/>
                </a:ext>
              </a:extLst>
            </p:cNvPr>
            <p:cNvSpPr>
              <a:spLocks/>
            </p:cNvSpPr>
            <p:nvPr/>
          </p:nvSpPr>
          <p:spPr bwMode="gray">
            <a:xfrm>
              <a:off x="5068484" y="2130414"/>
              <a:ext cx="56330" cy="3261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7" name="Cuba" descr="© INSCALE GmbH, 05.05.2010&#10;http://www.presentationload.com/">
              <a:extLst>
                <a:ext uri="{FF2B5EF4-FFF2-40B4-BE49-F238E27FC236}">
                  <a16:creationId xmlns:a16="http://schemas.microsoft.com/office/drawing/2014/main" id="{12D84AC3-B872-4AD7-9BE1-F23C1042BAA8}"/>
                </a:ext>
              </a:extLst>
            </p:cNvPr>
            <p:cNvSpPr>
              <a:spLocks noEditPoints="1"/>
            </p:cNvSpPr>
            <p:nvPr/>
          </p:nvSpPr>
          <p:spPr bwMode="gray">
            <a:xfrm>
              <a:off x="1995527" y="2508420"/>
              <a:ext cx="280168" cy="102284"/>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8" name="Croatia" descr="© INSCALE GmbH, 05.05.2010&#10;http://www.presentationload.com/">
              <a:extLst>
                <a:ext uri="{FF2B5EF4-FFF2-40B4-BE49-F238E27FC236}">
                  <a16:creationId xmlns:a16="http://schemas.microsoft.com/office/drawing/2014/main" id="{2B497B1E-A0AA-43C4-B449-4C642B15C977}"/>
                </a:ext>
              </a:extLst>
            </p:cNvPr>
            <p:cNvSpPr>
              <a:spLocks/>
            </p:cNvSpPr>
            <p:nvPr/>
          </p:nvSpPr>
          <p:spPr bwMode="gray">
            <a:xfrm>
              <a:off x="4592644" y="1801325"/>
              <a:ext cx="139343" cy="103766"/>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49" name="Côte d'Ivoire" descr="© INSCALE GmbH, 05.05.2010&#10;http://www.presentationload.com/">
              <a:extLst>
                <a:ext uri="{FF2B5EF4-FFF2-40B4-BE49-F238E27FC236}">
                  <a16:creationId xmlns:a16="http://schemas.microsoft.com/office/drawing/2014/main" id="{30BC0ADA-CF2B-4A0C-B3CE-AA6DCE1AFCA8}"/>
                </a:ext>
              </a:extLst>
            </p:cNvPr>
            <p:cNvSpPr>
              <a:spLocks/>
            </p:cNvSpPr>
            <p:nvPr/>
          </p:nvSpPr>
          <p:spPr bwMode="gray">
            <a:xfrm>
              <a:off x="4001177" y="2890873"/>
              <a:ext cx="166026" cy="19567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0" name="Costa Rica" descr="© INSCALE GmbH, 05.05.2010&#10;http://www.presentationload.com/">
              <a:extLst>
                <a:ext uri="{FF2B5EF4-FFF2-40B4-BE49-F238E27FC236}">
                  <a16:creationId xmlns:a16="http://schemas.microsoft.com/office/drawing/2014/main" id="{54B2AF95-B656-4756-9F75-CAEEDB573FFB}"/>
                </a:ext>
              </a:extLst>
            </p:cNvPr>
            <p:cNvSpPr>
              <a:spLocks/>
            </p:cNvSpPr>
            <p:nvPr/>
          </p:nvSpPr>
          <p:spPr bwMode="gray">
            <a:xfrm>
              <a:off x="1925855" y="2876049"/>
              <a:ext cx="90425" cy="87461"/>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1" name="Congo" descr="© INSCALE GmbH, 05.05.2010&#10;http://www.presentationload.com/">
              <a:extLst>
                <a:ext uri="{FF2B5EF4-FFF2-40B4-BE49-F238E27FC236}">
                  <a16:creationId xmlns:a16="http://schemas.microsoft.com/office/drawing/2014/main" id="{8264E514-6F7E-4C13-B79D-6D4E32A64CCB}"/>
                </a:ext>
              </a:extLst>
            </p:cNvPr>
            <p:cNvSpPr>
              <a:spLocks/>
            </p:cNvSpPr>
            <p:nvPr/>
          </p:nvSpPr>
          <p:spPr bwMode="gray">
            <a:xfrm>
              <a:off x="4565961" y="3053935"/>
              <a:ext cx="511419" cy="575162"/>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2" name="Congo (Brazzaville)" descr="© INSCALE GmbH, 05.05.2010&#10;http://www.presentationload.com/">
              <a:extLst>
                <a:ext uri="{FF2B5EF4-FFF2-40B4-BE49-F238E27FC236}">
                  <a16:creationId xmlns:a16="http://schemas.microsoft.com/office/drawing/2014/main" id="{763572A1-D94F-41E0-9B12-4A444F70AF6B}"/>
                </a:ext>
              </a:extLst>
            </p:cNvPr>
            <p:cNvSpPr>
              <a:spLocks/>
            </p:cNvSpPr>
            <p:nvPr/>
          </p:nvSpPr>
          <p:spPr bwMode="gray">
            <a:xfrm>
              <a:off x="4533349" y="3104336"/>
              <a:ext cx="203086" cy="265347"/>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3" name="Colombia" descr="© INSCALE GmbH, 05.05.2010&#10;http://www.presentationload.com/">
              <a:extLst>
                <a:ext uri="{FF2B5EF4-FFF2-40B4-BE49-F238E27FC236}">
                  <a16:creationId xmlns:a16="http://schemas.microsoft.com/office/drawing/2014/main" id="{58AC84F2-C37D-471C-A377-42CDBF3F3066}"/>
                </a:ext>
              </a:extLst>
            </p:cNvPr>
            <p:cNvSpPr>
              <a:spLocks/>
            </p:cNvSpPr>
            <p:nvPr/>
          </p:nvSpPr>
          <p:spPr bwMode="gray">
            <a:xfrm>
              <a:off x="2100775" y="2837508"/>
              <a:ext cx="329086" cy="5099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4" name="Chile" descr="© INSCALE GmbH, 05.05.2010&#10;http://www.presentationload.com/">
              <a:extLst>
                <a:ext uri="{FF2B5EF4-FFF2-40B4-BE49-F238E27FC236}">
                  <a16:creationId xmlns:a16="http://schemas.microsoft.com/office/drawing/2014/main" id="{C962AA81-C6AF-4DF0-AAA6-090C603B342D}"/>
                </a:ext>
              </a:extLst>
            </p:cNvPr>
            <p:cNvSpPr>
              <a:spLocks noEditPoints="1"/>
            </p:cNvSpPr>
            <p:nvPr/>
          </p:nvSpPr>
          <p:spPr bwMode="gray">
            <a:xfrm>
              <a:off x="2366120" y="3756582"/>
              <a:ext cx="438782" cy="1148843"/>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5" name="China" descr="© INSCALE GmbH, 05.05.2010&#10;http://www.presentationload.com/">
              <a:extLst>
                <a:ext uri="{FF2B5EF4-FFF2-40B4-BE49-F238E27FC236}">
                  <a16:creationId xmlns:a16="http://schemas.microsoft.com/office/drawing/2014/main" id="{8C6B3999-F024-4F69-8301-3F0922842F53}"/>
                </a:ext>
              </a:extLst>
            </p:cNvPr>
            <p:cNvSpPr>
              <a:spLocks noEditPoints="1"/>
            </p:cNvSpPr>
            <p:nvPr/>
          </p:nvSpPr>
          <p:spPr bwMode="gray">
            <a:xfrm>
              <a:off x="6094286" y="1589345"/>
              <a:ext cx="1387500" cy="1071759"/>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6" name="Chad" descr="© INSCALE GmbH, 05.05.2010&#10;http://www.presentationload.com/">
              <a:extLst>
                <a:ext uri="{FF2B5EF4-FFF2-40B4-BE49-F238E27FC236}">
                  <a16:creationId xmlns:a16="http://schemas.microsoft.com/office/drawing/2014/main" id="{E97024BD-B58A-41C3-9601-2EF2648B653F}"/>
                </a:ext>
              </a:extLst>
            </p:cNvPr>
            <p:cNvSpPr>
              <a:spLocks/>
            </p:cNvSpPr>
            <p:nvPr/>
          </p:nvSpPr>
          <p:spPr bwMode="gray">
            <a:xfrm>
              <a:off x="4595608" y="2501007"/>
              <a:ext cx="281650" cy="489185"/>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7" name="Central African Republic" descr="© INSCALE GmbH, 05.05.2010&#10;http://www.presentationload.com/">
              <a:extLst>
                <a:ext uri="{FF2B5EF4-FFF2-40B4-BE49-F238E27FC236}">
                  <a16:creationId xmlns:a16="http://schemas.microsoft.com/office/drawing/2014/main" id="{9CF22016-F563-4A6F-95B9-1FD4D06AD843}"/>
                </a:ext>
              </a:extLst>
            </p:cNvPr>
            <p:cNvSpPr>
              <a:spLocks/>
            </p:cNvSpPr>
            <p:nvPr/>
          </p:nvSpPr>
          <p:spPr bwMode="gray">
            <a:xfrm>
              <a:off x="4622291" y="2883461"/>
              <a:ext cx="346876" cy="265347"/>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8" name="Canada" descr="© INSCALE GmbH, 05.05.2010&#10;http://www.presentationload.com/">
              <a:extLst>
                <a:ext uri="{FF2B5EF4-FFF2-40B4-BE49-F238E27FC236}">
                  <a16:creationId xmlns:a16="http://schemas.microsoft.com/office/drawing/2014/main" id="{C58AB33B-2079-499A-A44E-F2A86F52E29E}"/>
                </a:ext>
              </a:extLst>
            </p:cNvPr>
            <p:cNvSpPr>
              <a:spLocks noEditPoints="1"/>
            </p:cNvSpPr>
            <p:nvPr/>
          </p:nvSpPr>
          <p:spPr bwMode="gray">
            <a:xfrm>
              <a:off x="1241000" y="843708"/>
              <a:ext cx="2112381" cy="1093995"/>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59" name="Cameroon" descr="© INSCALE GmbH, 05.05.2010&#10;http://www.presentationload.com/">
              <a:extLst>
                <a:ext uri="{FF2B5EF4-FFF2-40B4-BE49-F238E27FC236}">
                  <a16:creationId xmlns:a16="http://schemas.microsoft.com/office/drawing/2014/main" id="{994ECE00-1EF1-4DBE-9CC0-E72860B6AA16}"/>
                </a:ext>
              </a:extLst>
            </p:cNvPr>
            <p:cNvSpPr>
              <a:spLocks/>
            </p:cNvSpPr>
            <p:nvPr/>
          </p:nvSpPr>
          <p:spPr bwMode="gray">
            <a:xfrm>
              <a:off x="4465160" y="2816755"/>
              <a:ext cx="207532" cy="351324"/>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0" name="Cambodia" descr="© INSCALE GmbH, 05.05.2010&#10;http://www.presentationload.com/">
              <a:extLst>
                <a:ext uri="{FF2B5EF4-FFF2-40B4-BE49-F238E27FC236}">
                  <a16:creationId xmlns:a16="http://schemas.microsoft.com/office/drawing/2014/main" id="{CE3616DC-168C-43AC-B5F9-1626D5934213}"/>
                </a:ext>
              </a:extLst>
            </p:cNvPr>
            <p:cNvSpPr>
              <a:spLocks/>
            </p:cNvSpPr>
            <p:nvPr/>
          </p:nvSpPr>
          <p:spPr bwMode="gray">
            <a:xfrm>
              <a:off x="6979264" y="2773765"/>
              <a:ext cx="143790" cy="127485"/>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1" name="Burundi" descr="© INSCALE GmbH, 05.05.2010&#10;http://www.presentationload.com/">
              <a:extLst>
                <a:ext uri="{FF2B5EF4-FFF2-40B4-BE49-F238E27FC236}">
                  <a16:creationId xmlns:a16="http://schemas.microsoft.com/office/drawing/2014/main" id="{342711D1-A80C-432E-9BD8-D67C8C33D7EA}"/>
                </a:ext>
              </a:extLst>
            </p:cNvPr>
            <p:cNvSpPr>
              <a:spLocks/>
            </p:cNvSpPr>
            <p:nvPr/>
          </p:nvSpPr>
          <p:spPr bwMode="gray">
            <a:xfrm>
              <a:off x="5016603" y="3292597"/>
              <a:ext cx="50401" cy="637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2" name="Burkina Faso" descr="© INSCALE GmbH, 05.05.2010&#10;http://www.presentationload.com/">
              <a:extLst>
                <a:ext uri="{FF2B5EF4-FFF2-40B4-BE49-F238E27FC236}">
                  <a16:creationId xmlns:a16="http://schemas.microsoft.com/office/drawing/2014/main" id="{98631189-495A-4261-8451-4A6620E9C483}"/>
                </a:ext>
              </a:extLst>
            </p:cNvPr>
            <p:cNvSpPr>
              <a:spLocks/>
            </p:cNvSpPr>
            <p:nvPr/>
          </p:nvSpPr>
          <p:spPr bwMode="gray">
            <a:xfrm>
              <a:off x="4085673" y="2758941"/>
              <a:ext cx="216427" cy="170474"/>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3" name="Bulgaria" descr="© INSCALE GmbH, 05.05.2010&#10;http://www.presentationload.com/">
              <a:extLst>
                <a:ext uri="{FF2B5EF4-FFF2-40B4-BE49-F238E27FC236}">
                  <a16:creationId xmlns:a16="http://schemas.microsoft.com/office/drawing/2014/main" id="{7DF15BD9-4AFA-453A-AB55-BC5725376C6C}"/>
                </a:ext>
              </a:extLst>
            </p:cNvPr>
            <p:cNvSpPr>
              <a:spLocks/>
            </p:cNvSpPr>
            <p:nvPr/>
          </p:nvSpPr>
          <p:spPr bwMode="gray">
            <a:xfrm>
              <a:off x="4807587" y="1870997"/>
              <a:ext cx="149720" cy="8597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4" name="Brazil" descr="© INSCALE GmbH, 05.05.2010&#10;http://www.presentationload.com/">
              <a:extLst>
                <a:ext uri="{FF2B5EF4-FFF2-40B4-BE49-F238E27FC236}">
                  <a16:creationId xmlns:a16="http://schemas.microsoft.com/office/drawing/2014/main" id="{0E7F4FAB-A5C6-4171-8CC6-DA41E23316D8}"/>
                </a:ext>
              </a:extLst>
            </p:cNvPr>
            <p:cNvSpPr>
              <a:spLocks noEditPoints="1"/>
            </p:cNvSpPr>
            <p:nvPr/>
          </p:nvSpPr>
          <p:spPr bwMode="gray">
            <a:xfrm>
              <a:off x="2243083" y="3056900"/>
              <a:ext cx="1055450" cy="119331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5" name="Botswana" descr="© INSCALE GmbH, 05.05.2010&#10;http://www.presentationload.com/">
              <a:extLst>
                <a:ext uri="{FF2B5EF4-FFF2-40B4-BE49-F238E27FC236}">
                  <a16:creationId xmlns:a16="http://schemas.microsoft.com/office/drawing/2014/main" id="{24CE2C15-44F1-4757-B862-5604AF70A2B8}"/>
                </a:ext>
              </a:extLst>
            </p:cNvPr>
            <p:cNvSpPr>
              <a:spLocks/>
            </p:cNvSpPr>
            <p:nvPr/>
          </p:nvSpPr>
          <p:spPr bwMode="gray">
            <a:xfrm>
              <a:off x="4766081" y="3761029"/>
              <a:ext cx="246074" cy="277205"/>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6" name="Bosnia and Herzegovina" descr="© INSCALE GmbH, 05.05.2010&#10;http://www.presentationload.com/">
              <a:extLst>
                <a:ext uri="{FF2B5EF4-FFF2-40B4-BE49-F238E27FC236}">
                  <a16:creationId xmlns:a16="http://schemas.microsoft.com/office/drawing/2014/main" id="{C3E60E91-F861-47D9-899B-9C3E5644B53A}"/>
                </a:ext>
              </a:extLst>
            </p:cNvPr>
            <p:cNvSpPr>
              <a:spLocks/>
            </p:cNvSpPr>
            <p:nvPr/>
          </p:nvSpPr>
          <p:spPr bwMode="gray">
            <a:xfrm>
              <a:off x="4638597" y="1836902"/>
              <a:ext cx="100801" cy="88942"/>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7" name="Bolivia" descr="© INSCALE GmbH, 05.05.2010&#10;http://www.presentationload.com/">
              <a:extLst>
                <a:ext uri="{FF2B5EF4-FFF2-40B4-BE49-F238E27FC236}">
                  <a16:creationId xmlns:a16="http://schemas.microsoft.com/office/drawing/2014/main" id="{1D59C4CB-A074-494A-8F2A-DDE01CD1654A}"/>
                </a:ext>
              </a:extLst>
            </p:cNvPr>
            <p:cNvSpPr>
              <a:spLocks/>
            </p:cNvSpPr>
            <p:nvPr/>
          </p:nvSpPr>
          <p:spPr bwMode="gray">
            <a:xfrm>
              <a:off x="2369085" y="3514955"/>
              <a:ext cx="337980" cy="401725"/>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8" name="Bhutan" descr="© INSCALE GmbH, 05.05.2010&#10;http://www.presentationload.com/">
              <a:extLst>
                <a:ext uri="{FF2B5EF4-FFF2-40B4-BE49-F238E27FC236}">
                  <a16:creationId xmlns:a16="http://schemas.microsoft.com/office/drawing/2014/main" id="{1BCCBEE0-7E36-4BE3-B624-CD5ABBC925DB}"/>
                </a:ext>
              </a:extLst>
            </p:cNvPr>
            <p:cNvSpPr>
              <a:spLocks/>
            </p:cNvSpPr>
            <p:nvPr/>
          </p:nvSpPr>
          <p:spPr bwMode="gray">
            <a:xfrm>
              <a:off x="6562717" y="2352770"/>
              <a:ext cx="88942" cy="50401"/>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69" name="Benin" descr="© INSCALE GmbH, 05.05.2010&#10;http://www.presentationload.com/">
              <a:extLst>
                <a:ext uri="{FF2B5EF4-FFF2-40B4-BE49-F238E27FC236}">
                  <a16:creationId xmlns:a16="http://schemas.microsoft.com/office/drawing/2014/main" id="{D553568E-3B4F-4B14-9211-F8AECA948E50}"/>
                </a:ext>
              </a:extLst>
            </p:cNvPr>
            <p:cNvSpPr>
              <a:spLocks/>
            </p:cNvSpPr>
            <p:nvPr/>
          </p:nvSpPr>
          <p:spPr bwMode="gray">
            <a:xfrm>
              <a:off x="4256145" y="2840473"/>
              <a:ext cx="84496" cy="188262"/>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0" name="Belize" descr="© INSCALE GmbH, 05.05.2010&#10;http://www.presentationload.com/">
              <a:extLst>
                <a:ext uri="{FF2B5EF4-FFF2-40B4-BE49-F238E27FC236}">
                  <a16:creationId xmlns:a16="http://schemas.microsoft.com/office/drawing/2014/main" id="{A643A927-6F69-4CBF-AFD5-EA7E07F3BC49}"/>
                </a:ext>
              </a:extLst>
            </p:cNvPr>
            <p:cNvSpPr>
              <a:spLocks/>
            </p:cNvSpPr>
            <p:nvPr/>
          </p:nvSpPr>
          <p:spPr bwMode="gray">
            <a:xfrm>
              <a:off x="1854703" y="2653693"/>
              <a:ext cx="41506" cy="80048"/>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1" name="Belgium" descr="© INSCALE GmbH, 05.05.2010&#10;http://www.presentationload.com/">
              <a:extLst>
                <a:ext uri="{FF2B5EF4-FFF2-40B4-BE49-F238E27FC236}">
                  <a16:creationId xmlns:a16="http://schemas.microsoft.com/office/drawing/2014/main" id="{C9862F34-DB2D-4C3B-A5E8-D155D0F70BD0}"/>
                </a:ext>
              </a:extLst>
            </p:cNvPr>
            <p:cNvSpPr>
              <a:spLocks/>
            </p:cNvSpPr>
            <p:nvPr/>
          </p:nvSpPr>
          <p:spPr bwMode="gray">
            <a:xfrm>
              <a:off x="4336193" y="1654570"/>
              <a:ext cx="84496" cy="57813"/>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2" name="Bangladesh" descr="© INSCALE GmbH, 05.05.2010&#10;http://www.presentationload.com/">
              <a:extLst>
                <a:ext uri="{FF2B5EF4-FFF2-40B4-BE49-F238E27FC236}">
                  <a16:creationId xmlns:a16="http://schemas.microsoft.com/office/drawing/2014/main" id="{67C1F80B-0FE5-4F3E-BCC6-E3C9D32A04F0}"/>
                </a:ext>
              </a:extLst>
            </p:cNvPr>
            <p:cNvSpPr>
              <a:spLocks/>
            </p:cNvSpPr>
            <p:nvPr/>
          </p:nvSpPr>
          <p:spPr bwMode="gray">
            <a:xfrm>
              <a:off x="6550859" y="2407618"/>
              <a:ext cx="142308" cy="16157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3" name="Bahrain" descr="© INSCALE GmbH, 05.05.2010&#10;http://www.presentationload.com/">
              <a:extLst>
                <a:ext uri="{FF2B5EF4-FFF2-40B4-BE49-F238E27FC236}">
                  <a16:creationId xmlns:a16="http://schemas.microsoft.com/office/drawing/2014/main" id="{80AFE517-F598-486F-B572-F6D666EE91D5}"/>
                </a:ext>
              </a:extLst>
            </p:cNvPr>
            <p:cNvSpPr>
              <a:spLocks/>
            </p:cNvSpPr>
            <p:nvPr/>
          </p:nvSpPr>
          <p:spPr bwMode="gray">
            <a:xfrm>
              <a:off x="5569528" y="2413548"/>
              <a:ext cx="10377" cy="20753"/>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4" name="Belarus" descr="© INSCALE GmbH, 05.05.2010&#10;http://www.presentationload.com/">
              <a:extLst>
                <a:ext uri="{FF2B5EF4-FFF2-40B4-BE49-F238E27FC236}">
                  <a16:creationId xmlns:a16="http://schemas.microsoft.com/office/drawing/2014/main" id="{6E14A81B-0360-4B45-BAB6-BD214A0F09A0}"/>
                </a:ext>
              </a:extLst>
            </p:cNvPr>
            <p:cNvSpPr>
              <a:spLocks/>
            </p:cNvSpPr>
            <p:nvPr/>
          </p:nvSpPr>
          <p:spPr bwMode="gray">
            <a:xfrm>
              <a:off x="4809071" y="1516708"/>
              <a:ext cx="216427" cy="140826"/>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5" name="Azerbaijan" descr="© INSCALE GmbH, 05.05.2010&#10;http://www.presentationload.com/">
              <a:extLst>
                <a:ext uri="{FF2B5EF4-FFF2-40B4-BE49-F238E27FC236}">
                  <a16:creationId xmlns:a16="http://schemas.microsoft.com/office/drawing/2014/main" id="{706A1ABE-9C76-4348-A7F3-C93D1F613C10}"/>
                </a:ext>
              </a:extLst>
            </p:cNvPr>
            <p:cNvSpPr>
              <a:spLocks noEditPoints="1"/>
            </p:cNvSpPr>
            <p:nvPr/>
          </p:nvSpPr>
          <p:spPr bwMode="gray">
            <a:xfrm>
              <a:off x="5370891" y="1939187"/>
              <a:ext cx="136378" cy="109696"/>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6" name="Austria" descr="© INSCALE GmbH, 05.05.2010&#10;http://www.presentationload.com/">
              <a:extLst>
                <a:ext uri="{FF2B5EF4-FFF2-40B4-BE49-F238E27FC236}">
                  <a16:creationId xmlns:a16="http://schemas.microsoft.com/office/drawing/2014/main" id="{56CE86A7-20F7-4F78-8791-B909E4CE3D9C}"/>
                </a:ext>
              </a:extLst>
            </p:cNvPr>
            <p:cNvSpPr>
              <a:spLocks/>
            </p:cNvSpPr>
            <p:nvPr/>
          </p:nvSpPr>
          <p:spPr bwMode="gray">
            <a:xfrm>
              <a:off x="4494808" y="1725724"/>
              <a:ext cx="173437" cy="7708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7" name="Australia" descr="© INSCALE GmbH, 05.05.2010&#10;http://www.presentationload.com/">
              <a:extLst>
                <a:ext uri="{FF2B5EF4-FFF2-40B4-BE49-F238E27FC236}">
                  <a16:creationId xmlns:a16="http://schemas.microsoft.com/office/drawing/2014/main" id="{CEAB41CC-D2F8-40DB-BE8D-D999ABBB5FDB}"/>
                </a:ext>
              </a:extLst>
            </p:cNvPr>
            <p:cNvSpPr>
              <a:spLocks noEditPoints="1"/>
            </p:cNvSpPr>
            <p:nvPr/>
          </p:nvSpPr>
          <p:spPr bwMode="gray">
            <a:xfrm>
              <a:off x="7170490" y="3543119"/>
              <a:ext cx="1076203" cy="1009500"/>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chemeClr val="accent1"/>
            </a:solid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8" name="Armenia" descr="© INSCALE GmbH, 05.05.2010&#10;http://www.presentationload.com/">
              <a:extLst>
                <a:ext uri="{FF2B5EF4-FFF2-40B4-BE49-F238E27FC236}">
                  <a16:creationId xmlns:a16="http://schemas.microsoft.com/office/drawing/2014/main" id="{A802D15F-C7E4-4830-A4DC-5485751CB815}"/>
                </a:ext>
              </a:extLst>
            </p:cNvPr>
            <p:cNvSpPr>
              <a:spLocks/>
            </p:cNvSpPr>
            <p:nvPr/>
          </p:nvSpPr>
          <p:spPr bwMode="gray">
            <a:xfrm>
              <a:off x="5332348" y="1955492"/>
              <a:ext cx="84496" cy="80048"/>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79" name="Argentina" descr="© INSCALE GmbH, 05.05.2010&#10;http://www.presentationload.com/">
              <a:extLst>
                <a:ext uri="{FF2B5EF4-FFF2-40B4-BE49-F238E27FC236}">
                  <a16:creationId xmlns:a16="http://schemas.microsoft.com/office/drawing/2014/main" id="{AB11AD07-20A0-4EED-9EF8-ED815C9C05BD}"/>
                </a:ext>
              </a:extLst>
            </p:cNvPr>
            <p:cNvSpPr>
              <a:spLocks noEditPoints="1"/>
            </p:cNvSpPr>
            <p:nvPr/>
          </p:nvSpPr>
          <p:spPr bwMode="gray">
            <a:xfrm>
              <a:off x="2423933" y="3887030"/>
              <a:ext cx="413582" cy="92500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80" name="Angola" descr="© INSCALE GmbH, 05.05.2010&#10;http://www.presentationload.com/">
              <a:extLst>
                <a:ext uri="{FF2B5EF4-FFF2-40B4-BE49-F238E27FC236}">
                  <a16:creationId xmlns:a16="http://schemas.microsoft.com/office/drawing/2014/main" id="{706C9E03-6229-40FD-8069-F9D521CA601A}"/>
                </a:ext>
              </a:extLst>
            </p:cNvPr>
            <p:cNvSpPr>
              <a:spLocks noEditPoints="1"/>
            </p:cNvSpPr>
            <p:nvPr/>
          </p:nvSpPr>
          <p:spPr bwMode="gray">
            <a:xfrm>
              <a:off x="4548173" y="3348928"/>
              <a:ext cx="336498" cy="419514"/>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81" name="Andorra" descr="© INSCALE GmbH, 05.05.2010&#10;http://www.presentationload.com/">
              <a:extLst>
                <a:ext uri="{FF2B5EF4-FFF2-40B4-BE49-F238E27FC236}">
                  <a16:creationId xmlns:a16="http://schemas.microsoft.com/office/drawing/2014/main" id="{88A01AEC-1D46-4F02-822C-607186E7E3EF}"/>
                </a:ext>
              </a:extLst>
            </p:cNvPr>
            <p:cNvSpPr>
              <a:spLocks/>
            </p:cNvSpPr>
            <p:nvPr/>
          </p:nvSpPr>
          <p:spPr bwMode="gray">
            <a:xfrm>
              <a:off x="4293206" y="1916951"/>
              <a:ext cx="11859" cy="5929"/>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82" name="Algeria" descr="© INSCALE GmbH, 05.05.2010&#10;http://www.presentationload.com/">
              <a:extLst>
                <a:ext uri="{FF2B5EF4-FFF2-40B4-BE49-F238E27FC236}">
                  <a16:creationId xmlns:a16="http://schemas.microsoft.com/office/drawing/2014/main" id="{3797730C-8BDA-41F0-8F61-F798B3081FB0}"/>
                </a:ext>
              </a:extLst>
            </p:cNvPr>
            <p:cNvSpPr>
              <a:spLocks/>
            </p:cNvSpPr>
            <p:nvPr/>
          </p:nvSpPr>
          <p:spPr bwMode="gray">
            <a:xfrm>
              <a:off x="3996732" y="2082976"/>
              <a:ext cx="560338" cy="554408"/>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83" name="Albania" descr="© INSCALE GmbH, 05.05.2010&#10;http://www.presentationload.com/">
              <a:extLst>
                <a:ext uri="{FF2B5EF4-FFF2-40B4-BE49-F238E27FC236}">
                  <a16:creationId xmlns:a16="http://schemas.microsoft.com/office/drawing/2014/main" id="{A823166E-7821-4ECB-8222-CF5AB05ACAC6}"/>
                </a:ext>
              </a:extLst>
            </p:cNvPr>
            <p:cNvSpPr>
              <a:spLocks/>
            </p:cNvSpPr>
            <p:nvPr/>
          </p:nvSpPr>
          <p:spPr bwMode="gray">
            <a:xfrm>
              <a:off x="4724577" y="1916949"/>
              <a:ext cx="54848" cy="93390"/>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sp>
          <p:nvSpPr>
            <p:cNvPr id="184" name="Afghanistan" descr="© INSCALE GmbH, 05.05.2010&#10;http://www.presentationload.com/">
              <a:extLst>
                <a:ext uri="{FF2B5EF4-FFF2-40B4-BE49-F238E27FC236}">
                  <a16:creationId xmlns:a16="http://schemas.microsoft.com/office/drawing/2014/main" id="{0EF6E70D-5141-4D67-B963-83E546BCE2B4}"/>
                </a:ext>
              </a:extLst>
            </p:cNvPr>
            <p:cNvSpPr>
              <a:spLocks/>
            </p:cNvSpPr>
            <p:nvPr/>
          </p:nvSpPr>
          <p:spPr bwMode="gray">
            <a:xfrm>
              <a:off x="5791890" y="2041466"/>
              <a:ext cx="343911" cy="28016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Segoe UI"/>
                <a:ea typeface="+mn-ea"/>
                <a:cs typeface="+mn-cs"/>
              </a:endParaRPr>
            </a:p>
          </p:txBody>
        </p:sp>
      </p:grpSp>
      <p:sp>
        <p:nvSpPr>
          <p:cNvPr id="185" name="TextBox 184">
            <a:extLst>
              <a:ext uri="{FF2B5EF4-FFF2-40B4-BE49-F238E27FC236}">
                <a16:creationId xmlns:a16="http://schemas.microsoft.com/office/drawing/2014/main" id="{11878BC9-AEB0-4F78-BEEF-89E2C8F01E59}"/>
              </a:ext>
            </a:extLst>
          </p:cNvPr>
          <p:cNvSpPr txBox="1"/>
          <p:nvPr/>
        </p:nvSpPr>
        <p:spPr>
          <a:xfrm>
            <a:off x="125186" y="1667941"/>
            <a:ext cx="6106884" cy="3323987"/>
          </a:xfrm>
          <a:prstGeom prst="rect">
            <a:avLst/>
          </a:prstGeom>
          <a:noFill/>
        </p:spPr>
        <p:txBody>
          <a:bodyPr wrap="square">
            <a:spAutoFit/>
          </a:bodyPr>
          <a:lstStyle/>
          <a:p>
            <a:pPr marL="342900" indent="-342900">
              <a:buClr>
                <a:srgbClr val="EB6724"/>
              </a:buClr>
              <a:buSzPct val="150000"/>
              <a:buFont typeface="Wingdings" panose="05000000000000000000" pitchFamily="2" charset="2"/>
              <a:buChar char="§"/>
            </a:pPr>
            <a:r>
              <a:rPr lang="en-GB" sz="2400" dirty="0">
                <a:latin typeface="Arial" panose="020B0604020202020204" pitchFamily="34" charset="0"/>
                <a:cs typeface="Arial" panose="020B0604020202020204" pitchFamily="34" charset="0"/>
              </a:rPr>
              <a:t>Recommendations from MS </a:t>
            </a:r>
            <a:r>
              <a:rPr lang="en-US" sz="2400" dirty="0" err="1">
                <a:latin typeface="Arial" panose="020B0604020202020204" pitchFamily="34" charset="0"/>
                <a:cs typeface="Arial" panose="020B0604020202020204" pitchFamily="34" charset="0"/>
              </a:rPr>
              <a:t>centres</a:t>
            </a:r>
            <a:br>
              <a:rPr lang="en-US"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that participated in the 2018 pilot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were used to develop prototype II</a:t>
            </a:r>
          </a:p>
          <a:p>
            <a:pPr marL="285750" indent="-285750">
              <a:buClr>
                <a:srgbClr val="EB6724"/>
              </a:buClr>
              <a:buSzPct val="150000"/>
              <a:buFont typeface="Wingdings" panose="05000000000000000000" pitchFamily="2" charset="2"/>
              <a:buChar char="§"/>
            </a:pPr>
            <a:r>
              <a:rPr lang="en-GB" sz="2400" dirty="0"/>
              <a:t>In 2020, over 100 MS </a:t>
            </a:r>
            <a:r>
              <a:rPr lang="en-US" sz="2400" dirty="0" err="1"/>
              <a:t>centres</a:t>
            </a:r>
            <a:r>
              <a:rPr lang="en-GB" sz="2400" dirty="0"/>
              <a:t> were invited to conduct a service evaluation using prototype II of the QI tool</a:t>
            </a:r>
          </a:p>
          <a:p>
            <a:pPr marL="285750" indent="-285750">
              <a:buClr>
                <a:srgbClr val="EB6724"/>
              </a:buClr>
              <a:buSzPct val="150000"/>
              <a:buFont typeface="Wingdings" panose="05000000000000000000" pitchFamily="2" charset="2"/>
              <a:buChar char="§"/>
            </a:pPr>
            <a:r>
              <a:rPr lang="en-GB" sz="2400" b="1" dirty="0">
                <a:solidFill>
                  <a:schemeClr val="accent1"/>
                </a:solidFill>
              </a:rPr>
              <a:t>More than 20 MS centres </a:t>
            </a:r>
            <a:r>
              <a:rPr lang="en-GB" sz="2400" dirty="0">
                <a:solidFill>
                  <a:schemeClr val="tx1"/>
                </a:solidFill>
              </a:rPr>
              <a:t>from</a:t>
            </a:r>
            <a:r>
              <a:rPr lang="en-GB" sz="2400" b="1" dirty="0">
                <a:solidFill>
                  <a:schemeClr val="tx1"/>
                </a:solidFill>
              </a:rPr>
              <a:t> </a:t>
            </a:r>
            <a:br>
              <a:rPr lang="en-GB" sz="2400" b="1" dirty="0">
                <a:solidFill>
                  <a:schemeClr val="tx1"/>
                </a:solidFill>
              </a:rPr>
            </a:br>
            <a:r>
              <a:rPr lang="en-GB" sz="2400" b="1" dirty="0">
                <a:solidFill>
                  <a:schemeClr val="accent1"/>
                </a:solidFill>
              </a:rPr>
              <a:t>16 countries</a:t>
            </a:r>
            <a:r>
              <a:rPr lang="en-GB" sz="2400" b="1" dirty="0">
                <a:solidFill>
                  <a:schemeClr val="tx1"/>
                </a:solidFill>
              </a:rPr>
              <a:t> </a:t>
            </a:r>
            <a:r>
              <a:rPr lang="en-GB" sz="2400" dirty="0">
                <a:solidFill>
                  <a:schemeClr val="tx1"/>
                </a:solidFill>
              </a:rPr>
              <a:t>are now piloting the tool</a:t>
            </a:r>
          </a:p>
          <a:p>
            <a:endParaRPr lang="en-GB" sz="1800" dirty="0"/>
          </a:p>
        </p:txBody>
      </p:sp>
    </p:spTree>
    <p:extLst>
      <p:ext uri="{BB962C8B-B14F-4D97-AF65-F5344CB8AC3E}">
        <p14:creationId xmlns:p14="http://schemas.microsoft.com/office/powerpoint/2010/main" val="3060695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468EA-BA77-47BD-986D-FB835202498B}"/>
              </a:ext>
            </a:extLst>
          </p:cNvPr>
          <p:cNvSpPr>
            <a:spLocks noGrp="1"/>
          </p:cNvSpPr>
          <p:nvPr>
            <p:ph type="title"/>
          </p:nvPr>
        </p:nvSpPr>
        <p:spPr/>
        <p:txBody>
          <a:bodyPr/>
          <a:lstStyle/>
          <a:p>
            <a:r>
              <a:rPr lang="en-GB" dirty="0"/>
              <a:t>Conclusions and implications for </a:t>
            </a:r>
            <a:br>
              <a:rPr lang="en-GB" dirty="0"/>
            </a:br>
            <a:r>
              <a:rPr lang="en-GB" dirty="0"/>
              <a:t>future work</a:t>
            </a:r>
          </a:p>
        </p:txBody>
      </p:sp>
      <p:sp>
        <p:nvSpPr>
          <p:cNvPr id="5" name="Arrow: Left 4">
            <a:hlinkClick r:id="rId2" action="ppaction://hlinksldjump"/>
            <a:extLst>
              <a:ext uri="{FF2B5EF4-FFF2-40B4-BE49-F238E27FC236}">
                <a16:creationId xmlns:a16="http://schemas.microsoft.com/office/drawing/2014/main" id="{D27DF2C1-23B5-4223-AB52-8316B0011A38}"/>
              </a:ext>
            </a:extLst>
          </p:cNvPr>
          <p:cNvSpPr/>
          <p:nvPr/>
        </p:nvSpPr>
        <p:spPr>
          <a:xfrm>
            <a:off x="32691" y="28857"/>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286046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AEC8-FAF2-4777-987D-B19A8AA04655}"/>
              </a:ext>
            </a:extLst>
          </p:cNvPr>
          <p:cNvSpPr>
            <a:spLocks noGrp="1"/>
          </p:cNvSpPr>
          <p:nvPr>
            <p:ph type="title"/>
          </p:nvPr>
        </p:nvSpPr>
        <p:spPr/>
        <p:txBody>
          <a:bodyPr/>
          <a:lstStyle/>
          <a:p>
            <a:r>
              <a:rPr lang="en-GB" dirty="0"/>
              <a:t>Conclusions</a:t>
            </a:r>
            <a:endParaRPr lang="en-GB" dirty="0">
              <a:highlight>
                <a:srgbClr val="00FF00"/>
              </a:highlight>
            </a:endParaRPr>
          </a:p>
        </p:txBody>
      </p:sp>
      <p:sp>
        <p:nvSpPr>
          <p:cNvPr id="3" name="Content Placeholder 2">
            <a:extLst>
              <a:ext uri="{FF2B5EF4-FFF2-40B4-BE49-F238E27FC236}">
                <a16:creationId xmlns:a16="http://schemas.microsoft.com/office/drawing/2014/main" id="{351662B0-6B2D-45B9-87AF-DCE9E8D118BD}"/>
              </a:ext>
            </a:extLst>
          </p:cNvPr>
          <p:cNvSpPr>
            <a:spLocks noGrp="1"/>
          </p:cNvSpPr>
          <p:nvPr>
            <p:ph idx="1"/>
          </p:nvPr>
        </p:nvSpPr>
        <p:spPr>
          <a:xfrm>
            <a:off x="509464" y="1597822"/>
            <a:ext cx="7898266" cy="4525963"/>
          </a:xfrm>
        </p:spPr>
        <p:txBody>
          <a:bodyPr>
            <a:normAutofit fontScale="40000" lnSpcReduction="20000"/>
          </a:bodyPr>
          <a:lstStyle/>
          <a:p>
            <a:pPr>
              <a:lnSpc>
                <a:spcPct val="110000"/>
              </a:lnSpc>
            </a:pPr>
            <a:r>
              <a:rPr lang="en-GB" sz="5900" dirty="0"/>
              <a:t>MS Brain Health has had a global impact on MS care</a:t>
            </a:r>
          </a:p>
          <a:p>
            <a:pPr>
              <a:lnSpc>
                <a:spcPct val="110000"/>
              </a:lnSpc>
            </a:pPr>
            <a:r>
              <a:rPr lang="en-GB" sz="5900" dirty="0"/>
              <a:t>Many leading neurologists have promoted local adoption of MS Brain Health recommendations and standards</a:t>
            </a:r>
          </a:p>
          <a:p>
            <a:pPr>
              <a:lnSpc>
                <a:spcPct val="110000"/>
              </a:lnSpc>
            </a:pPr>
            <a:r>
              <a:rPr lang="en-GB" sz="5900" dirty="0"/>
              <a:t>Countries that have promoted local activities to drive change overlap, largely, with those reporting impact in the survey</a:t>
            </a:r>
          </a:p>
          <a:p>
            <a:pPr>
              <a:lnSpc>
                <a:spcPct val="110000"/>
              </a:lnSpc>
            </a:pPr>
            <a:r>
              <a:rPr lang="en-GB" sz="5900" dirty="0"/>
              <a:t>Momentum builds when clinicians and patient groups collaborate</a:t>
            </a:r>
          </a:p>
          <a:p>
            <a:pPr>
              <a:lnSpc>
                <a:spcPct val="110000"/>
              </a:lnSpc>
            </a:pPr>
            <a:r>
              <a:rPr lang="en-GB" sz="5900" dirty="0"/>
              <a:t>The ‘success’ stories supplied are the tip of the iceberg – further activity continues to build upon the </a:t>
            </a:r>
            <a:br>
              <a:rPr lang="en-GB" sz="5900" dirty="0"/>
            </a:br>
            <a:r>
              <a:rPr lang="en-GB" sz="5900" dirty="0"/>
              <a:t>MS Brain Health foundations</a:t>
            </a:r>
          </a:p>
          <a:p>
            <a:endParaRPr lang="en-GB" dirty="0"/>
          </a:p>
          <a:p>
            <a:endParaRPr lang="en-GB" dirty="0"/>
          </a:p>
        </p:txBody>
      </p:sp>
      <p:sp>
        <p:nvSpPr>
          <p:cNvPr id="5" name="Text Placeholder 4">
            <a:extLst>
              <a:ext uri="{FF2B5EF4-FFF2-40B4-BE49-F238E27FC236}">
                <a16:creationId xmlns:a16="http://schemas.microsoft.com/office/drawing/2014/main" id="{868A5C83-B2D6-4FE6-B204-3A3CACAB55FE}"/>
              </a:ext>
            </a:extLst>
          </p:cNvPr>
          <p:cNvSpPr>
            <a:spLocks noGrp="1"/>
          </p:cNvSpPr>
          <p:nvPr>
            <p:ph type="body" sz="quarter" idx="14"/>
          </p:nvPr>
        </p:nvSpPr>
        <p:spPr/>
        <p:txBody>
          <a:bodyPr/>
          <a:lstStyle/>
          <a:p>
            <a:endParaRPr lang="en-GB" dirty="0"/>
          </a:p>
        </p:txBody>
      </p:sp>
      <p:pic>
        <p:nvPicPr>
          <p:cNvPr id="7" name="Graphic 6" descr="Iceberg with solid fill">
            <a:extLst>
              <a:ext uri="{FF2B5EF4-FFF2-40B4-BE49-F238E27FC236}">
                <a16:creationId xmlns:a16="http://schemas.microsoft.com/office/drawing/2014/main" id="{1DC5EAAE-BD69-46AD-8D2F-834DC880E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4739" y="2245072"/>
            <a:ext cx="3590436" cy="3590436"/>
          </a:xfrm>
          <a:prstGeom prst="rect">
            <a:avLst/>
          </a:prstGeom>
        </p:spPr>
      </p:pic>
    </p:spTree>
    <p:extLst>
      <p:ext uri="{BB962C8B-B14F-4D97-AF65-F5344CB8AC3E}">
        <p14:creationId xmlns:p14="http://schemas.microsoft.com/office/powerpoint/2010/main" val="3040641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AEC8-FAF2-4777-987D-B19A8AA04655}"/>
              </a:ext>
            </a:extLst>
          </p:cNvPr>
          <p:cNvSpPr>
            <a:spLocks noGrp="1"/>
          </p:cNvSpPr>
          <p:nvPr>
            <p:ph type="title"/>
          </p:nvPr>
        </p:nvSpPr>
        <p:spPr/>
        <p:txBody>
          <a:bodyPr/>
          <a:lstStyle/>
          <a:p>
            <a:r>
              <a:rPr lang="en-GB" dirty="0"/>
              <a:t>Implications for future work</a:t>
            </a:r>
          </a:p>
        </p:txBody>
      </p:sp>
      <p:sp>
        <p:nvSpPr>
          <p:cNvPr id="3" name="Content Placeholder 2">
            <a:extLst>
              <a:ext uri="{FF2B5EF4-FFF2-40B4-BE49-F238E27FC236}">
                <a16:creationId xmlns:a16="http://schemas.microsoft.com/office/drawing/2014/main" id="{351662B0-6B2D-45B9-87AF-DCE9E8D118BD}"/>
              </a:ext>
            </a:extLst>
          </p:cNvPr>
          <p:cNvSpPr>
            <a:spLocks noGrp="1"/>
          </p:cNvSpPr>
          <p:nvPr>
            <p:ph idx="1"/>
          </p:nvPr>
        </p:nvSpPr>
        <p:spPr>
          <a:xfrm>
            <a:off x="509465" y="1597822"/>
            <a:ext cx="10636956" cy="4525963"/>
          </a:xfrm>
        </p:spPr>
        <p:txBody>
          <a:bodyPr>
            <a:normAutofit/>
          </a:bodyPr>
          <a:lstStyle/>
          <a:p>
            <a:r>
              <a:rPr lang="en-GB" dirty="0"/>
              <a:t>Continue to be visible, communicate and build relationships</a:t>
            </a:r>
          </a:p>
          <a:p>
            <a:r>
              <a:rPr lang="en-GB" dirty="0"/>
              <a:t>Support recommendations with evidence summaries, patient summaries and information resources </a:t>
            </a:r>
          </a:p>
          <a:p>
            <a:r>
              <a:rPr lang="en-GB" dirty="0"/>
              <a:t>Encourage stakeholders to share learnings and engage new supporters through planned HCP and </a:t>
            </a:r>
            <a:br>
              <a:rPr lang="en-GB" dirty="0"/>
            </a:br>
            <a:r>
              <a:rPr lang="en-GB" dirty="0"/>
              <a:t>patient summits </a:t>
            </a:r>
          </a:p>
          <a:p>
            <a:endParaRPr lang="en-GB" dirty="0"/>
          </a:p>
          <a:p>
            <a:r>
              <a:rPr lang="en-GB" dirty="0"/>
              <a:t>Share success stories!</a:t>
            </a:r>
          </a:p>
          <a:p>
            <a:pPr lvl="1"/>
            <a:r>
              <a:rPr lang="en-GB" dirty="0"/>
              <a:t>Email us at </a:t>
            </a:r>
            <a:r>
              <a:rPr lang="en-GB" dirty="0">
                <a:hlinkClick r:id="rId2"/>
              </a:rPr>
              <a:t>info@msbrainhealth.org</a:t>
            </a:r>
            <a:r>
              <a:rPr lang="en-GB" dirty="0"/>
              <a:t> </a:t>
            </a:r>
          </a:p>
          <a:p>
            <a:endParaRPr lang="en-GB" dirty="0"/>
          </a:p>
        </p:txBody>
      </p:sp>
      <p:sp>
        <p:nvSpPr>
          <p:cNvPr id="5" name="Text Placeholder 4">
            <a:extLst>
              <a:ext uri="{FF2B5EF4-FFF2-40B4-BE49-F238E27FC236}">
                <a16:creationId xmlns:a16="http://schemas.microsoft.com/office/drawing/2014/main" id="{868A5C83-B2D6-4FE6-B204-3A3CACAB55FE}"/>
              </a:ext>
            </a:extLst>
          </p:cNvPr>
          <p:cNvSpPr>
            <a:spLocks noGrp="1"/>
          </p:cNvSpPr>
          <p:nvPr>
            <p:ph type="body" sz="quarter" idx="14"/>
          </p:nvPr>
        </p:nvSpPr>
        <p:spPr/>
        <p:txBody>
          <a:bodyPr/>
          <a:lstStyle/>
          <a:p>
            <a:r>
              <a:rPr lang="en-GB" dirty="0"/>
              <a:t>HCP, healthcare professional</a:t>
            </a:r>
          </a:p>
        </p:txBody>
      </p:sp>
      <p:pic>
        <p:nvPicPr>
          <p:cNvPr id="8" name="Picture 7">
            <a:extLst>
              <a:ext uri="{FF2B5EF4-FFF2-40B4-BE49-F238E27FC236}">
                <a16:creationId xmlns:a16="http://schemas.microsoft.com/office/drawing/2014/main" id="{AD016E62-9615-4B43-855D-F68325D0927E}"/>
              </a:ext>
            </a:extLst>
          </p:cNvPr>
          <p:cNvPicPr>
            <a:picLocks noChangeAspect="1"/>
          </p:cNvPicPr>
          <p:nvPr/>
        </p:nvPicPr>
        <p:blipFill rotWithShape="1">
          <a:blip r:embed="rId3">
            <a:extLst>
              <a:ext uri="{28A0092B-C50C-407E-A947-70E740481C1C}">
                <a14:useLocalDpi xmlns:a14="http://schemas.microsoft.com/office/drawing/2010/main"/>
              </a:ext>
            </a:extLst>
          </a:blip>
          <a:srcRect t="21194" b="6775"/>
          <a:stretch/>
        </p:blipFill>
        <p:spPr>
          <a:xfrm>
            <a:off x="7163100" y="3801982"/>
            <a:ext cx="4979815" cy="2661357"/>
          </a:xfrm>
          <a:prstGeom prst="rect">
            <a:avLst/>
          </a:prstGeom>
        </p:spPr>
      </p:pic>
    </p:spTree>
    <p:extLst>
      <p:ext uri="{BB962C8B-B14F-4D97-AF65-F5344CB8AC3E}">
        <p14:creationId xmlns:p14="http://schemas.microsoft.com/office/powerpoint/2010/main" val="2025567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can YOU participate?</a:t>
            </a:r>
          </a:p>
        </p:txBody>
      </p:sp>
      <p:sp>
        <p:nvSpPr>
          <p:cNvPr id="4" name="Content Placeholder 3">
            <a:extLst>
              <a:ext uri="{FF2B5EF4-FFF2-40B4-BE49-F238E27FC236}">
                <a16:creationId xmlns:a16="http://schemas.microsoft.com/office/drawing/2014/main" id="{A5AB8BC9-8D20-4165-BD2C-D6A99D92C00B}"/>
              </a:ext>
            </a:extLst>
          </p:cNvPr>
          <p:cNvSpPr>
            <a:spLocks noGrp="1"/>
          </p:cNvSpPr>
          <p:nvPr>
            <p:ph idx="1"/>
          </p:nvPr>
        </p:nvSpPr>
        <p:spPr>
          <a:xfrm>
            <a:off x="509464" y="1597822"/>
            <a:ext cx="6685811" cy="4525963"/>
          </a:xfrm>
        </p:spPr>
        <p:txBody>
          <a:bodyPr>
            <a:normAutofit/>
          </a:bodyPr>
          <a:lstStyle/>
          <a:p>
            <a:r>
              <a:rPr lang="en-GB" b="1" dirty="0"/>
              <a:t>Share your success stories with us!</a:t>
            </a:r>
          </a:p>
          <a:p>
            <a:pPr lvl="1"/>
            <a:r>
              <a:rPr lang="en-GB" dirty="0"/>
              <a:t>Tell us about your MS Brain Health-inspired local event or best practice example to inspire other groups: </a:t>
            </a:r>
            <a:r>
              <a:rPr lang="en-GB" dirty="0">
                <a:hlinkClick r:id="rId3"/>
              </a:rPr>
              <a:t>info@msbrainhealth.org</a:t>
            </a:r>
            <a:r>
              <a:rPr lang="en-GB" dirty="0"/>
              <a:t> </a:t>
            </a:r>
          </a:p>
          <a:p>
            <a:r>
              <a:rPr lang="en-GB" dirty="0"/>
              <a:t>Check our website for ideas from others</a:t>
            </a:r>
          </a:p>
          <a:p>
            <a:pPr lvl="1"/>
            <a:r>
              <a:rPr lang="en-GB" dirty="0">
                <a:hlinkClick r:id="rId4"/>
              </a:rPr>
              <a:t>www.msbrainhealth.org/global-impact</a:t>
            </a:r>
            <a:r>
              <a:rPr lang="en-GB" dirty="0"/>
              <a:t> </a:t>
            </a:r>
          </a:p>
          <a:p>
            <a:endParaRPr lang="en-GB" dirty="0"/>
          </a:p>
          <a:p>
            <a:r>
              <a:rPr lang="en-GB" dirty="0"/>
              <a:t>Let’s continue to work together to </a:t>
            </a:r>
            <a:br>
              <a:rPr lang="en-GB" dirty="0"/>
            </a:br>
            <a:r>
              <a:rPr lang="en-GB" b="1" dirty="0"/>
              <a:t>make a global impact on MS care</a:t>
            </a:r>
          </a:p>
          <a:p>
            <a:endParaRPr lang="en-GB" dirty="0"/>
          </a:p>
        </p:txBody>
      </p:sp>
      <p:sp>
        <p:nvSpPr>
          <p:cNvPr id="7" name="Text Placeholder 6">
            <a:extLst>
              <a:ext uri="{FF2B5EF4-FFF2-40B4-BE49-F238E27FC236}">
                <a16:creationId xmlns:a16="http://schemas.microsoft.com/office/drawing/2014/main" id="{122D621D-75DE-4455-8BBC-772D335BBC9E}"/>
              </a:ext>
            </a:extLst>
          </p:cNvPr>
          <p:cNvSpPr>
            <a:spLocks noGrp="1"/>
          </p:cNvSpPr>
          <p:nvPr>
            <p:ph type="body" sz="quarter" idx="14"/>
          </p:nvPr>
        </p:nvSpPr>
        <p:spPr/>
        <p:txBody>
          <a:bodyPr/>
          <a:lstStyle/>
          <a:p>
            <a:endParaRPr lang="en-GB"/>
          </a:p>
        </p:txBody>
      </p:sp>
      <p:sp>
        <p:nvSpPr>
          <p:cNvPr id="6" name="TextBox 5"/>
          <p:cNvSpPr txBox="1"/>
          <p:nvPr/>
        </p:nvSpPr>
        <p:spPr>
          <a:xfrm>
            <a:off x="1801813" y="6466633"/>
            <a:ext cx="8353425" cy="307777"/>
          </a:xfrm>
          <a:prstGeom prst="rect">
            <a:avLst/>
          </a:prstGeom>
          <a:noFill/>
        </p:spPr>
        <p:txBody>
          <a:bodyPr wrap="square" rtlCol="0">
            <a:spAutoFit/>
          </a:bodyPr>
          <a:lstStyle/>
          <a:p>
            <a:r>
              <a:rPr lang="en-GB" sz="1400" dirty="0">
                <a:solidFill>
                  <a:schemeClr val="bg1"/>
                </a:solidFill>
              </a:rPr>
              <a:t>1. e.g. slide decks, PDF report, short summary reports, pledge cards </a:t>
            </a:r>
          </a:p>
        </p:txBody>
      </p:sp>
      <p:grpSp>
        <p:nvGrpSpPr>
          <p:cNvPr id="3" name="Group 2">
            <a:extLst>
              <a:ext uri="{FF2B5EF4-FFF2-40B4-BE49-F238E27FC236}">
                <a16:creationId xmlns:a16="http://schemas.microsoft.com/office/drawing/2014/main" id="{C79DD58A-6C71-43A9-8A90-C1AE92069F35}"/>
              </a:ext>
            </a:extLst>
          </p:cNvPr>
          <p:cNvGrpSpPr/>
          <p:nvPr/>
        </p:nvGrpSpPr>
        <p:grpSpPr>
          <a:xfrm>
            <a:off x="6867688" y="1989138"/>
            <a:ext cx="5445225" cy="5126560"/>
            <a:chOff x="2207699" y="1466850"/>
            <a:chExt cx="6804538" cy="7772515"/>
          </a:xfrm>
        </p:grpSpPr>
        <p:graphicFrame>
          <p:nvGraphicFramePr>
            <p:cNvPr id="5" name="Diagram 4"/>
            <p:cNvGraphicFramePr/>
            <p:nvPr>
              <p:extLst>
                <p:ext uri="{D42A27DB-BD31-4B8C-83A1-F6EECF244321}">
                  <p14:modId xmlns:p14="http://schemas.microsoft.com/office/powerpoint/2010/main" val="3022329563"/>
                </p:ext>
              </p:extLst>
            </p:nvPr>
          </p:nvGraphicFramePr>
          <p:xfrm>
            <a:off x="2916237" y="1466850"/>
            <a:ext cx="6096000" cy="49043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31" name="Picture 7" descr="C:\Users\heather.lang\AppData\Local\Microsoft\Windows\Temporary Internet Files\Content.IE5\L13A31RE\world-people[1].gif"/>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4192" y="3606815"/>
              <a:ext cx="1102021" cy="1073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eather.lang\AppData\Local\Microsoft\Windows\Temporary Internet Files\Content.IE5\0YX1AHBL\meeting[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7699" y="4686300"/>
              <a:ext cx="1706618" cy="125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POLICY\MS\OHPF Multi-sponsor\OHPF004 ECTRIMS-other scientific symposium\Website development\Logos\BH Logo FINAL\BH Logo\Digital\PNGs\Small\BH_logo_tag_tal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0115" y="5656624"/>
              <a:ext cx="2784393" cy="35827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heather.lang\AppData\Local\Microsoft\Windows\Temporary Internet Files\Content.IE5\7ODMXNXT\large-Stick-figure-male-2-33.3-11608[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5142" y="2220016"/>
              <a:ext cx="360000" cy="7170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C:\Users\heather.lang\AppData\Local\Microsoft\Windows\Temporary Internet Files\Content.IE5\7ODMXNXT\large-Stick-figure-male-2-33.3-11608[1].gif"/>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5141" y="1855153"/>
              <a:ext cx="360000" cy="7170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C:\Users\heather.lang\AppData\Local\Microsoft\Windows\Temporary Internet Files\Content.IE5\7ODMXNXT\large-Stick-figure-male-2-33.3-11608[1].gif"/>
            <p:cNvPicPr>
              <a:picLocks noChangeAspect="1" noChangeArrowheads="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51349" y="2244841"/>
              <a:ext cx="360000" cy="717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C:\Users\heather.lang\AppData\Local\Microsoft\Windows\Temporary Internet Files\Content.IE5\7ODMXNXT\large-Stick-figure-male-2-33.3-11608[1].gif"/>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1348" y="1847663"/>
              <a:ext cx="360000" cy="717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8214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30" y="2113949"/>
            <a:ext cx="12096915" cy="263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62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5175" cy="1335600"/>
          </a:xfrm>
        </p:spPr>
        <p:txBody>
          <a:bodyPr>
            <a:noAutofit/>
          </a:bodyPr>
          <a:lstStyle/>
          <a:p>
            <a:r>
              <a:rPr lang="en-GB" dirty="0"/>
              <a:t>MS Brain Health consensus standards for the timing </a:t>
            </a:r>
            <a:br>
              <a:rPr lang="en-GB" dirty="0"/>
            </a:br>
            <a:r>
              <a:rPr lang="en-GB" dirty="0"/>
              <a:t>of key events in the MS care pathway</a:t>
            </a:r>
            <a:r>
              <a:rPr lang="en-GB" baseline="30000" dirty="0"/>
              <a:t>1</a:t>
            </a:r>
          </a:p>
        </p:txBody>
      </p:sp>
      <p:pic>
        <p:nvPicPr>
          <p:cNvPr id="8" name="Picture 7" descr="A screenshot of a cell phone&#10;&#10;Description automatically generated">
            <a:extLst>
              <a:ext uri="{FF2B5EF4-FFF2-40B4-BE49-F238E27FC236}">
                <a16:creationId xmlns:a16="http://schemas.microsoft.com/office/drawing/2014/main" id="{92D7FA85-32A9-47C7-ACBE-6E0E70E1587B}"/>
              </a:ext>
            </a:extLst>
          </p:cNvPr>
          <p:cNvPicPr>
            <a:picLocks noChangeAspect="1"/>
          </p:cNvPicPr>
          <p:nvPr/>
        </p:nvPicPr>
        <p:blipFill>
          <a:blip r:embed="rId3"/>
          <a:stretch>
            <a:fillRect/>
          </a:stretch>
        </p:blipFill>
        <p:spPr>
          <a:xfrm>
            <a:off x="1000890" y="2082816"/>
            <a:ext cx="10193395" cy="3182388"/>
          </a:xfrm>
          <a:prstGeom prst="rect">
            <a:avLst/>
          </a:prstGeom>
        </p:spPr>
      </p:pic>
      <p:sp>
        <p:nvSpPr>
          <p:cNvPr id="9" name="Freeform: Shape 8">
            <a:extLst>
              <a:ext uri="{FF2B5EF4-FFF2-40B4-BE49-F238E27FC236}">
                <a16:creationId xmlns:a16="http://schemas.microsoft.com/office/drawing/2014/main" id="{AACD5A5C-2B5B-4200-AD15-F45CD3A62CEF}"/>
              </a:ext>
            </a:extLst>
          </p:cNvPr>
          <p:cNvSpPr>
            <a:spLocks noChangeAspect="1"/>
          </p:cNvSpPr>
          <p:nvPr/>
        </p:nvSpPr>
        <p:spPr>
          <a:xfrm>
            <a:off x="7933791" y="2989934"/>
            <a:ext cx="1512168" cy="1368152"/>
          </a:xfrm>
          <a:custGeom>
            <a:avLst/>
            <a:gdLst>
              <a:gd name="connsiteX0" fmla="*/ 0 w 1488796"/>
              <a:gd name="connsiteY0" fmla="*/ 229367 h 1376175"/>
              <a:gd name="connsiteX1" fmla="*/ 229367 w 1488796"/>
              <a:gd name="connsiteY1" fmla="*/ 0 h 1376175"/>
              <a:gd name="connsiteX2" fmla="*/ 1259429 w 1488796"/>
              <a:gd name="connsiteY2" fmla="*/ 0 h 1376175"/>
              <a:gd name="connsiteX3" fmla="*/ 1488796 w 1488796"/>
              <a:gd name="connsiteY3" fmla="*/ 229367 h 1376175"/>
              <a:gd name="connsiteX4" fmla="*/ 1488796 w 1488796"/>
              <a:gd name="connsiteY4" fmla="*/ 1146808 h 1376175"/>
              <a:gd name="connsiteX5" fmla="*/ 1259429 w 1488796"/>
              <a:gd name="connsiteY5" fmla="*/ 1376175 h 1376175"/>
              <a:gd name="connsiteX6" fmla="*/ 229367 w 1488796"/>
              <a:gd name="connsiteY6" fmla="*/ 1376175 h 1376175"/>
              <a:gd name="connsiteX7" fmla="*/ 0 w 1488796"/>
              <a:gd name="connsiteY7" fmla="*/ 1146808 h 1376175"/>
              <a:gd name="connsiteX8" fmla="*/ 0 w 1488796"/>
              <a:gd name="connsiteY8" fmla="*/ 229367 h 13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796" h="1376175">
                <a:moveTo>
                  <a:pt x="0" y="229367"/>
                </a:moveTo>
                <a:cubicBezTo>
                  <a:pt x="0" y="102691"/>
                  <a:pt x="102691" y="0"/>
                  <a:pt x="229367" y="0"/>
                </a:cubicBezTo>
                <a:lnTo>
                  <a:pt x="1259429" y="0"/>
                </a:lnTo>
                <a:cubicBezTo>
                  <a:pt x="1386105" y="0"/>
                  <a:pt x="1488796" y="102691"/>
                  <a:pt x="1488796" y="229367"/>
                </a:cubicBezTo>
                <a:lnTo>
                  <a:pt x="1488796" y="1146808"/>
                </a:lnTo>
                <a:cubicBezTo>
                  <a:pt x="1488796" y="1273484"/>
                  <a:pt x="1386105" y="1376175"/>
                  <a:pt x="1259429" y="1376175"/>
                </a:cubicBezTo>
                <a:lnTo>
                  <a:pt x="229367" y="1376175"/>
                </a:lnTo>
                <a:cubicBezTo>
                  <a:pt x="102691" y="1376175"/>
                  <a:pt x="0" y="1273484"/>
                  <a:pt x="0" y="1146808"/>
                </a:cubicBezTo>
                <a:lnTo>
                  <a:pt x="0" y="229367"/>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759" tIns="135759" rIns="135759" bIns="135759" numCol="1" spcCol="1270" anchor="b" anchorCtr="0">
            <a:noAutofit/>
          </a:bodyPr>
          <a:lstStyle/>
          <a:p>
            <a:pPr marL="0" lvl="0" indent="0" algn="ctr" defTabSz="800100">
              <a:lnSpc>
                <a:spcPct val="90000"/>
              </a:lnSpc>
              <a:spcBef>
                <a:spcPct val="0"/>
              </a:spcBef>
              <a:spcAft>
                <a:spcPct val="35000"/>
              </a:spcAft>
              <a:buNone/>
            </a:pPr>
            <a:r>
              <a:rPr lang="en-GB" sz="1600" b="1" kern="1200" dirty="0"/>
              <a:t>Monitoring MS</a:t>
            </a:r>
          </a:p>
        </p:txBody>
      </p:sp>
      <p:pic>
        <p:nvPicPr>
          <p:cNvPr id="10" name="Picture 2">
            <a:extLst>
              <a:ext uri="{FF2B5EF4-FFF2-40B4-BE49-F238E27FC236}">
                <a16:creationId xmlns:a16="http://schemas.microsoft.com/office/drawing/2014/main" id="{BA2468BA-FBBC-4920-8C95-4EC8C74821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9179" y="3158074"/>
            <a:ext cx="623311" cy="60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a:extLst>
              <a:ext uri="{FF2B5EF4-FFF2-40B4-BE49-F238E27FC236}">
                <a16:creationId xmlns:a16="http://schemas.microsoft.com/office/drawing/2014/main" id="{EC23C320-4BC7-4F42-8073-560B100F5E13}"/>
              </a:ext>
            </a:extLst>
          </p:cNvPr>
          <p:cNvSpPr>
            <a:spLocks noGrp="1"/>
          </p:cNvSpPr>
          <p:nvPr>
            <p:ph type="body" sz="quarter" idx="14"/>
          </p:nvPr>
        </p:nvSpPr>
        <p:spPr>
          <a:xfrm>
            <a:off x="528638" y="6581001"/>
            <a:ext cx="10777537" cy="276999"/>
          </a:xfrm>
        </p:spPr>
        <p:txBody>
          <a:bodyPr/>
          <a:lstStyle/>
          <a:p>
            <a:r>
              <a:rPr lang="en-US" dirty="0"/>
              <a:t>1. Research conducted using a modified Delphi process. Hobart J </a:t>
            </a:r>
            <a:r>
              <a:rPr lang="en-US" i="1" dirty="0"/>
              <a:t>et al.</a:t>
            </a:r>
            <a:r>
              <a:rPr lang="en-US" dirty="0"/>
              <a:t> </a:t>
            </a:r>
            <a:r>
              <a:rPr lang="en-US" i="1" dirty="0"/>
              <a:t>Mult </a:t>
            </a:r>
            <a:r>
              <a:rPr lang="en-US" i="1" dirty="0" err="1"/>
              <a:t>Scler</a:t>
            </a:r>
            <a:r>
              <a:rPr lang="en-US" dirty="0"/>
              <a:t> </a:t>
            </a:r>
            <a:r>
              <a:rPr lang="en-US" i="1" dirty="0"/>
              <a:t>J</a:t>
            </a:r>
            <a:r>
              <a:rPr lang="en-US" dirty="0"/>
              <a:t> 2019;25:1809‒18</a:t>
            </a:r>
            <a:endParaRPr lang="en-GB" dirty="0"/>
          </a:p>
        </p:txBody>
      </p:sp>
    </p:spTree>
    <p:extLst>
      <p:ext uri="{BB962C8B-B14F-4D97-AF65-F5344CB8AC3E}">
        <p14:creationId xmlns:p14="http://schemas.microsoft.com/office/powerpoint/2010/main" val="326121805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E55F-3545-4EFA-ACFC-ADFFD32D9935}"/>
              </a:ext>
            </a:extLst>
          </p:cNvPr>
          <p:cNvSpPr>
            <a:spLocks noGrp="1"/>
          </p:cNvSpPr>
          <p:nvPr>
            <p:ph type="title"/>
          </p:nvPr>
        </p:nvSpPr>
        <p:spPr/>
        <p:txBody>
          <a:bodyPr/>
          <a:lstStyle/>
          <a:p>
            <a:r>
              <a:rPr lang="en-GB" dirty="0"/>
              <a:t>Consensus standards offer a choice of three levels to aim for: core, achievable, aspirational</a:t>
            </a:r>
            <a:r>
              <a:rPr lang="en-GB" baseline="30000" dirty="0"/>
              <a:t>1</a:t>
            </a:r>
          </a:p>
        </p:txBody>
      </p:sp>
      <p:pic>
        <p:nvPicPr>
          <p:cNvPr id="8" name="Content Placeholder 7">
            <a:extLst>
              <a:ext uri="{FF2B5EF4-FFF2-40B4-BE49-F238E27FC236}">
                <a16:creationId xmlns:a16="http://schemas.microsoft.com/office/drawing/2014/main" id="{161D55AC-6AB2-4F4C-A500-B481B94A77F4}"/>
              </a:ext>
            </a:extLst>
          </p:cNvPr>
          <p:cNvPicPr>
            <a:picLocks noGrp="1" noChangeAspect="1"/>
          </p:cNvPicPr>
          <p:nvPr>
            <p:ph sz="half" idx="1"/>
          </p:nvPr>
        </p:nvPicPr>
        <p:blipFill>
          <a:blip r:embed="rId2"/>
          <a:stretch>
            <a:fillRect/>
          </a:stretch>
        </p:blipFill>
        <p:spPr>
          <a:xfrm>
            <a:off x="244665" y="1436910"/>
            <a:ext cx="5760000" cy="5105610"/>
          </a:xfrm>
          <a:prstGeom prst="rect">
            <a:avLst/>
          </a:prstGeom>
          <a:ln>
            <a:solidFill>
              <a:schemeClr val="accent1"/>
            </a:solidFill>
          </a:ln>
        </p:spPr>
      </p:pic>
      <p:pic>
        <p:nvPicPr>
          <p:cNvPr id="9" name="Content Placeholder 8">
            <a:extLst>
              <a:ext uri="{FF2B5EF4-FFF2-40B4-BE49-F238E27FC236}">
                <a16:creationId xmlns:a16="http://schemas.microsoft.com/office/drawing/2014/main" id="{49793674-7C59-4766-A7C7-7CC5AAFD07B2}"/>
              </a:ext>
            </a:extLst>
          </p:cNvPr>
          <p:cNvPicPr>
            <a:picLocks noGrp="1" noChangeAspect="1"/>
          </p:cNvPicPr>
          <p:nvPr>
            <p:ph sz="half" idx="2"/>
          </p:nvPr>
        </p:nvPicPr>
        <p:blipFill>
          <a:blip r:embed="rId3"/>
          <a:stretch>
            <a:fillRect/>
          </a:stretch>
        </p:blipFill>
        <p:spPr>
          <a:xfrm>
            <a:off x="6165658" y="1436910"/>
            <a:ext cx="5760000" cy="3061497"/>
          </a:xfrm>
          <a:prstGeom prst="rect">
            <a:avLst/>
          </a:prstGeom>
          <a:ln>
            <a:solidFill>
              <a:schemeClr val="accent1"/>
            </a:solidFill>
          </a:ln>
        </p:spPr>
      </p:pic>
      <p:sp>
        <p:nvSpPr>
          <p:cNvPr id="7" name="Text Placeholder 6">
            <a:extLst>
              <a:ext uri="{FF2B5EF4-FFF2-40B4-BE49-F238E27FC236}">
                <a16:creationId xmlns:a16="http://schemas.microsoft.com/office/drawing/2014/main" id="{B59ED543-1FA7-4525-821C-B63C44D52608}"/>
              </a:ext>
            </a:extLst>
          </p:cNvPr>
          <p:cNvSpPr>
            <a:spLocks noGrp="1"/>
          </p:cNvSpPr>
          <p:nvPr>
            <p:ph type="body" sz="quarter" idx="14"/>
          </p:nvPr>
        </p:nvSpPr>
        <p:spPr>
          <a:xfrm>
            <a:off x="528137" y="6581003"/>
            <a:ext cx="11114066" cy="276999"/>
          </a:xfrm>
        </p:spPr>
        <p:txBody>
          <a:bodyPr/>
          <a:lstStyle/>
          <a:p>
            <a:r>
              <a:rPr lang="en-US" dirty="0"/>
              <a:t>1. Research conducted using a modified Delphi process. </a:t>
            </a:r>
            <a:endParaRPr lang="en-GB" dirty="0">
              <a:highlight>
                <a:srgbClr val="FFFF00"/>
              </a:highlight>
            </a:endParaRPr>
          </a:p>
        </p:txBody>
      </p:sp>
      <p:pic>
        <p:nvPicPr>
          <p:cNvPr id="10" name="Picture 9">
            <a:extLst>
              <a:ext uri="{FF2B5EF4-FFF2-40B4-BE49-F238E27FC236}">
                <a16:creationId xmlns:a16="http://schemas.microsoft.com/office/drawing/2014/main" id="{2D6E6C64-E88C-4B11-A13F-836FE1AC0465}"/>
              </a:ext>
            </a:extLst>
          </p:cNvPr>
          <p:cNvPicPr>
            <a:picLocks noChangeAspect="1"/>
          </p:cNvPicPr>
          <p:nvPr/>
        </p:nvPicPr>
        <p:blipFill>
          <a:blip r:embed="rId4"/>
          <a:stretch>
            <a:fillRect/>
          </a:stretch>
        </p:blipFill>
        <p:spPr>
          <a:xfrm>
            <a:off x="6165658" y="5077683"/>
            <a:ext cx="5760000" cy="1445162"/>
          </a:xfrm>
          <a:prstGeom prst="rect">
            <a:avLst/>
          </a:prstGeom>
        </p:spPr>
      </p:pic>
      <p:sp>
        <p:nvSpPr>
          <p:cNvPr id="12" name="Text Placeholder 3">
            <a:extLst>
              <a:ext uri="{FF2B5EF4-FFF2-40B4-BE49-F238E27FC236}">
                <a16:creationId xmlns:a16="http://schemas.microsoft.com/office/drawing/2014/main" id="{ACF04073-5366-492F-A61C-6F30258B72CE}"/>
              </a:ext>
            </a:extLst>
          </p:cNvPr>
          <p:cNvSpPr txBox="1">
            <a:spLocks/>
          </p:cNvSpPr>
          <p:nvPr/>
        </p:nvSpPr>
        <p:spPr>
          <a:xfrm>
            <a:off x="528638" y="6581001"/>
            <a:ext cx="10777537" cy="276999"/>
          </a:xfrm>
          <a:prstGeom prst="rect">
            <a:avLst/>
          </a:prstGeom>
        </p:spPr>
        <p:txBody>
          <a:bodyPr vert="horz" wrap="square" lIns="0" tIns="45720" rIns="0" bIns="45720" rtlCol="0" anchor="b">
            <a:spAutoFit/>
          </a:bodyPr>
          <a:lstStyle>
            <a:lvl1pPr marL="0" indent="0" algn="l" defTabSz="914400" rtl="0" eaLnBrk="1" latinLnBrk="0" hangingPunct="1">
              <a:spcBef>
                <a:spcPts val="600"/>
              </a:spcBef>
              <a:buClr>
                <a:schemeClr val="tx2"/>
              </a:buClr>
              <a:buFontTx/>
              <a:buNone/>
              <a:defRPr sz="1200" kern="1200" baseline="0">
                <a:solidFill>
                  <a:schemeClr val="bg2"/>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 Research conducted using a modified Delphi process. Hobart J </a:t>
            </a:r>
            <a:r>
              <a:rPr lang="en-US" i="1" dirty="0"/>
              <a:t>et al.</a:t>
            </a:r>
            <a:r>
              <a:rPr lang="en-US" dirty="0"/>
              <a:t> </a:t>
            </a:r>
            <a:r>
              <a:rPr lang="en-US" i="1" dirty="0" err="1"/>
              <a:t>Mult</a:t>
            </a:r>
            <a:r>
              <a:rPr lang="en-US" i="1" dirty="0"/>
              <a:t> </a:t>
            </a:r>
            <a:r>
              <a:rPr lang="en-US" i="1" dirty="0" err="1"/>
              <a:t>Scler</a:t>
            </a:r>
            <a:r>
              <a:rPr lang="en-US" i="1" dirty="0"/>
              <a:t> J</a:t>
            </a:r>
            <a:r>
              <a:rPr lang="en-US" dirty="0"/>
              <a:t> 2019;25:1809‒18</a:t>
            </a:r>
            <a:endParaRPr lang="en-GB" dirty="0"/>
          </a:p>
        </p:txBody>
      </p:sp>
    </p:spTree>
    <p:extLst>
      <p:ext uri="{BB962C8B-B14F-4D97-AF65-F5344CB8AC3E}">
        <p14:creationId xmlns:p14="http://schemas.microsoft.com/office/powerpoint/2010/main" val="411826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337B05-A1B1-48B5-8B63-42AC5DE4D6B6}"/>
              </a:ext>
            </a:extLst>
          </p:cNvPr>
          <p:cNvSpPr/>
          <p:nvPr/>
        </p:nvSpPr>
        <p:spPr>
          <a:xfrm>
            <a:off x="457201" y="1677765"/>
            <a:ext cx="11029550" cy="44479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BBD87D-4A13-4A97-944D-E72C799B884D}"/>
              </a:ext>
            </a:extLst>
          </p:cNvPr>
          <p:cNvSpPr>
            <a:spLocks noGrp="1"/>
          </p:cNvSpPr>
          <p:nvPr>
            <p:ph type="title"/>
          </p:nvPr>
        </p:nvSpPr>
        <p:spPr/>
        <p:txBody>
          <a:bodyPr/>
          <a:lstStyle/>
          <a:p>
            <a:r>
              <a:rPr lang="en-GB" dirty="0"/>
              <a:t>MS Brain Health: assessing the impact of our global programme of work</a:t>
            </a:r>
          </a:p>
        </p:txBody>
      </p:sp>
      <p:sp>
        <p:nvSpPr>
          <p:cNvPr id="3" name="Text Placeholder 2">
            <a:extLst>
              <a:ext uri="{FF2B5EF4-FFF2-40B4-BE49-F238E27FC236}">
                <a16:creationId xmlns:a16="http://schemas.microsoft.com/office/drawing/2014/main" id="{DD84406B-B171-44B5-B2B4-02C8D72ED7BD}"/>
              </a:ext>
            </a:extLst>
          </p:cNvPr>
          <p:cNvSpPr>
            <a:spLocks noGrp="1"/>
          </p:cNvSpPr>
          <p:nvPr>
            <p:ph type="body" sz="quarter" idx="14"/>
          </p:nvPr>
        </p:nvSpPr>
        <p:spPr/>
        <p:txBody>
          <a:bodyPr/>
          <a:lstStyle/>
          <a:p>
            <a:endParaRPr lang="en-GB"/>
          </a:p>
        </p:txBody>
      </p:sp>
      <p:sp>
        <p:nvSpPr>
          <p:cNvPr id="17" name="Rectangle 16">
            <a:extLst>
              <a:ext uri="{FF2B5EF4-FFF2-40B4-BE49-F238E27FC236}">
                <a16:creationId xmlns:a16="http://schemas.microsoft.com/office/drawing/2014/main" id="{E39DF659-52A0-43C5-A1CB-A866D081C4E4}"/>
              </a:ext>
            </a:extLst>
          </p:cNvPr>
          <p:cNvSpPr/>
          <p:nvPr/>
        </p:nvSpPr>
        <p:spPr>
          <a:xfrm>
            <a:off x="759396" y="3652856"/>
            <a:ext cx="5112566" cy="400473"/>
          </a:xfrm>
          <a:prstGeom prst="rect">
            <a:avLst/>
          </a:prstGeom>
          <a:solidFill>
            <a:srgbClr val="FFC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defRPr/>
            </a:pPr>
            <a:r>
              <a:rPr lang="en-GB" sz="2000" b="1" dirty="0">
                <a:solidFill>
                  <a:prstClr val="white"/>
                </a:solidFill>
                <a:latin typeface="Arial" panose="020B0604020202020204" pitchFamily="34" charset="0"/>
                <a:cs typeface="Arial" panose="020B0604020202020204" pitchFamily="34" charset="0"/>
              </a:rPr>
              <a:t>Survey among MS community</a:t>
            </a:r>
          </a:p>
        </p:txBody>
      </p:sp>
      <p:pic>
        <p:nvPicPr>
          <p:cNvPr id="21" name="Picture 20" descr="A close up of a logo&#10;&#10;Description automatically generated">
            <a:extLst>
              <a:ext uri="{FF2B5EF4-FFF2-40B4-BE49-F238E27FC236}">
                <a16:creationId xmlns:a16="http://schemas.microsoft.com/office/drawing/2014/main" id="{2C2141AE-ADB2-49F1-AC6F-EF9FFE575C2E}"/>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12889"/>
          <a:stretch/>
        </p:blipFill>
        <p:spPr>
          <a:xfrm>
            <a:off x="2580894" y="2276872"/>
            <a:ext cx="1469571" cy="1280160"/>
          </a:xfrm>
          <a:prstGeom prst="rect">
            <a:avLst/>
          </a:prstGeom>
        </p:spPr>
      </p:pic>
      <p:sp>
        <p:nvSpPr>
          <p:cNvPr id="25" name="Rectangle 24">
            <a:extLst>
              <a:ext uri="{FF2B5EF4-FFF2-40B4-BE49-F238E27FC236}">
                <a16:creationId xmlns:a16="http://schemas.microsoft.com/office/drawing/2014/main" id="{CA0BADF6-8614-47C8-9EAD-8A08265D4BEB}"/>
              </a:ext>
            </a:extLst>
          </p:cNvPr>
          <p:cNvSpPr/>
          <p:nvPr/>
        </p:nvSpPr>
        <p:spPr>
          <a:xfrm>
            <a:off x="759396" y="4024361"/>
            <a:ext cx="5112567" cy="211083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defRPr/>
            </a:pPr>
            <a:endParaRPr lang="en-GB" sz="1200" dirty="0">
              <a:solidFill>
                <a:prstClr val="whit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solidFill>
                  <a:prstClr val="white"/>
                </a:solidFill>
                <a:latin typeface="Arial" panose="020B0604020202020204" pitchFamily="34" charset="0"/>
                <a:cs typeface="Arial" panose="020B0604020202020204" pitchFamily="34" charset="0"/>
              </a:rPr>
              <a:t>Contact MSBH supporters to ascertain how and where MSBH resources are being used and how the report is influencing policy, practice and behaviour</a:t>
            </a:r>
          </a:p>
        </p:txBody>
      </p:sp>
      <p:sp>
        <p:nvSpPr>
          <p:cNvPr id="13" name="Rectangle 12">
            <a:extLst>
              <a:ext uri="{FF2B5EF4-FFF2-40B4-BE49-F238E27FC236}">
                <a16:creationId xmlns:a16="http://schemas.microsoft.com/office/drawing/2014/main" id="{FEBB1439-4E79-4039-B564-B65763F834E8}"/>
              </a:ext>
            </a:extLst>
          </p:cNvPr>
          <p:cNvSpPr/>
          <p:nvPr/>
        </p:nvSpPr>
        <p:spPr>
          <a:xfrm>
            <a:off x="759396" y="1639682"/>
            <a:ext cx="5151547" cy="616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latin typeface="Arial" panose="020B0604020202020204" pitchFamily="34" charset="0"/>
                <a:cs typeface="Arial" panose="020B0604020202020204" pitchFamily="34" charset="0"/>
              </a:rPr>
              <a:t>Quantitative data</a:t>
            </a:r>
          </a:p>
        </p:txBody>
      </p:sp>
      <p:sp>
        <p:nvSpPr>
          <p:cNvPr id="16" name="Rectangle 15">
            <a:extLst>
              <a:ext uri="{FF2B5EF4-FFF2-40B4-BE49-F238E27FC236}">
                <a16:creationId xmlns:a16="http://schemas.microsoft.com/office/drawing/2014/main" id="{98F3FCBC-DBD7-49BD-8A0D-B25664DEB8EE}"/>
              </a:ext>
            </a:extLst>
          </p:cNvPr>
          <p:cNvSpPr/>
          <p:nvPr/>
        </p:nvSpPr>
        <p:spPr>
          <a:xfrm>
            <a:off x="6349320" y="1619275"/>
            <a:ext cx="4885736" cy="616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latin typeface="Arial" panose="020B0604020202020204" pitchFamily="34" charset="0"/>
                <a:cs typeface="Arial" panose="020B0604020202020204" pitchFamily="34" charset="0"/>
              </a:rPr>
              <a:t>Qualitative data</a:t>
            </a:r>
            <a:endParaRPr lang="en-GB" sz="1400" b="1" dirty="0">
              <a:latin typeface="Arial" panose="020B0604020202020204" pitchFamily="34" charset="0"/>
              <a:cs typeface="Arial" panose="020B0604020202020204" pitchFamily="34" charset="0"/>
            </a:endParaRPr>
          </a:p>
        </p:txBody>
      </p:sp>
      <p:pic>
        <p:nvPicPr>
          <p:cNvPr id="18" name="Picture 17" descr="A close up of a logo&#10;&#10;Description automatically generated">
            <a:extLst>
              <a:ext uri="{FF2B5EF4-FFF2-40B4-BE49-F238E27FC236}">
                <a16:creationId xmlns:a16="http://schemas.microsoft.com/office/drawing/2014/main" id="{FA3C8863-527F-4C22-A6CC-4B9035446DC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238" r="7143" b="13809"/>
          <a:stretch/>
        </p:blipFill>
        <p:spPr>
          <a:xfrm>
            <a:off x="8157655" y="2298583"/>
            <a:ext cx="1305435" cy="1284151"/>
          </a:xfrm>
          <a:prstGeom prst="rect">
            <a:avLst/>
          </a:prstGeom>
        </p:spPr>
      </p:pic>
      <p:sp>
        <p:nvSpPr>
          <p:cNvPr id="19" name="Rectangle 18">
            <a:extLst>
              <a:ext uri="{FF2B5EF4-FFF2-40B4-BE49-F238E27FC236}">
                <a16:creationId xmlns:a16="http://schemas.microsoft.com/office/drawing/2014/main" id="{07E4D567-04D4-4441-A0E9-C79004DEC7FE}"/>
              </a:ext>
            </a:extLst>
          </p:cNvPr>
          <p:cNvSpPr/>
          <p:nvPr/>
        </p:nvSpPr>
        <p:spPr>
          <a:xfrm>
            <a:off x="6367340" y="4024300"/>
            <a:ext cx="4885377" cy="2089963"/>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buFont typeface="Arial" panose="020B0604020202020204" pitchFamily="34" charset="0"/>
              <a:buChar char="•"/>
              <a:defRPr/>
            </a:pPr>
            <a:endParaRPr lang="en-GB" sz="1200" dirty="0">
              <a:solidFill>
                <a:prstClr val="white"/>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defRPr/>
            </a:pPr>
            <a:r>
              <a:rPr lang="en-GB" dirty="0">
                <a:solidFill>
                  <a:prstClr val="white"/>
                </a:solidFill>
                <a:latin typeface="Arial" panose="020B0604020202020204" pitchFamily="34" charset="0"/>
                <a:cs typeface="Arial" panose="020B0604020202020204" pitchFamily="34" charset="0"/>
              </a:rPr>
              <a:t>Show impact on policy at local level</a:t>
            </a:r>
          </a:p>
          <a:p>
            <a:pPr marL="177800" indent="-177800">
              <a:buFont typeface="Arial" panose="020B0604020202020204" pitchFamily="34" charset="0"/>
              <a:buChar char="•"/>
              <a:defRPr/>
            </a:pPr>
            <a:r>
              <a:rPr lang="en-GB" dirty="0">
                <a:solidFill>
                  <a:prstClr val="white"/>
                </a:solidFill>
                <a:latin typeface="Arial" panose="020B0604020202020204" pitchFamily="34" charset="0"/>
                <a:cs typeface="Arial" panose="020B0604020202020204" pitchFamily="34" charset="0"/>
              </a:rPr>
              <a:t>Gather anecdotes from personal contact with patient groups and endorsers</a:t>
            </a:r>
          </a:p>
          <a:p>
            <a:pPr marL="177800" indent="-177800">
              <a:buFont typeface="Arial" panose="020B0604020202020204" pitchFamily="34" charset="0"/>
              <a:buChar char="•"/>
              <a:defRPr/>
            </a:pPr>
            <a:r>
              <a:rPr lang="en-GB" dirty="0">
                <a:solidFill>
                  <a:prstClr val="white"/>
                </a:solidFill>
                <a:latin typeface="Arial" panose="020B0604020202020204" pitchFamily="34" charset="0"/>
                <a:cs typeface="Arial" panose="020B0604020202020204" pitchFamily="34" charset="0"/>
              </a:rPr>
              <a:t>Generate content for dissemination via MSBH channels</a:t>
            </a:r>
          </a:p>
        </p:txBody>
      </p:sp>
      <p:sp>
        <p:nvSpPr>
          <p:cNvPr id="20" name="Rectangle 19">
            <a:extLst>
              <a:ext uri="{FF2B5EF4-FFF2-40B4-BE49-F238E27FC236}">
                <a16:creationId xmlns:a16="http://schemas.microsoft.com/office/drawing/2014/main" id="{4B03F335-6D31-439E-9F6C-5BA888AF670A}"/>
              </a:ext>
            </a:extLst>
          </p:cNvPr>
          <p:cNvSpPr/>
          <p:nvPr/>
        </p:nvSpPr>
        <p:spPr>
          <a:xfrm>
            <a:off x="6367341" y="3629080"/>
            <a:ext cx="4886062" cy="400687"/>
          </a:xfrm>
          <a:prstGeom prst="rect">
            <a:avLst/>
          </a:prstGeom>
          <a:solidFill>
            <a:schemeClr val="tx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defRPr/>
            </a:pPr>
            <a:r>
              <a:rPr lang="en-GB" sz="2000" b="1" dirty="0">
                <a:solidFill>
                  <a:prstClr val="white"/>
                </a:solidFill>
                <a:latin typeface="Arial" panose="020B0604020202020204" pitchFamily="34" charset="0"/>
                <a:cs typeface="Arial" panose="020B0604020202020204" pitchFamily="34" charset="0"/>
              </a:rPr>
              <a:t>Develop impact stories</a:t>
            </a:r>
          </a:p>
        </p:txBody>
      </p:sp>
    </p:spTree>
    <p:extLst>
      <p:ext uri="{BB962C8B-B14F-4D97-AF65-F5344CB8AC3E}">
        <p14:creationId xmlns:p14="http://schemas.microsoft.com/office/powerpoint/2010/main" val="359848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E343E-1A46-4788-AD3D-D13FDFEB45C5}"/>
              </a:ext>
            </a:extLst>
          </p:cNvPr>
          <p:cNvSpPr>
            <a:spLocks noGrp="1"/>
          </p:cNvSpPr>
          <p:nvPr>
            <p:ph type="body" sz="quarter" idx="11"/>
          </p:nvPr>
        </p:nvSpPr>
        <p:spPr>
          <a:xfrm>
            <a:off x="-2" y="4824528"/>
            <a:ext cx="8018088" cy="399600"/>
          </a:xfrm>
        </p:spPr>
        <p:txBody>
          <a:bodyPr/>
          <a:lstStyle/>
          <a:p>
            <a:r>
              <a:rPr lang="en-GB" sz="2800" b="1" dirty="0"/>
              <a:t>Survey completed October–December 2020</a:t>
            </a:r>
          </a:p>
        </p:txBody>
      </p:sp>
      <p:sp>
        <p:nvSpPr>
          <p:cNvPr id="4" name="Title 3">
            <a:extLst>
              <a:ext uri="{FF2B5EF4-FFF2-40B4-BE49-F238E27FC236}">
                <a16:creationId xmlns:a16="http://schemas.microsoft.com/office/drawing/2014/main" id="{003D5062-CC6B-4334-8914-517730E417D9}"/>
              </a:ext>
            </a:extLst>
          </p:cNvPr>
          <p:cNvSpPr>
            <a:spLocks noGrp="1"/>
          </p:cNvSpPr>
          <p:nvPr>
            <p:ph type="title"/>
          </p:nvPr>
        </p:nvSpPr>
        <p:spPr/>
        <p:txBody>
          <a:bodyPr/>
          <a:lstStyle/>
          <a:p>
            <a:r>
              <a:rPr lang="en-GB" dirty="0"/>
              <a:t>MS Brain Health global impact:</a:t>
            </a:r>
            <a:br>
              <a:rPr lang="en-GB" dirty="0"/>
            </a:br>
            <a:r>
              <a:rPr lang="en-GB" sz="3600" dirty="0"/>
              <a:t>quantitative survey results</a:t>
            </a:r>
          </a:p>
        </p:txBody>
      </p:sp>
      <p:sp>
        <p:nvSpPr>
          <p:cNvPr id="6" name="Arrow: Left 5">
            <a:hlinkClick r:id="rId2" action="ppaction://hlinksldjump"/>
            <a:extLst>
              <a:ext uri="{FF2B5EF4-FFF2-40B4-BE49-F238E27FC236}">
                <a16:creationId xmlns:a16="http://schemas.microsoft.com/office/drawing/2014/main" id="{D423AF36-51C1-4A4B-B788-C45E9ACDB54C}"/>
              </a:ext>
            </a:extLst>
          </p:cNvPr>
          <p:cNvSpPr/>
          <p:nvPr/>
        </p:nvSpPr>
        <p:spPr>
          <a:xfrm>
            <a:off x="32691" y="594918"/>
            <a:ext cx="947023" cy="705564"/>
          </a:xfrm>
          <a:prstGeom prst="leftArrow">
            <a:avLst>
              <a:gd name="adj1" fmla="val 50000"/>
              <a:gd name="adj2" fmla="val 2654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Contents</a:t>
            </a:r>
            <a:endParaRPr lang="en-GB" sz="1200" b="1" dirty="0">
              <a:solidFill>
                <a:schemeClr val="accent1"/>
              </a:solidFill>
            </a:endParaRPr>
          </a:p>
        </p:txBody>
      </p:sp>
    </p:spTree>
    <p:extLst>
      <p:ext uri="{BB962C8B-B14F-4D97-AF65-F5344CB8AC3E}">
        <p14:creationId xmlns:p14="http://schemas.microsoft.com/office/powerpoint/2010/main" val="2294744362"/>
      </p:ext>
    </p:extLst>
  </p:cSld>
  <p:clrMapOvr>
    <a:masterClrMapping/>
  </p:clrMapOvr>
</p:sld>
</file>

<file path=ppt/theme/theme1.xml><?xml version="1.0" encoding="utf-8"?>
<a:theme xmlns:a="http://schemas.openxmlformats.org/drawingml/2006/main" name="Brain_Health_theme">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BH_patient slides_FINAL_5 Jul 16">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6999B1FE363B40BFCD67F771D8CA7F" ma:contentTypeVersion="13" ma:contentTypeDescription="Create a new document." ma:contentTypeScope="" ma:versionID="78d8a4f7df48596908f837e60153d2ca">
  <xsd:schema xmlns:xsd="http://www.w3.org/2001/XMLSchema" xmlns:xs="http://www.w3.org/2001/XMLSchema" xmlns:p="http://schemas.microsoft.com/office/2006/metadata/properties" xmlns:ns3="ced6eee0-4f99-44d5-87ec-db656313c597" xmlns:ns4="4d7a672e-0b71-4566-a77c-cf024d3b3bbf" targetNamespace="http://schemas.microsoft.com/office/2006/metadata/properties" ma:root="true" ma:fieldsID="f3025bcd6b887c223d368436f9c2e982" ns3:_="" ns4:_="">
    <xsd:import namespace="ced6eee0-4f99-44d5-87ec-db656313c597"/>
    <xsd:import namespace="4d7a672e-0b71-4566-a77c-cf024d3b3b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6eee0-4f99-44d5-87ec-db656313c5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a672e-0b71-4566-a77c-cf024d3b3bb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285C3-FA5B-4929-8A04-F4F53CF72140}">
  <ds:schemaRefs>
    <ds:schemaRef ds:uri="http://schemas.microsoft.com/sharepoint/v3/contenttype/forms"/>
  </ds:schemaRefs>
</ds:datastoreItem>
</file>

<file path=customXml/itemProps2.xml><?xml version="1.0" encoding="utf-8"?>
<ds:datastoreItem xmlns:ds="http://schemas.openxmlformats.org/officeDocument/2006/customXml" ds:itemID="{B97EFDB2-ECB5-4036-8839-1F6D55E7F7C1}">
  <ds:schemaRefs>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4d7a672e-0b71-4566-a77c-cf024d3b3bbf"/>
    <ds:schemaRef ds:uri="ced6eee0-4f99-44d5-87ec-db656313c597"/>
    <ds:schemaRef ds:uri="http://www.w3.org/XML/1998/namespace"/>
  </ds:schemaRefs>
</ds:datastoreItem>
</file>

<file path=customXml/itemProps3.xml><?xml version="1.0" encoding="utf-8"?>
<ds:datastoreItem xmlns:ds="http://schemas.openxmlformats.org/officeDocument/2006/customXml" ds:itemID="{2B6CB025-F086-4ECD-908A-EB37686B4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6eee0-4f99-44d5-87ec-db656313c597"/>
    <ds:schemaRef ds:uri="4d7a672e-0b71-4566-a77c-cf024d3b3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Brain health initiative slide theme</Template>
  <TotalTime>36466</TotalTime>
  <Words>4141</Words>
  <Application>Microsoft Office PowerPoint</Application>
  <PresentationFormat>Custom</PresentationFormat>
  <Paragraphs>500</Paragraphs>
  <Slides>55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Helvetica</vt:lpstr>
      <vt:lpstr>Segoe UI</vt:lpstr>
      <vt:lpstr>Times New Roman</vt:lpstr>
      <vt:lpstr>Wingdings</vt:lpstr>
      <vt:lpstr>Brain_Health_theme</vt:lpstr>
      <vt:lpstr>MSBH_patient slides_FINAL_5 Jul 16</vt:lpstr>
      <vt:lpstr>MS Brain Health global impact Survey results and case studies</vt:lpstr>
      <vt:lpstr>Overview of contents</vt:lpstr>
      <vt:lpstr>Presentation aims</vt:lpstr>
      <vt:lpstr>What is MS Brain Health?</vt:lpstr>
      <vt:lpstr>MS Brain Health recommendations: the cornerstone</vt:lpstr>
      <vt:lpstr>MS Brain Health consensus standards for the timing  of key events in the MS care pathway1</vt:lpstr>
      <vt:lpstr>Consensus standards offer a choice of three levels to aim for: core, achievable, aspirational1</vt:lpstr>
      <vt:lpstr>MS Brain Health: assessing the impact of our global programme of work</vt:lpstr>
      <vt:lpstr>MS Brain Health global impact: quantitative survey results</vt:lpstr>
      <vt:lpstr>Survey aims and key objectives</vt:lpstr>
      <vt:lpstr>Methods: development and distribution of survey</vt:lpstr>
      <vt:lpstr>Invitees and respondents: global reach</vt:lpstr>
      <vt:lpstr>Summary of participant demographics and perspectives</vt:lpstr>
      <vt:lpstr>Overview of participants, by country</vt:lpstr>
      <vt:lpstr>Breakdown showing roles of participants*</vt:lpstr>
      <vt:lpstr>Current and future impact of MS Brain Health standards and recommendations: overall results</vt:lpstr>
      <vt:lpstr>MS Brain Health has had a global impact:  here’s what some of the survey respondents said …</vt:lpstr>
      <vt:lpstr>Impact reported by people working in healthcare organizations </vt:lpstr>
      <vt:lpstr>MS Brain Health approach is being adopted by many healthcare organizations</vt:lpstr>
      <vt:lpstr>16 of the countries surveyed have changed their MS practice, thanks to MS Brain Health</vt:lpstr>
      <vt:lpstr>Changes to clinical practice include patient education  and new approaches to diagnosis and management</vt:lpstr>
      <vt:lpstr>Reported changes are far-reaching, including treatment access and changes in national policy</vt:lpstr>
      <vt:lpstr>MS Brain Health has influenced established regional and national MS care pathways</vt:lpstr>
      <vt:lpstr>Investment in MS care has increased in some centres</vt:lpstr>
      <vt:lpstr>Impact reported by people with MS  or their carers</vt:lpstr>
      <vt:lpstr>MS Brain Health has helped equip people with MS and their carers to manage the disease</vt:lpstr>
      <vt:lpstr>Changes in MS knowledge and self-management among survey respondents with MS</vt:lpstr>
      <vt:lpstr>Clinical care changes have been observed by people with MS … and are likely to continue</vt:lpstr>
      <vt:lpstr>Areas of change in clinical care reported by people with MS</vt:lpstr>
      <vt:lpstr>People with MS and their carers reported higher investment in MS services in some countries</vt:lpstr>
      <vt:lpstr>Areas of increased investment include improved monitoring and access to DMTs</vt:lpstr>
      <vt:lpstr>Key findings from impact survey</vt:lpstr>
      <vt:lpstr>Country participation and reported impact</vt:lpstr>
      <vt:lpstr>Areas where MS Brain Health has had most impact</vt:lpstr>
      <vt:lpstr>Thank you for sharing your experiences</vt:lpstr>
      <vt:lpstr>For any questions</vt:lpstr>
      <vt:lpstr>MS Brain Health global impact: qualitative case studies</vt:lpstr>
      <vt:lpstr>‘Impact’ case studies: by country or region</vt:lpstr>
      <vt:lpstr>Influencing policy: MS Australia election commitments</vt:lpstr>
      <vt:lpstr>‘Election commitments 2019’ roadmaps in Australia:  to mirror Government Ministerial portfolios </vt:lpstr>
      <vt:lpstr>National advocacy: MS service improvements, Australia</vt:lpstr>
      <vt:lpstr>Advocacy for policy change: Europe-level advocacy  by MS Brain Health leads</vt:lpstr>
      <vt:lpstr>National policy: challenging access and MS drug funding, New Zealand</vt:lpstr>
      <vt:lpstr>National advocacy and patient impact: reduced time to diagnosis and start of therapy, Norway </vt:lpstr>
      <vt:lpstr>Advocacy and policy impact: MS Society of Serbia</vt:lpstr>
      <vt:lpstr>Clinical and patient impact: access to  MS treatments in Serbia</vt:lpstr>
      <vt:lpstr>Patient impact and education: healthy living for people with MS, Spain</vt:lpstr>
      <vt:lpstr>MS Brain Health leaflet prompted MS Society UK’s 2018 quit smoking campaign</vt:lpstr>
      <vt:lpstr>Global quality improvement tool: pilot I, 2018</vt:lpstr>
      <vt:lpstr>Global quality improvement tool: pilot II, 2020‒21</vt:lpstr>
      <vt:lpstr>Conclusions and implications for  future work</vt:lpstr>
      <vt:lpstr>Conclusions</vt:lpstr>
      <vt:lpstr>Implications for future work</vt:lpstr>
      <vt:lpstr>How can YOU participate?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Writer</dc:creator>
  <cp:lastModifiedBy>Emily Stock</cp:lastModifiedBy>
  <cp:revision>974</cp:revision>
  <cp:lastPrinted>2016-03-24T10:24:39Z</cp:lastPrinted>
  <dcterms:created xsi:type="dcterms:W3CDTF">2015-09-29T11:25:11Z</dcterms:created>
  <dcterms:modified xsi:type="dcterms:W3CDTF">2021-03-05T09:21:52Z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0x010100A16999B1FE363B40BFCD67F771D8CA7F</vt:lpwstr>
  </property>
</Properties>
</file>