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2" r:id="rId2"/>
  </p:sldMasterIdLst>
  <p:notesMasterIdLst>
    <p:notesMasterId r:id="rId47"/>
  </p:notesMasterIdLst>
  <p:handoutMasterIdLst>
    <p:handoutMasterId r:id="rId48"/>
  </p:handoutMasterIdLst>
  <p:sldIdLst>
    <p:sldId id="367" r:id="rId3"/>
    <p:sldId id="370" r:id="rId4"/>
    <p:sldId id="369" r:id="rId5"/>
    <p:sldId id="515" r:id="rId6"/>
    <p:sldId id="494" r:id="rId7"/>
    <p:sldId id="257" r:id="rId8"/>
    <p:sldId id="324" r:id="rId9"/>
    <p:sldId id="258" r:id="rId10"/>
    <p:sldId id="316" r:id="rId11"/>
    <p:sldId id="502" r:id="rId12"/>
    <p:sldId id="350" r:id="rId13"/>
    <p:sldId id="347" r:id="rId14"/>
    <p:sldId id="329" r:id="rId15"/>
    <p:sldId id="518" r:id="rId16"/>
    <p:sldId id="372" r:id="rId17"/>
    <p:sldId id="504" r:id="rId18"/>
    <p:sldId id="516" r:id="rId19"/>
    <p:sldId id="503" r:id="rId20"/>
    <p:sldId id="517" r:id="rId21"/>
    <p:sldId id="331" r:id="rId22"/>
    <p:sldId id="332" r:id="rId23"/>
    <p:sldId id="505" r:id="rId24"/>
    <p:sldId id="351" r:id="rId25"/>
    <p:sldId id="506" r:id="rId26"/>
    <p:sldId id="348" r:id="rId27"/>
    <p:sldId id="507" r:id="rId28"/>
    <p:sldId id="352" r:id="rId29"/>
    <p:sldId id="508" r:id="rId30"/>
    <p:sldId id="337" r:id="rId31"/>
    <p:sldId id="509" r:id="rId32"/>
    <p:sldId id="353" r:id="rId33"/>
    <p:sldId id="510" r:id="rId34"/>
    <p:sldId id="336" r:id="rId35"/>
    <p:sldId id="511" r:id="rId36"/>
    <p:sldId id="354" r:id="rId37"/>
    <p:sldId id="512" r:id="rId38"/>
    <p:sldId id="338" r:id="rId39"/>
    <p:sldId id="513" r:id="rId40"/>
    <p:sldId id="355" r:id="rId41"/>
    <p:sldId id="514" r:id="rId42"/>
    <p:sldId id="339" r:id="rId43"/>
    <p:sldId id="340" r:id="rId44"/>
    <p:sldId id="360" r:id="rId45"/>
    <p:sldId id="286" r:id="rId46"/>
  </p:sldIdLst>
  <p:sldSz cx="12195175"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1">
          <p15:clr>
            <a:srgbClr val="A4A3A4"/>
          </p15:clr>
        </p15:guide>
      </p15:sldGuideLst>
    </p:ext>
    <p:ext uri="{2D200454-40CA-4A62-9FC3-DE9A4176ACB9}">
      <p15:notesGuideLst xmlns:p15="http://schemas.microsoft.com/office/powerpoint/2012/main">
        <p15:guide id="1" orient="horz" pos="3125">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tie Pillidge" initials="KP" lastIdx="15" clrIdx="0"/>
  <p:cmAuthor id="7" name="Danielle Emery" initials="DE" lastIdx="8" clrIdx="7">
    <p:extLst>
      <p:ext uri="{19B8F6BF-5375-455C-9EA6-DF929625EA0E}">
        <p15:presenceInfo xmlns:p15="http://schemas.microsoft.com/office/powerpoint/2012/main" userId="S-1-5-21-642366677-235060683-833796846-40249" providerId="AD"/>
      </p:ext>
    </p:extLst>
  </p:cmAuthor>
  <p:cmAuthor id="1" name="Writer" initials="W" lastIdx="91" clrIdx="1"/>
  <p:cmAuthor id="8" name="Victoria Woods" initials="VW" lastIdx="2" clrIdx="8">
    <p:extLst>
      <p:ext uri="{19B8F6BF-5375-455C-9EA6-DF929625EA0E}">
        <p15:presenceInfo xmlns:p15="http://schemas.microsoft.com/office/powerpoint/2012/main" userId="S::victoria.woods@pharmagenesis.com::88211251-7ea3-4cf8-b3d0-3b36770b2a36" providerId="AD"/>
      </p:ext>
    </p:extLst>
  </p:cmAuthor>
  <p:cmAuthor id="2" name="Heather Lang" initials="HL" lastIdx="15" clrIdx="2"/>
  <p:cmAuthor id="9" name="Emily Stock" initials="ES" lastIdx="39" clrIdx="9">
    <p:extLst>
      <p:ext uri="{19B8F6BF-5375-455C-9EA6-DF929625EA0E}">
        <p15:presenceInfo xmlns:p15="http://schemas.microsoft.com/office/powerpoint/2012/main" userId="S::Emily.Stock@pharmagenesis.com::b7766768-5235-46db-b01c-da27505ee1ef" providerId="AD"/>
      </p:ext>
    </p:extLst>
  </p:cmAuthor>
  <p:cmAuthor id="3" name="Ruth Bentley" initials="RB" lastIdx="41" clrIdx="3"/>
  <p:cmAuthor id="4" name="Katharine Timberlake" initials="KT" lastIdx="32" clrIdx="4"/>
  <p:cmAuthor id="5" name="AH" initials="AH" lastIdx="2" clrIdx="5"/>
  <p:cmAuthor id="6" name="Helmut Butzkueven" initials="HB" lastIdx="17"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67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64" autoAdjust="0"/>
    <p:restoredTop sz="85912" autoAdjust="0"/>
  </p:normalViewPr>
  <p:slideViewPr>
    <p:cSldViewPr snapToGrid="0">
      <p:cViewPr varScale="1">
        <p:scale>
          <a:sx n="69" d="100"/>
          <a:sy n="69" d="100"/>
        </p:scale>
        <p:origin x="1238" y="77"/>
      </p:cViewPr>
      <p:guideLst>
        <p:guide orient="horz" pos="2160"/>
        <p:guide pos="3841"/>
      </p:guideLst>
    </p:cSldViewPr>
  </p:slideViewPr>
  <p:outlineViewPr>
    <p:cViewPr>
      <p:scale>
        <a:sx n="33" d="100"/>
        <a:sy n="33" d="100"/>
      </p:scale>
      <p:origin x="0" y="21780"/>
    </p:cViewPr>
  </p:outlineViewPr>
  <p:notesTextViewPr>
    <p:cViewPr>
      <p:scale>
        <a:sx n="75" d="100"/>
        <a:sy n="75" d="100"/>
      </p:scale>
      <p:origin x="0" y="0"/>
    </p:cViewPr>
  </p:notesTextViewPr>
  <p:sorterViewPr>
    <p:cViewPr>
      <p:scale>
        <a:sx n="110" d="100"/>
        <a:sy n="110" d="100"/>
      </p:scale>
      <p:origin x="0" y="-5318"/>
    </p:cViewPr>
  </p:sorterViewPr>
  <p:notesViewPr>
    <p:cSldViewPr snapToGrid="0">
      <p:cViewPr>
        <p:scale>
          <a:sx n="125" d="100"/>
          <a:sy n="125" d="100"/>
        </p:scale>
        <p:origin x="-2268" y="732"/>
      </p:cViewPr>
      <p:guideLst>
        <p:guide orient="horz" pos="3125"/>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slide" Target="../slides/slide33.xml"/><Relationship Id="rId2" Type="http://schemas.openxmlformats.org/officeDocument/2006/relationships/slide" Target="../slides/slide29.xml"/><Relationship Id="rId1" Type="http://schemas.openxmlformats.org/officeDocument/2006/relationships/slide" Target="../slides/slide25.xml"/><Relationship Id="rId5" Type="http://schemas.openxmlformats.org/officeDocument/2006/relationships/slide" Target="../slides/slide21.xml"/><Relationship Id="rId4"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E28FED-6BD5-4381-8809-C0375E11364D}" type="doc">
      <dgm:prSet loTypeId="urn:microsoft.com/office/officeart/2005/8/layout/hProcess9" loCatId="process" qsTypeId="urn:microsoft.com/office/officeart/2005/8/quickstyle/simple1" qsCatId="simple" csTypeId="urn:microsoft.com/office/officeart/2005/8/colors/accent1_2" csCatId="accent1" phldr="1"/>
      <dgm:spPr/>
    </dgm:pt>
    <dgm:pt modelId="{E0366F92-F82A-4132-AE5F-5F9321B410C0}">
      <dgm:prSet phldrT="[Text]"/>
      <dgm:spPr>
        <a:solidFill>
          <a:schemeClr val="bg2"/>
        </a:solidFill>
      </dgm:spPr>
      <dgm:t>
        <a:bodyPr anchor="b" anchorCtr="0"/>
        <a:lstStyle/>
        <a:p>
          <a:r>
            <a:rPr lang="en-GB" b="1" dirty="0"/>
            <a:t>After diagnosis</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29F55085-4709-416C-9894-2FFD6934F4C5}" type="parTrans" cxnId="{1735580D-4843-4A85-882E-A09905D2F806}">
      <dgm:prSet/>
      <dgm:spPr/>
      <dgm:t>
        <a:bodyPr/>
        <a:lstStyle/>
        <a:p>
          <a:endParaRPr lang="en-GB" b="1"/>
        </a:p>
      </dgm:t>
    </dgm:pt>
    <dgm:pt modelId="{3C20B2E4-9CD5-4C75-9831-EE86981EEF0F}" type="sibTrans" cxnId="{1735580D-4843-4A85-882E-A09905D2F806}">
      <dgm:prSet/>
      <dgm:spPr/>
      <dgm:t>
        <a:bodyPr/>
        <a:lstStyle/>
        <a:p>
          <a:endParaRPr lang="en-GB" b="1"/>
        </a:p>
      </dgm:t>
    </dgm:pt>
    <dgm:pt modelId="{9BD5B9C0-CA42-48E5-AA4F-3FFFC9FC27A3}">
      <dgm:prSet phldrT="[Text]"/>
      <dgm:spPr>
        <a:solidFill>
          <a:srgbClr val="4872B6"/>
        </a:solidFill>
      </dgm:spPr>
      <dgm:t>
        <a:bodyPr anchor="b" anchorCtr="0"/>
        <a:lstStyle/>
        <a:p>
          <a:r>
            <a:rPr lang="en-GB" b="1" dirty="0"/>
            <a:t>Monitoring MS</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2C05E97E-02D6-48BA-AD2E-CC4906578D3B}" type="parTrans" cxnId="{A290FB14-3FD6-4817-9525-AA00F2BF2056}">
      <dgm:prSet/>
      <dgm:spPr/>
      <dgm:t>
        <a:bodyPr/>
        <a:lstStyle/>
        <a:p>
          <a:endParaRPr lang="en-GB" b="1"/>
        </a:p>
      </dgm:t>
    </dgm:pt>
    <dgm:pt modelId="{8587764E-3BE1-482C-9170-E26C940FD0FB}" type="sibTrans" cxnId="{A290FB14-3FD6-4817-9525-AA00F2BF2056}">
      <dgm:prSet/>
      <dgm:spPr/>
      <dgm:t>
        <a:bodyPr/>
        <a:lstStyle/>
        <a:p>
          <a:endParaRPr lang="en-GB" b="1"/>
        </a:p>
      </dgm:t>
    </dgm:pt>
    <dgm:pt modelId="{D72DB7E2-B337-4F0A-9255-E7D030D352F3}">
      <dgm:prSet phldrT="[Text]"/>
      <dgm:spPr>
        <a:solidFill>
          <a:schemeClr val="accent3"/>
        </a:solidFill>
      </dgm:spPr>
      <dgm:t>
        <a:bodyPr anchor="b" anchorCtr="0"/>
        <a:lstStyle/>
        <a:p>
          <a:r>
            <a:rPr lang="en-GB" b="1" dirty="0"/>
            <a:t>Treatment decisions</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5126EBB1-2927-49C4-811A-A1004E4E3EF6}" type="parTrans" cxnId="{E52DF4D8-773B-4DA9-AECE-7D180859441C}">
      <dgm:prSet/>
      <dgm:spPr/>
      <dgm:t>
        <a:bodyPr/>
        <a:lstStyle/>
        <a:p>
          <a:endParaRPr lang="en-GB" b="1"/>
        </a:p>
      </dgm:t>
    </dgm:pt>
    <dgm:pt modelId="{9B842BA5-C79D-442B-8728-497D735E2E3C}" type="sibTrans" cxnId="{E52DF4D8-773B-4DA9-AECE-7D180859441C}">
      <dgm:prSet/>
      <dgm:spPr/>
      <dgm:t>
        <a:bodyPr/>
        <a:lstStyle/>
        <a:p>
          <a:endParaRPr lang="en-GB" b="1"/>
        </a:p>
      </dgm:t>
    </dgm:pt>
    <dgm:pt modelId="{72B1DC17-67B3-4162-991A-376AFEBF84C9}">
      <dgm:prSet phldrT="[Text]" custT="1"/>
      <dgm:spPr>
        <a:solidFill>
          <a:schemeClr val="accent5"/>
        </a:solidFill>
      </dgm:spPr>
      <dgm:t>
        <a:bodyPr anchor="b" anchorCtr="0"/>
        <a:lstStyle/>
        <a:p>
          <a:r>
            <a:rPr lang="en-GB" sz="2200" b="1" dirty="0"/>
            <a:t>New symptoms </a:t>
          </a: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BF4D6AF2-3814-4631-8FFD-55C25C5E18E6}" type="parTrans" cxnId="{E7EC1D49-1866-4BC3-AEE3-9098B13B899E}">
      <dgm:prSet/>
      <dgm:spPr/>
      <dgm:t>
        <a:bodyPr/>
        <a:lstStyle/>
        <a:p>
          <a:endParaRPr lang="en-GB" b="1"/>
        </a:p>
      </dgm:t>
    </dgm:pt>
    <dgm:pt modelId="{37B25DF2-32D6-4C39-9A10-A0C5F7AE991A}" type="sibTrans" cxnId="{E7EC1D49-1866-4BC3-AEE3-9098B13B899E}">
      <dgm:prSet/>
      <dgm:spPr/>
      <dgm:t>
        <a:bodyPr/>
        <a:lstStyle/>
        <a:p>
          <a:endParaRPr lang="en-GB" b="1"/>
        </a:p>
      </dgm:t>
    </dgm:pt>
    <dgm:pt modelId="{026EAC16-80DE-44B6-A094-2216AE70071E}">
      <dgm:prSet phldrT="[Text]"/>
      <dgm:spPr>
        <a:solidFill>
          <a:schemeClr val="accent1"/>
        </a:solidFill>
      </dgm:spPr>
      <dgm:t>
        <a:bodyPr anchor="b" anchorCtr="0"/>
        <a:lstStyle/>
        <a:p>
          <a:r>
            <a:rPr lang="en-GB" b="1" dirty="0"/>
            <a:t>Referral &amp; diagnosis</a:t>
          </a: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23B04766-FE63-4934-BA26-51A056EA7EF2}" type="sibTrans" cxnId="{107484D5-FC0E-4C0F-94F8-466B82BDC671}">
      <dgm:prSet/>
      <dgm:spPr/>
      <dgm:t>
        <a:bodyPr/>
        <a:lstStyle/>
        <a:p>
          <a:endParaRPr lang="en-GB" b="1"/>
        </a:p>
      </dgm:t>
    </dgm:pt>
    <dgm:pt modelId="{47BCD1D5-FCF6-4796-B0D1-0D4512047DB1}" type="parTrans" cxnId="{107484D5-FC0E-4C0F-94F8-466B82BDC671}">
      <dgm:prSet/>
      <dgm:spPr/>
      <dgm:t>
        <a:bodyPr/>
        <a:lstStyle/>
        <a:p>
          <a:endParaRPr lang="en-GB" b="1"/>
        </a:p>
      </dgm:t>
    </dgm:pt>
    <dgm:pt modelId="{0CDD607A-DAD6-45B7-83C8-689C9907D9EF}" type="pres">
      <dgm:prSet presAssocID="{B9E28FED-6BD5-4381-8809-C0375E11364D}" presName="CompostProcess" presStyleCnt="0">
        <dgm:presLayoutVars>
          <dgm:dir/>
          <dgm:resizeHandles val="exact"/>
        </dgm:presLayoutVars>
      </dgm:prSet>
      <dgm:spPr/>
    </dgm:pt>
    <dgm:pt modelId="{C352978E-D842-4F69-A037-A3188C861B1B}" type="pres">
      <dgm:prSet presAssocID="{B9E28FED-6BD5-4381-8809-C0375E11364D}" presName="arrow" presStyleLbl="bgShp" presStyleIdx="0" presStyleCnt="1" custScaleX="109369" custScaleY="92577" custLinFactNeighborX="14" custLinFactNeighborY="-1039"/>
      <dgm:spPr/>
    </dgm:pt>
    <dgm:pt modelId="{043A2ACD-7EE4-4212-BA7D-9D64FC75A5C9}" type="pres">
      <dgm:prSet presAssocID="{B9E28FED-6BD5-4381-8809-C0375E11364D}" presName="linearProcess" presStyleCnt="0"/>
      <dgm:spPr/>
    </dgm:pt>
    <dgm:pt modelId="{DECB092F-2DD8-41E5-84EC-B03DCC332593}" type="pres">
      <dgm:prSet presAssocID="{026EAC16-80DE-44B6-A094-2216AE70071E}" presName="textNode" presStyleLbl="node1" presStyleIdx="0" presStyleCnt="5">
        <dgm:presLayoutVars>
          <dgm:bulletEnabled val="1"/>
        </dgm:presLayoutVars>
      </dgm:prSet>
      <dgm:spPr/>
    </dgm:pt>
    <dgm:pt modelId="{F6EE6FF4-52D1-479C-A72C-3BD96BA522B8}" type="pres">
      <dgm:prSet presAssocID="{23B04766-FE63-4934-BA26-51A056EA7EF2}" presName="sibTrans" presStyleCnt="0"/>
      <dgm:spPr/>
    </dgm:pt>
    <dgm:pt modelId="{B5993502-D192-4078-89A6-5E3392E002C1}" type="pres">
      <dgm:prSet presAssocID="{E0366F92-F82A-4132-AE5F-5F9321B410C0}" presName="textNode" presStyleLbl="node1" presStyleIdx="1" presStyleCnt="5">
        <dgm:presLayoutVars>
          <dgm:bulletEnabled val="1"/>
        </dgm:presLayoutVars>
      </dgm:prSet>
      <dgm:spPr/>
    </dgm:pt>
    <dgm:pt modelId="{83054CE5-F070-414C-A916-806C4B9FF230}" type="pres">
      <dgm:prSet presAssocID="{3C20B2E4-9CD5-4C75-9831-EE86981EEF0F}" presName="sibTrans" presStyleCnt="0"/>
      <dgm:spPr/>
    </dgm:pt>
    <dgm:pt modelId="{9801AD7D-4AC8-440D-A51D-9DBE908DF803}" type="pres">
      <dgm:prSet presAssocID="{9BD5B9C0-CA42-48E5-AA4F-3FFFC9FC27A3}" presName="textNode" presStyleLbl="node1" presStyleIdx="2" presStyleCnt="5">
        <dgm:presLayoutVars>
          <dgm:bulletEnabled val="1"/>
        </dgm:presLayoutVars>
      </dgm:prSet>
      <dgm:spPr/>
    </dgm:pt>
    <dgm:pt modelId="{5070B84B-6C97-4E16-8AF5-DB1F21B2394B}" type="pres">
      <dgm:prSet presAssocID="{8587764E-3BE1-482C-9170-E26C940FD0FB}" presName="sibTrans" presStyleCnt="0"/>
      <dgm:spPr/>
    </dgm:pt>
    <dgm:pt modelId="{50EE8770-8696-498C-A348-F6D69529AD72}" type="pres">
      <dgm:prSet presAssocID="{D72DB7E2-B337-4F0A-9255-E7D030D352F3}" presName="textNode" presStyleLbl="node1" presStyleIdx="3" presStyleCnt="5">
        <dgm:presLayoutVars>
          <dgm:bulletEnabled val="1"/>
        </dgm:presLayoutVars>
      </dgm:prSet>
      <dgm:spPr/>
    </dgm:pt>
    <dgm:pt modelId="{F5EF1187-B515-403C-B607-FA81F35312FD}" type="pres">
      <dgm:prSet presAssocID="{9B842BA5-C79D-442B-8728-497D735E2E3C}" presName="sibTrans" presStyleCnt="0"/>
      <dgm:spPr/>
    </dgm:pt>
    <dgm:pt modelId="{300402AE-1527-446C-BDD4-A384DF0EBA4B}" type="pres">
      <dgm:prSet presAssocID="{72B1DC17-67B3-4162-991A-376AFEBF84C9}" presName="textNode" presStyleLbl="node1" presStyleIdx="4" presStyleCnt="5">
        <dgm:presLayoutVars>
          <dgm:bulletEnabled val="1"/>
        </dgm:presLayoutVars>
      </dgm:prSet>
      <dgm:spPr/>
    </dgm:pt>
  </dgm:ptLst>
  <dgm:cxnLst>
    <dgm:cxn modelId="{1735580D-4843-4A85-882E-A09905D2F806}" srcId="{B9E28FED-6BD5-4381-8809-C0375E11364D}" destId="{E0366F92-F82A-4132-AE5F-5F9321B410C0}" srcOrd="1" destOrd="0" parTransId="{29F55085-4709-416C-9894-2FFD6934F4C5}" sibTransId="{3C20B2E4-9CD5-4C75-9831-EE86981EEF0F}"/>
    <dgm:cxn modelId="{A290FB14-3FD6-4817-9525-AA00F2BF2056}" srcId="{B9E28FED-6BD5-4381-8809-C0375E11364D}" destId="{9BD5B9C0-CA42-48E5-AA4F-3FFFC9FC27A3}" srcOrd="2" destOrd="0" parTransId="{2C05E97E-02D6-48BA-AD2E-CC4906578D3B}" sibTransId="{8587764E-3BE1-482C-9170-E26C940FD0FB}"/>
    <dgm:cxn modelId="{DFC0E42F-C3D5-4B5D-81A9-6BC06120D4C2}" type="presOf" srcId="{E0366F92-F82A-4132-AE5F-5F9321B410C0}" destId="{B5993502-D192-4078-89A6-5E3392E002C1}" srcOrd="0" destOrd="0" presId="urn:microsoft.com/office/officeart/2005/8/layout/hProcess9"/>
    <dgm:cxn modelId="{9E049764-8045-42F8-AFF0-BB613757D4CC}" type="presOf" srcId="{72B1DC17-67B3-4162-991A-376AFEBF84C9}" destId="{300402AE-1527-446C-BDD4-A384DF0EBA4B}" srcOrd="0" destOrd="0" presId="urn:microsoft.com/office/officeart/2005/8/layout/hProcess9"/>
    <dgm:cxn modelId="{E7EC1D49-1866-4BC3-AEE3-9098B13B899E}" srcId="{B9E28FED-6BD5-4381-8809-C0375E11364D}" destId="{72B1DC17-67B3-4162-991A-376AFEBF84C9}" srcOrd="4" destOrd="0" parTransId="{BF4D6AF2-3814-4631-8FFD-55C25C5E18E6}" sibTransId="{37B25DF2-32D6-4C39-9A10-A0C5F7AE991A}"/>
    <dgm:cxn modelId="{24668B93-3EFD-4C8D-AF78-ABEC7FBFE2C6}" type="presOf" srcId="{D72DB7E2-B337-4F0A-9255-E7D030D352F3}" destId="{50EE8770-8696-498C-A348-F6D69529AD72}" srcOrd="0" destOrd="0" presId="urn:microsoft.com/office/officeart/2005/8/layout/hProcess9"/>
    <dgm:cxn modelId="{6360AB9E-26DC-452D-92A1-97352258A65F}" type="presOf" srcId="{9BD5B9C0-CA42-48E5-AA4F-3FFFC9FC27A3}" destId="{9801AD7D-4AC8-440D-A51D-9DBE908DF803}" srcOrd="0" destOrd="0" presId="urn:microsoft.com/office/officeart/2005/8/layout/hProcess9"/>
    <dgm:cxn modelId="{93893FB5-48C7-4833-BD3B-F5538D718F9A}" type="presOf" srcId="{026EAC16-80DE-44B6-A094-2216AE70071E}" destId="{DECB092F-2DD8-41E5-84EC-B03DCC332593}" srcOrd="0" destOrd="0" presId="urn:microsoft.com/office/officeart/2005/8/layout/hProcess9"/>
    <dgm:cxn modelId="{107484D5-FC0E-4C0F-94F8-466B82BDC671}" srcId="{B9E28FED-6BD5-4381-8809-C0375E11364D}" destId="{026EAC16-80DE-44B6-A094-2216AE70071E}" srcOrd="0" destOrd="0" parTransId="{47BCD1D5-FCF6-4796-B0D1-0D4512047DB1}" sibTransId="{23B04766-FE63-4934-BA26-51A056EA7EF2}"/>
    <dgm:cxn modelId="{E52DF4D8-773B-4DA9-AECE-7D180859441C}" srcId="{B9E28FED-6BD5-4381-8809-C0375E11364D}" destId="{D72DB7E2-B337-4F0A-9255-E7D030D352F3}" srcOrd="3" destOrd="0" parTransId="{5126EBB1-2927-49C4-811A-A1004E4E3EF6}" sibTransId="{9B842BA5-C79D-442B-8728-497D735E2E3C}"/>
    <dgm:cxn modelId="{4B53E7FF-CD18-4C47-B7F2-284A89CA7ABC}" type="presOf" srcId="{B9E28FED-6BD5-4381-8809-C0375E11364D}" destId="{0CDD607A-DAD6-45B7-83C8-689C9907D9EF}" srcOrd="0" destOrd="0" presId="urn:microsoft.com/office/officeart/2005/8/layout/hProcess9"/>
    <dgm:cxn modelId="{22F80415-AA46-4FCF-A5D4-6F30B22EA847}" type="presParOf" srcId="{0CDD607A-DAD6-45B7-83C8-689C9907D9EF}" destId="{C352978E-D842-4F69-A037-A3188C861B1B}" srcOrd="0" destOrd="0" presId="urn:microsoft.com/office/officeart/2005/8/layout/hProcess9"/>
    <dgm:cxn modelId="{F9C5DB08-FE86-4CB8-B288-D9E52EEC624D}" type="presParOf" srcId="{0CDD607A-DAD6-45B7-83C8-689C9907D9EF}" destId="{043A2ACD-7EE4-4212-BA7D-9D64FC75A5C9}" srcOrd="1" destOrd="0" presId="urn:microsoft.com/office/officeart/2005/8/layout/hProcess9"/>
    <dgm:cxn modelId="{5DD5F2AD-1D0F-488B-89DB-F676B5F4108D}" type="presParOf" srcId="{043A2ACD-7EE4-4212-BA7D-9D64FC75A5C9}" destId="{DECB092F-2DD8-41E5-84EC-B03DCC332593}" srcOrd="0" destOrd="0" presId="urn:microsoft.com/office/officeart/2005/8/layout/hProcess9"/>
    <dgm:cxn modelId="{B3D9CD11-3C42-4218-AEBC-1A32644D3790}" type="presParOf" srcId="{043A2ACD-7EE4-4212-BA7D-9D64FC75A5C9}" destId="{F6EE6FF4-52D1-479C-A72C-3BD96BA522B8}" srcOrd="1" destOrd="0" presId="urn:microsoft.com/office/officeart/2005/8/layout/hProcess9"/>
    <dgm:cxn modelId="{553DC910-4239-4898-9FF9-E54456AB35B7}" type="presParOf" srcId="{043A2ACD-7EE4-4212-BA7D-9D64FC75A5C9}" destId="{B5993502-D192-4078-89A6-5E3392E002C1}" srcOrd="2" destOrd="0" presId="urn:microsoft.com/office/officeart/2005/8/layout/hProcess9"/>
    <dgm:cxn modelId="{F50090C5-6938-4251-A041-658B4DA19C51}" type="presParOf" srcId="{043A2ACD-7EE4-4212-BA7D-9D64FC75A5C9}" destId="{83054CE5-F070-414C-A916-806C4B9FF230}" srcOrd="3" destOrd="0" presId="urn:microsoft.com/office/officeart/2005/8/layout/hProcess9"/>
    <dgm:cxn modelId="{ECA33CDB-5AE3-43E0-B52F-A7066C4101BD}" type="presParOf" srcId="{043A2ACD-7EE4-4212-BA7D-9D64FC75A5C9}" destId="{9801AD7D-4AC8-440D-A51D-9DBE908DF803}" srcOrd="4" destOrd="0" presId="urn:microsoft.com/office/officeart/2005/8/layout/hProcess9"/>
    <dgm:cxn modelId="{3A600907-1FEC-4D3F-BD15-805C7A4C3EEE}" type="presParOf" srcId="{043A2ACD-7EE4-4212-BA7D-9D64FC75A5C9}" destId="{5070B84B-6C97-4E16-8AF5-DB1F21B2394B}" srcOrd="5" destOrd="0" presId="urn:microsoft.com/office/officeart/2005/8/layout/hProcess9"/>
    <dgm:cxn modelId="{E7B137D3-C6B6-4CF0-909D-80A6F3205FA6}" type="presParOf" srcId="{043A2ACD-7EE4-4212-BA7D-9D64FC75A5C9}" destId="{50EE8770-8696-498C-A348-F6D69529AD72}" srcOrd="6" destOrd="0" presId="urn:microsoft.com/office/officeart/2005/8/layout/hProcess9"/>
    <dgm:cxn modelId="{49A112DB-7B83-4135-AF3E-97E920C9F2EB}" type="presParOf" srcId="{043A2ACD-7EE4-4212-BA7D-9D64FC75A5C9}" destId="{F5EF1187-B515-403C-B607-FA81F35312FD}" srcOrd="7" destOrd="0" presId="urn:microsoft.com/office/officeart/2005/8/layout/hProcess9"/>
    <dgm:cxn modelId="{122D8E18-1972-4277-B918-BA08D9FFE321}" type="presParOf" srcId="{043A2ACD-7EE4-4212-BA7D-9D64FC75A5C9}" destId="{300402AE-1527-446C-BDD4-A384DF0EBA4B}"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52978E-D842-4F69-A037-A3188C861B1B}">
      <dsp:nvSpPr>
        <dsp:cNvPr id="0" name=""/>
        <dsp:cNvSpPr/>
      </dsp:nvSpPr>
      <dsp:spPr>
        <a:xfrm>
          <a:off x="322171" y="109691"/>
          <a:ext cx="8484297" cy="3799782"/>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CB092F-2DD8-41E5-84EC-B03DCC332593}">
      <dsp:nvSpPr>
        <dsp:cNvPr id="0" name=""/>
        <dsp:cNvSpPr/>
      </dsp:nvSpPr>
      <dsp:spPr>
        <a:xfrm>
          <a:off x="1573" y="1231336"/>
          <a:ext cx="1751402" cy="1641782"/>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b" anchorCtr="0">
          <a:noAutofit/>
        </a:bodyPr>
        <a:lstStyle/>
        <a:p>
          <a:pPr marL="0" lvl="0" indent="0" algn="ctr" defTabSz="933450">
            <a:lnSpc>
              <a:spcPct val="90000"/>
            </a:lnSpc>
            <a:spcBef>
              <a:spcPct val="0"/>
            </a:spcBef>
            <a:spcAft>
              <a:spcPct val="35000"/>
            </a:spcAft>
            <a:buNone/>
          </a:pPr>
          <a:r>
            <a:rPr lang="en-GB" sz="2100" b="1" kern="1200" dirty="0"/>
            <a:t>Referral &amp; diagnosis</a:t>
          </a:r>
        </a:p>
      </dsp:txBody>
      <dsp:txXfrm>
        <a:off x="81718" y="1311481"/>
        <a:ext cx="1591112" cy="1481492"/>
      </dsp:txXfrm>
    </dsp:sp>
    <dsp:sp modelId="{B5993502-D192-4078-89A6-5E3392E002C1}">
      <dsp:nvSpPr>
        <dsp:cNvPr id="0" name=""/>
        <dsp:cNvSpPr/>
      </dsp:nvSpPr>
      <dsp:spPr>
        <a:xfrm>
          <a:off x="1844553" y="1231336"/>
          <a:ext cx="1751402" cy="1641782"/>
        </a:xfrm>
        <a:prstGeom prst="round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b" anchorCtr="0">
          <a:noAutofit/>
        </a:bodyPr>
        <a:lstStyle/>
        <a:p>
          <a:pPr marL="0" lvl="0" indent="0" algn="ctr" defTabSz="933450">
            <a:lnSpc>
              <a:spcPct val="90000"/>
            </a:lnSpc>
            <a:spcBef>
              <a:spcPct val="0"/>
            </a:spcBef>
            <a:spcAft>
              <a:spcPct val="35000"/>
            </a:spcAft>
            <a:buNone/>
          </a:pPr>
          <a:r>
            <a:rPr lang="en-GB" sz="2100" b="1" kern="1200" dirty="0"/>
            <a:t>After diagnosis</a:t>
          </a:r>
        </a:p>
      </dsp:txBody>
      <dsp:txXfrm>
        <a:off x="1924698" y="1311481"/>
        <a:ext cx="1591112" cy="1481492"/>
      </dsp:txXfrm>
    </dsp:sp>
    <dsp:sp modelId="{9801AD7D-4AC8-440D-A51D-9DBE908DF803}">
      <dsp:nvSpPr>
        <dsp:cNvPr id="0" name=""/>
        <dsp:cNvSpPr/>
      </dsp:nvSpPr>
      <dsp:spPr>
        <a:xfrm>
          <a:off x="3687532" y="1231336"/>
          <a:ext cx="1751402" cy="1641782"/>
        </a:xfrm>
        <a:prstGeom prst="roundRect">
          <a:avLst/>
        </a:prstGeom>
        <a:solidFill>
          <a:srgbClr val="4872B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b" anchorCtr="0">
          <a:noAutofit/>
        </a:bodyPr>
        <a:lstStyle/>
        <a:p>
          <a:pPr marL="0" lvl="0" indent="0" algn="ctr" defTabSz="933450">
            <a:lnSpc>
              <a:spcPct val="90000"/>
            </a:lnSpc>
            <a:spcBef>
              <a:spcPct val="0"/>
            </a:spcBef>
            <a:spcAft>
              <a:spcPct val="35000"/>
            </a:spcAft>
            <a:buNone/>
          </a:pPr>
          <a:r>
            <a:rPr lang="en-GB" sz="2100" b="1" kern="1200" dirty="0"/>
            <a:t>Monitoring MS</a:t>
          </a:r>
        </a:p>
      </dsp:txBody>
      <dsp:txXfrm>
        <a:off x="3767677" y="1311481"/>
        <a:ext cx="1591112" cy="1481492"/>
      </dsp:txXfrm>
    </dsp:sp>
    <dsp:sp modelId="{50EE8770-8696-498C-A348-F6D69529AD72}">
      <dsp:nvSpPr>
        <dsp:cNvPr id="0" name=""/>
        <dsp:cNvSpPr/>
      </dsp:nvSpPr>
      <dsp:spPr>
        <a:xfrm>
          <a:off x="5530512" y="1231336"/>
          <a:ext cx="1751402" cy="1641782"/>
        </a:xfrm>
        <a:prstGeom prst="round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b" anchorCtr="0">
          <a:noAutofit/>
        </a:bodyPr>
        <a:lstStyle/>
        <a:p>
          <a:pPr marL="0" lvl="0" indent="0" algn="ctr" defTabSz="933450">
            <a:lnSpc>
              <a:spcPct val="90000"/>
            </a:lnSpc>
            <a:spcBef>
              <a:spcPct val="0"/>
            </a:spcBef>
            <a:spcAft>
              <a:spcPct val="35000"/>
            </a:spcAft>
            <a:buNone/>
          </a:pPr>
          <a:r>
            <a:rPr lang="en-GB" sz="2100" b="1" kern="1200" dirty="0"/>
            <a:t>Treatment decisions</a:t>
          </a:r>
        </a:p>
      </dsp:txBody>
      <dsp:txXfrm>
        <a:off x="5610657" y="1311481"/>
        <a:ext cx="1591112" cy="1481492"/>
      </dsp:txXfrm>
    </dsp:sp>
    <dsp:sp modelId="{300402AE-1527-446C-BDD4-A384DF0EBA4B}">
      <dsp:nvSpPr>
        <dsp:cNvPr id="0" name=""/>
        <dsp:cNvSpPr/>
      </dsp:nvSpPr>
      <dsp:spPr>
        <a:xfrm>
          <a:off x="7373491" y="1231336"/>
          <a:ext cx="1751402" cy="1641782"/>
        </a:xfrm>
        <a:prstGeom prst="roundRect">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b" anchorCtr="0">
          <a:noAutofit/>
        </a:bodyPr>
        <a:lstStyle/>
        <a:p>
          <a:pPr marL="0" lvl="0" indent="0" algn="ctr" defTabSz="977900">
            <a:lnSpc>
              <a:spcPct val="90000"/>
            </a:lnSpc>
            <a:spcBef>
              <a:spcPct val="0"/>
            </a:spcBef>
            <a:spcAft>
              <a:spcPct val="35000"/>
            </a:spcAft>
            <a:buNone/>
          </a:pPr>
          <a:r>
            <a:rPr lang="en-GB" sz="2200" b="1" kern="1200" dirty="0"/>
            <a:t>New symptoms </a:t>
          </a:r>
        </a:p>
      </dsp:txBody>
      <dsp:txXfrm>
        <a:off x="7453636" y="1311481"/>
        <a:ext cx="1591112" cy="148149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45659" cy="496413"/>
          </a:xfrm>
          <a:prstGeom prst="rect">
            <a:avLst/>
          </a:prstGeom>
        </p:spPr>
        <p:txBody>
          <a:bodyPr vert="horz" lIns="93177" tIns="46589" rIns="93177" bIns="46589" rtlCol="0"/>
          <a:lstStyle>
            <a:lvl1pPr algn="l">
              <a:defRPr sz="1200"/>
            </a:lvl1pPr>
          </a:lstStyle>
          <a:p>
            <a:endParaRPr lang="en-GB" dirty="0"/>
          </a:p>
        </p:txBody>
      </p:sp>
      <p:sp>
        <p:nvSpPr>
          <p:cNvPr id="3" name="Date Placeholder 2"/>
          <p:cNvSpPr>
            <a:spLocks noGrp="1"/>
          </p:cNvSpPr>
          <p:nvPr>
            <p:ph type="dt" sz="quarter" idx="1"/>
          </p:nvPr>
        </p:nvSpPr>
        <p:spPr>
          <a:xfrm>
            <a:off x="3850445" y="1"/>
            <a:ext cx="2945659" cy="496413"/>
          </a:xfrm>
          <a:prstGeom prst="rect">
            <a:avLst/>
          </a:prstGeom>
        </p:spPr>
        <p:txBody>
          <a:bodyPr vert="horz" lIns="93177" tIns="46589" rIns="93177" bIns="46589" rtlCol="0"/>
          <a:lstStyle>
            <a:lvl1pPr algn="r">
              <a:defRPr sz="1200"/>
            </a:lvl1pPr>
          </a:lstStyle>
          <a:p>
            <a:fld id="{7DB0BAC6-0B93-44E7-9A17-165DF624783E}" type="datetimeFigureOut">
              <a:rPr lang="en-GB" smtClean="0"/>
              <a:pPr/>
              <a:t>12/06/2020</a:t>
            </a:fld>
            <a:endParaRPr lang="en-GB" dirty="0"/>
          </a:p>
        </p:txBody>
      </p:sp>
      <p:sp>
        <p:nvSpPr>
          <p:cNvPr id="4" name="Footer Placeholder 3"/>
          <p:cNvSpPr>
            <a:spLocks noGrp="1"/>
          </p:cNvSpPr>
          <p:nvPr>
            <p:ph type="ftr" sz="quarter" idx="2"/>
          </p:nvPr>
        </p:nvSpPr>
        <p:spPr>
          <a:xfrm>
            <a:off x="2" y="9430092"/>
            <a:ext cx="2945659" cy="496413"/>
          </a:xfrm>
          <a:prstGeom prst="rect">
            <a:avLst/>
          </a:prstGeom>
        </p:spPr>
        <p:txBody>
          <a:bodyPr vert="horz" lIns="93177" tIns="46589" rIns="93177" bIns="46589"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5" y="9430092"/>
            <a:ext cx="2945659" cy="496413"/>
          </a:xfrm>
          <a:prstGeom prst="rect">
            <a:avLst/>
          </a:prstGeom>
        </p:spPr>
        <p:txBody>
          <a:bodyPr vert="horz" lIns="93177" tIns="46589" rIns="93177" bIns="46589" rtlCol="0" anchor="b"/>
          <a:lstStyle>
            <a:lvl1pPr algn="r">
              <a:defRPr sz="1200"/>
            </a:lvl1pPr>
          </a:lstStyle>
          <a:p>
            <a:fld id="{F528BE2C-B872-484D-A38D-5AB41A5FBB27}" type="slidenum">
              <a:rPr lang="en-GB" smtClean="0"/>
              <a:pPr/>
              <a:t>‹#›</a:t>
            </a:fld>
            <a:endParaRPr lang="en-GB" dirty="0"/>
          </a:p>
        </p:txBody>
      </p:sp>
    </p:spTree>
    <p:extLst>
      <p:ext uri="{BB962C8B-B14F-4D97-AF65-F5344CB8AC3E}">
        <p14:creationId xmlns:p14="http://schemas.microsoft.com/office/powerpoint/2010/main" val="37137901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45659" cy="496413"/>
          </a:xfrm>
          <a:prstGeom prst="rect">
            <a:avLst/>
          </a:prstGeom>
        </p:spPr>
        <p:txBody>
          <a:bodyPr vert="horz" lIns="93177" tIns="46589" rIns="93177" bIns="46589" rtlCol="0"/>
          <a:lstStyle>
            <a:lvl1pPr algn="l">
              <a:defRPr sz="1200"/>
            </a:lvl1pPr>
          </a:lstStyle>
          <a:p>
            <a:endParaRPr lang="en-GB" dirty="0"/>
          </a:p>
        </p:txBody>
      </p:sp>
      <p:sp>
        <p:nvSpPr>
          <p:cNvPr id="3" name="Date Placeholder 2"/>
          <p:cNvSpPr>
            <a:spLocks noGrp="1"/>
          </p:cNvSpPr>
          <p:nvPr>
            <p:ph type="dt" idx="1"/>
          </p:nvPr>
        </p:nvSpPr>
        <p:spPr>
          <a:xfrm>
            <a:off x="3850445" y="1"/>
            <a:ext cx="2945659" cy="496413"/>
          </a:xfrm>
          <a:prstGeom prst="rect">
            <a:avLst/>
          </a:prstGeom>
        </p:spPr>
        <p:txBody>
          <a:bodyPr vert="horz" lIns="93177" tIns="46589" rIns="93177" bIns="46589" rtlCol="0"/>
          <a:lstStyle>
            <a:lvl1pPr algn="r">
              <a:defRPr sz="1200"/>
            </a:lvl1pPr>
          </a:lstStyle>
          <a:p>
            <a:fld id="{7D996368-7160-4259-B1C8-863B2086AA8B}" type="datetimeFigureOut">
              <a:rPr lang="en-GB" smtClean="0"/>
              <a:pPr/>
              <a:t>12/06/2020</a:t>
            </a:fld>
            <a:endParaRPr lang="en-GB" dirty="0"/>
          </a:p>
        </p:txBody>
      </p:sp>
      <p:sp>
        <p:nvSpPr>
          <p:cNvPr id="4" name="Slide Image Placeholder 3"/>
          <p:cNvSpPr>
            <a:spLocks noGrp="1" noRot="1" noChangeAspect="1"/>
          </p:cNvSpPr>
          <p:nvPr>
            <p:ph type="sldImg" idx="2"/>
          </p:nvPr>
        </p:nvSpPr>
        <p:spPr>
          <a:xfrm>
            <a:off x="87313" y="741363"/>
            <a:ext cx="6623050" cy="3725862"/>
          </a:xfrm>
          <a:prstGeom prst="rect">
            <a:avLst/>
          </a:prstGeom>
          <a:noFill/>
          <a:ln w="12700">
            <a:solidFill>
              <a:prstClr val="black"/>
            </a:solidFill>
          </a:ln>
        </p:spPr>
        <p:txBody>
          <a:bodyPr vert="horz" lIns="93177" tIns="46589" rIns="93177" bIns="46589" rtlCol="0" anchor="ctr"/>
          <a:lstStyle/>
          <a:p>
            <a:endParaRPr lang="en-GB" dirty="0"/>
          </a:p>
        </p:txBody>
      </p:sp>
      <p:sp>
        <p:nvSpPr>
          <p:cNvPr id="5" name="Notes Placeholder 4"/>
          <p:cNvSpPr>
            <a:spLocks noGrp="1"/>
          </p:cNvSpPr>
          <p:nvPr>
            <p:ph type="body" sz="quarter" idx="3"/>
          </p:nvPr>
        </p:nvSpPr>
        <p:spPr>
          <a:xfrm>
            <a:off x="679768" y="4715908"/>
            <a:ext cx="5438140" cy="4467703"/>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2" y="9430092"/>
            <a:ext cx="2945659" cy="496413"/>
          </a:xfrm>
          <a:prstGeom prst="rect">
            <a:avLst/>
          </a:prstGeom>
        </p:spPr>
        <p:txBody>
          <a:bodyPr vert="horz" lIns="93177" tIns="46589" rIns="93177" bIns="46589"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5" y="9430092"/>
            <a:ext cx="2945659" cy="496413"/>
          </a:xfrm>
          <a:prstGeom prst="rect">
            <a:avLst/>
          </a:prstGeom>
        </p:spPr>
        <p:txBody>
          <a:bodyPr vert="horz" lIns="93177" tIns="46589" rIns="93177" bIns="46589" rtlCol="0" anchor="b"/>
          <a:lstStyle>
            <a:lvl1pPr algn="r">
              <a:defRPr sz="1200"/>
            </a:lvl1pPr>
          </a:lstStyle>
          <a:p>
            <a:fld id="{75ABF00B-E759-44FA-A485-6C01B3164ED1}" type="slidenum">
              <a:rPr lang="en-GB" smtClean="0"/>
              <a:pPr/>
              <a:t>‹#›</a:t>
            </a:fld>
            <a:endParaRPr lang="en-GB" dirty="0"/>
          </a:p>
        </p:txBody>
      </p:sp>
    </p:spTree>
    <p:extLst>
      <p:ext uri="{BB962C8B-B14F-4D97-AF65-F5344CB8AC3E}">
        <p14:creationId xmlns:p14="http://schemas.microsoft.com/office/powerpoint/2010/main" val="3084813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msbrainhealth.org/resources/article/ms-brain-health-consensus-standards"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msbrainhealth.org/resources/article/ms-brain-health-consensus-standards"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5ABF00B-E759-44FA-A485-6C01B3164ED1}" type="slidenum">
              <a:rPr lang="en-GB" smtClean="0"/>
              <a:pPr/>
              <a:t>1</a:t>
            </a:fld>
            <a:endParaRPr lang="en-GB" dirty="0"/>
          </a:p>
        </p:txBody>
      </p:sp>
    </p:spTree>
    <p:extLst>
      <p:ext uri="{BB962C8B-B14F-4D97-AF65-F5344CB8AC3E}">
        <p14:creationId xmlns:p14="http://schemas.microsoft.com/office/powerpoint/2010/main" val="39952189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FD20A3A-DB89-4F37-AE6C-BC0A196DE9A1}" type="slidenum">
              <a:rPr lang="en-US" smtClean="0"/>
              <a:t>15</a:t>
            </a:fld>
            <a:endParaRPr lang="en-US" dirty="0"/>
          </a:p>
        </p:txBody>
      </p:sp>
    </p:spTree>
    <p:extLst>
      <p:ext uri="{BB962C8B-B14F-4D97-AF65-F5344CB8AC3E}">
        <p14:creationId xmlns:p14="http://schemas.microsoft.com/office/powerpoint/2010/main" val="37810987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More information available here: </a:t>
            </a:r>
            <a:r>
              <a:rPr lang="en-GB" dirty="0">
                <a:hlinkClick r:id="rId3"/>
              </a:rPr>
              <a:t>https://www.msbrainhealth.org/resources/article/ms-brain-health-consensus-standards</a:t>
            </a:r>
            <a:endParaRPr lang="en-GB" dirty="0"/>
          </a:p>
          <a:p>
            <a:r>
              <a:rPr lang="en-GB" dirty="0"/>
              <a:t>Hobart, J. et al. (2019) ‘International consensus on quality standards for brain health-focused care in multiple sclerosis’, Multiple Sclerosis Journal, 25(13), pp. 1809–1818. </a:t>
            </a:r>
            <a:r>
              <a:rPr lang="en-GB" dirty="0" err="1"/>
              <a:t>doi</a:t>
            </a:r>
            <a:r>
              <a:rPr lang="en-GB" dirty="0"/>
              <a:t>: 10.1177/1352458518809326.</a:t>
            </a:r>
          </a:p>
        </p:txBody>
      </p:sp>
      <p:sp>
        <p:nvSpPr>
          <p:cNvPr id="4" name="Slide Number Placeholder 3"/>
          <p:cNvSpPr>
            <a:spLocks noGrp="1"/>
          </p:cNvSpPr>
          <p:nvPr>
            <p:ph type="sldNum" sz="quarter" idx="10"/>
          </p:nvPr>
        </p:nvSpPr>
        <p:spPr/>
        <p:txBody>
          <a:bodyPr/>
          <a:lstStyle/>
          <a:p>
            <a:fld id="{BFD20A3A-DB89-4F37-AE6C-BC0A196DE9A1}" type="slidenum">
              <a:rPr lang="en-US" smtClean="0"/>
              <a:t>16</a:t>
            </a:fld>
            <a:endParaRPr lang="en-US" dirty="0"/>
          </a:p>
        </p:txBody>
      </p:sp>
    </p:spTree>
    <p:extLst>
      <p:ext uri="{BB962C8B-B14F-4D97-AF65-F5344CB8AC3E}">
        <p14:creationId xmlns:p14="http://schemas.microsoft.com/office/powerpoint/2010/main" val="11812307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More information available here: </a:t>
            </a:r>
            <a:r>
              <a:rPr lang="en-GB" dirty="0">
                <a:hlinkClick r:id="rId3"/>
              </a:rPr>
              <a:t>https://www.msbrainhealth.org/resources/article/ms-brain-health-consensus-standards</a:t>
            </a:r>
            <a:endParaRPr lang="en-GB" dirty="0"/>
          </a:p>
          <a:p>
            <a:endParaRPr lang="en-GB" dirty="0"/>
          </a:p>
        </p:txBody>
      </p:sp>
      <p:sp>
        <p:nvSpPr>
          <p:cNvPr id="4" name="Slide Number Placeholder 3"/>
          <p:cNvSpPr>
            <a:spLocks noGrp="1"/>
          </p:cNvSpPr>
          <p:nvPr>
            <p:ph type="sldNum" sz="quarter" idx="5"/>
          </p:nvPr>
        </p:nvSpPr>
        <p:spPr/>
        <p:txBody>
          <a:bodyPr/>
          <a:lstStyle/>
          <a:p>
            <a:fld id="{75ABF00B-E759-44FA-A485-6C01B3164ED1}" type="slidenum">
              <a:rPr lang="en-GB" smtClean="0"/>
              <a:pPr/>
              <a:t>17</a:t>
            </a:fld>
            <a:endParaRPr lang="en-GB" dirty="0"/>
          </a:p>
        </p:txBody>
      </p:sp>
    </p:spTree>
    <p:extLst>
      <p:ext uri="{BB962C8B-B14F-4D97-AF65-F5344CB8AC3E}">
        <p14:creationId xmlns:p14="http://schemas.microsoft.com/office/powerpoint/2010/main" val="20819155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5ABF00B-E759-44FA-A485-6C01B3164ED1}" type="slidenum">
              <a:rPr lang="en-GB" smtClean="0"/>
              <a:pPr/>
              <a:t>18</a:t>
            </a:fld>
            <a:endParaRPr lang="en-GB" dirty="0"/>
          </a:p>
        </p:txBody>
      </p:sp>
    </p:spTree>
    <p:extLst>
      <p:ext uri="{BB962C8B-B14F-4D97-AF65-F5344CB8AC3E}">
        <p14:creationId xmlns:p14="http://schemas.microsoft.com/office/powerpoint/2010/main" val="27347773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5ABF00B-E759-44FA-A485-6C01B3164ED1}" type="slidenum">
              <a:rPr lang="en-GB" smtClean="0"/>
              <a:pPr/>
              <a:t>19</a:t>
            </a:fld>
            <a:endParaRPr lang="en-GB" dirty="0"/>
          </a:p>
        </p:txBody>
      </p:sp>
    </p:spTree>
    <p:extLst>
      <p:ext uri="{BB962C8B-B14F-4D97-AF65-F5344CB8AC3E}">
        <p14:creationId xmlns:p14="http://schemas.microsoft.com/office/powerpoint/2010/main" val="20114532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You may like to use this as an interactive slide – change/delete the question at the bottom, as required.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Each domain of the pathway is hyperlinked to its corresponding section in the following slides, for ease of access. Click on the bottom half of any box to move to that section.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each of the following slides that describe the standards, the smaller domain arrow in the </a:t>
            </a:r>
            <a:r>
              <a:rPr lang="en-GB" b="1" dirty="0"/>
              <a:t>top right corner </a:t>
            </a:r>
            <a:r>
              <a:rPr lang="en-GB" dirty="0"/>
              <a:t>links back to this overview slide.</a:t>
            </a:r>
          </a:p>
          <a:p>
            <a:endParaRPr lang="en-GB" dirty="0"/>
          </a:p>
        </p:txBody>
      </p:sp>
      <p:sp>
        <p:nvSpPr>
          <p:cNvPr id="4" name="Slide Number Placeholder 3"/>
          <p:cNvSpPr>
            <a:spLocks noGrp="1"/>
          </p:cNvSpPr>
          <p:nvPr>
            <p:ph type="sldNum" sz="quarter" idx="10"/>
          </p:nvPr>
        </p:nvSpPr>
        <p:spPr/>
        <p:txBody>
          <a:bodyPr/>
          <a:lstStyle/>
          <a:p>
            <a:fld id="{BFD20A3A-DB89-4F37-AE6C-BC0A196DE9A1}" type="slidenum">
              <a:rPr lang="en-US" smtClean="0"/>
              <a:t>20</a:t>
            </a:fld>
            <a:endParaRPr lang="en-US" dirty="0"/>
          </a:p>
        </p:txBody>
      </p:sp>
    </p:spTree>
    <p:extLst>
      <p:ext uri="{BB962C8B-B14F-4D97-AF65-F5344CB8AC3E}">
        <p14:creationId xmlns:p14="http://schemas.microsoft.com/office/powerpoint/2010/main" val="3648657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FD20A3A-DB89-4F37-AE6C-BC0A196DE9A1}" type="slidenum">
              <a:rPr lang="en-US" smtClean="0"/>
              <a:t>21</a:t>
            </a:fld>
            <a:endParaRPr lang="en-US" dirty="0"/>
          </a:p>
        </p:txBody>
      </p:sp>
    </p:spTree>
    <p:extLst>
      <p:ext uri="{BB962C8B-B14F-4D97-AF65-F5344CB8AC3E}">
        <p14:creationId xmlns:p14="http://schemas.microsoft.com/office/powerpoint/2010/main" val="3779409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FD20A3A-DB89-4F37-AE6C-BC0A196DE9A1}" type="slidenum">
              <a:rPr lang="en-US" smtClean="0"/>
              <a:t>22</a:t>
            </a:fld>
            <a:endParaRPr lang="en-US" dirty="0"/>
          </a:p>
        </p:txBody>
      </p:sp>
    </p:spTree>
    <p:extLst>
      <p:ext uri="{BB962C8B-B14F-4D97-AF65-F5344CB8AC3E}">
        <p14:creationId xmlns:p14="http://schemas.microsoft.com/office/powerpoint/2010/main" val="28428402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FD20A3A-DB89-4F37-AE6C-BC0A196DE9A1}" type="slidenum">
              <a:rPr lang="en-US" smtClean="0"/>
              <a:t>23</a:t>
            </a:fld>
            <a:endParaRPr lang="en-US" dirty="0"/>
          </a:p>
        </p:txBody>
      </p:sp>
    </p:spTree>
    <p:extLst>
      <p:ext uri="{BB962C8B-B14F-4D97-AF65-F5344CB8AC3E}">
        <p14:creationId xmlns:p14="http://schemas.microsoft.com/office/powerpoint/2010/main" val="9997506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FD20A3A-DB89-4F37-AE6C-BC0A196DE9A1}" type="slidenum">
              <a:rPr lang="en-US" smtClean="0"/>
              <a:t>24</a:t>
            </a:fld>
            <a:endParaRPr lang="en-US" dirty="0"/>
          </a:p>
        </p:txBody>
      </p:sp>
    </p:spTree>
    <p:extLst>
      <p:ext uri="{BB962C8B-B14F-4D97-AF65-F5344CB8AC3E}">
        <p14:creationId xmlns:p14="http://schemas.microsoft.com/office/powerpoint/2010/main" val="2517106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5ABF00B-E759-44FA-A485-6C01B3164ED1}" type="slidenum">
              <a:rPr lang="en-GB" smtClean="0"/>
              <a:pPr/>
              <a:t>2</a:t>
            </a:fld>
            <a:endParaRPr lang="en-GB" dirty="0"/>
          </a:p>
        </p:txBody>
      </p:sp>
    </p:spTree>
    <p:extLst>
      <p:ext uri="{BB962C8B-B14F-4D97-AF65-F5344CB8AC3E}">
        <p14:creationId xmlns:p14="http://schemas.microsoft.com/office/powerpoint/2010/main" val="15147026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FD20A3A-DB89-4F37-AE6C-BC0A196DE9A1}" type="slidenum">
              <a:rPr lang="en-US" smtClean="0"/>
              <a:t>29</a:t>
            </a:fld>
            <a:endParaRPr lang="en-US" dirty="0"/>
          </a:p>
        </p:txBody>
      </p:sp>
    </p:spTree>
    <p:extLst>
      <p:ext uri="{BB962C8B-B14F-4D97-AF65-F5344CB8AC3E}">
        <p14:creationId xmlns:p14="http://schemas.microsoft.com/office/powerpoint/2010/main" val="30497864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FD20A3A-DB89-4F37-AE6C-BC0A196DE9A1}" type="slidenum">
              <a:rPr lang="en-US" smtClean="0"/>
              <a:t>30</a:t>
            </a:fld>
            <a:endParaRPr lang="en-US" dirty="0"/>
          </a:p>
        </p:txBody>
      </p:sp>
    </p:spTree>
    <p:extLst>
      <p:ext uri="{BB962C8B-B14F-4D97-AF65-F5344CB8AC3E}">
        <p14:creationId xmlns:p14="http://schemas.microsoft.com/office/powerpoint/2010/main" val="28546342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FD20A3A-DB89-4F37-AE6C-BC0A196DE9A1}" type="slidenum">
              <a:rPr lang="en-US" smtClean="0"/>
              <a:t>31</a:t>
            </a:fld>
            <a:endParaRPr lang="en-US" dirty="0"/>
          </a:p>
        </p:txBody>
      </p:sp>
    </p:spTree>
    <p:extLst>
      <p:ext uri="{BB962C8B-B14F-4D97-AF65-F5344CB8AC3E}">
        <p14:creationId xmlns:p14="http://schemas.microsoft.com/office/powerpoint/2010/main" val="26630344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FD20A3A-DB89-4F37-AE6C-BC0A196DE9A1}" type="slidenum">
              <a:rPr lang="en-US" smtClean="0"/>
              <a:t>32</a:t>
            </a:fld>
            <a:endParaRPr lang="en-US" dirty="0"/>
          </a:p>
        </p:txBody>
      </p:sp>
    </p:spTree>
    <p:extLst>
      <p:ext uri="{BB962C8B-B14F-4D97-AF65-F5344CB8AC3E}">
        <p14:creationId xmlns:p14="http://schemas.microsoft.com/office/powerpoint/2010/main" val="13919777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FD20A3A-DB89-4F37-AE6C-BC0A196DE9A1}" type="slidenum">
              <a:rPr lang="en-US" smtClean="0"/>
              <a:t>33</a:t>
            </a:fld>
            <a:endParaRPr lang="en-US" dirty="0"/>
          </a:p>
        </p:txBody>
      </p:sp>
    </p:spTree>
    <p:extLst>
      <p:ext uri="{BB962C8B-B14F-4D97-AF65-F5344CB8AC3E}">
        <p14:creationId xmlns:p14="http://schemas.microsoft.com/office/powerpoint/2010/main" val="42880610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FD20A3A-DB89-4F37-AE6C-BC0A196DE9A1}" type="slidenum">
              <a:rPr lang="en-US" smtClean="0"/>
              <a:t>34</a:t>
            </a:fld>
            <a:endParaRPr lang="en-US" dirty="0"/>
          </a:p>
        </p:txBody>
      </p:sp>
    </p:spTree>
    <p:extLst>
      <p:ext uri="{BB962C8B-B14F-4D97-AF65-F5344CB8AC3E}">
        <p14:creationId xmlns:p14="http://schemas.microsoft.com/office/powerpoint/2010/main" val="36352559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FD20A3A-DB89-4F37-AE6C-BC0A196DE9A1}" type="slidenum">
              <a:rPr lang="en-US" smtClean="0"/>
              <a:t>35</a:t>
            </a:fld>
            <a:endParaRPr lang="en-US" dirty="0"/>
          </a:p>
        </p:txBody>
      </p:sp>
    </p:spTree>
    <p:extLst>
      <p:ext uri="{BB962C8B-B14F-4D97-AF65-F5344CB8AC3E}">
        <p14:creationId xmlns:p14="http://schemas.microsoft.com/office/powerpoint/2010/main" val="28242626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FD20A3A-DB89-4F37-AE6C-BC0A196DE9A1}" type="slidenum">
              <a:rPr lang="en-US" smtClean="0"/>
              <a:t>36</a:t>
            </a:fld>
            <a:endParaRPr lang="en-US" dirty="0"/>
          </a:p>
        </p:txBody>
      </p:sp>
    </p:spTree>
    <p:extLst>
      <p:ext uri="{BB962C8B-B14F-4D97-AF65-F5344CB8AC3E}">
        <p14:creationId xmlns:p14="http://schemas.microsoft.com/office/powerpoint/2010/main" val="2278288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FD20A3A-DB89-4F37-AE6C-BC0A196DE9A1}" type="slidenum">
              <a:rPr lang="en-US" smtClean="0"/>
              <a:t>37</a:t>
            </a:fld>
            <a:endParaRPr lang="en-US" dirty="0"/>
          </a:p>
        </p:txBody>
      </p:sp>
    </p:spTree>
    <p:extLst>
      <p:ext uri="{BB962C8B-B14F-4D97-AF65-F5344CB8AC3E}">
        <p14:creationId xmlns:p14="http://schemas.microsoft.com/office/powerpoint/2010/main" val="23159365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FD20A3A-DB89-4F37-AE6C-BC0A196DE9A1}" type="slidenum">
              <a:rPr lang="en-US" smtClean="0"/>
              <a:t>38</a:t>
            </a:fld>
            <a:endParaRPr lang="en-US" dirty="0"/>
          </a:p>
        </p:txBody>
      </p:sp>
    </p:spTree>
    <p:extLst>
      <p:ext uri="{BB962C8B-B14F-4D97-AF65-F5344CB8AC3E}">
        <p14:creationId xmlns:p14="http://schemas.microsoft.com/office/powerpoint/2010/main" val="134086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ABF00B-E759-44FA-A485-6C01B3164ED1}" type="slidenum">
              <a:rPr lang="en-GB" smtClean="0"/>
              <a:pPr/>
              <a:t>3</a:t>
            </a:fld>
            <a:endParaRPr lang="en-GB" dirty="0"/>
          </a:p>
        </p:txBody>
      </p:sp>
    </p:spTree>
    <p:extLst>
      <p:ext uri="{BB962C8B-B14F-4D97-AF65-F5344CB8AC3E}">
        <p14:creationId xmlns:p14="http://schemas.microsoft.com/office/powerpoint/2010/main" val="4428057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FD20A3A-DB89-4F37-AE6C-BC0A196DE9A1}" type="slidenum">
              <a:rPr lang="en-US" smtClean="0"/>
              <a:t>39</a:t>
            </a:fld>
            <a:endParaRPr lang="en-US" dirty="0"/>
          </a:p>
        </p:txBody>
      </p:sp>
    </p:spTree>
    <p:extLst>
      <p:ext uri="{BB962C8B-B14F-4D97-AF65-F5344CB8AC3E}">
        <p14:creationId xmlns:p14="http://schemas.microsoft.com/office/powerpoint/2010/main" val="42792423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FD20A3A-DB89-4F37-AE6C-BC0A196DE9A1}" type="slidenum">
              <a:rPr lang="en-US" smtClean="0"/>
              <a:t>40</a:t>
            </a:fld>
            <a:endParaRPr lang="en-US" dirty="0"/>
          </a:p>
        </p:txBody>
      </p:sp>
    </p:spTree>
    <p:extLst>
      <p:ext uri="{BB962C8B-B14F-4D97-AF65-F5344CB8AC3E}">
        <p14:creationId xmlns:p14="http://schemas.microsoft.com/office/powerpoint/2010/main" val="8395746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FD20A3A-DB89-4F37-AE6C-BC0A196DE9A1}" type="slidenum">
              <a:rPr lang="en-US" smtClean="0"/>
              <a:t>41</a:t>
            </a:fld>
            <a:endParaRPr lang="en-US" dirty="0"/>
          </a:p>
        </p:txBody>
      </p:sp>
    </p:spTree>
    <p:extLst>
      <p:ext uri="{BB962C8B-B14F-4D97-AF65-F5344CB8AC3E}">
        <p14:creationId xmlns:p14="http://schemas.microsoft.com/office/powerpoint/2010/main" val="33224056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Suggested interactive slide</a:t>
            </a:r>
          </a:p>
        </p:txBody>
      </p:sp>
      <p:sp>
        <p:nvSpPr>
          <p:cNvPr id="4" name="Slide Number Placeholder 3"/>
          <p:cNvSpPr>
            <a:spLocks noGrp="1"/>
          </p:cNvSpPr>
          <p:nvPr>
            <p:ph type="sldNum" sz="quarter" idx="10"/>
          </p:nvPr>
        </p:nvSpPr>
        <p:spPr/>
        <p:txBody>
          <a:bodyPr/>
          <a:lstStyle/>
          <a:p>
            <a:fld id="{BFD20A3A-DB89-4F37-AE6C-BC0A196DE9A1}" type="slidenum">
              <a:rPr lang="en-US" smtClean="0"/>
              <a:t>42</a:t>
            </a:fld>
            <a:endParaRPr lang="en-US" dirty="0"/>
          </a:p>
        </p:txBody>
      </p:sp>
    </p:spTree>
    <p:extLst>
      <p:ext uri="{BB962C8B-B14F-4D97-AF65-F5344CB8AC3E}">
        <p14:creationId xmlns:p14="http://schemas.microsoft.com/office/powerpoint/2010/main" val="34366369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FD20A3A-DB89-4F37-AE6C-BC0A196DE9A1}" type="slidenum">
              <a:rPr lang="en-US" smtClean="0"/>
              <a:t>43</a:t>
            </a:fld>
            <a:endParaRPr lang="en-US" dirty="0"/>
          </a:p>
        </p:txBody>
      </p:sp>
    </p:spTree>
    <p:extLst>
      <p:ext uri="{BB962C8B-B14F-4D97-AF65-F5344CB8AC3E}">
        <p14:creationId xmlns:p14="http://schemas.microsoft.com/office/powerpoint/2010/main" val="36861009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313" y="741363"/>
            <a:ext cx="6623050" cy="3725862"/>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C916F088-1C65-4156-93BA-DA2F7C5F580D}" type="slidenum">
              <a:rPr lang="en-GB" smtClean="0"/>
              <a:pPr/>
              <a:t>44</a:t>
            </a:fld>
            <a:endParaRPr lang="en-GB" dirty="0"/>
          </a:p>
        </p:txBody>
      </p:sp>
    </p:spTree>
    <p:extLst>
      <p:ext uri="{BB962C8B-B14F-4D97-AF65-F5344CB8AC3E}">
        <p14:creationId xmlns:p14="http://schemas.microsoft.com/office/powerpoint/2010/main" val="1555518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ABF00B-E759-44FA-A485-6C01B3164ED1}" type="slidenum">
              <a:rPr lang="en-GB" smtClean="0"/>
              <a:pPr/>
              <a:t>6</a:t>
            </a:fld>
            <a:endParaRPr lang="en-GB" dirty="0"/>
          </a:p>
        </p:txBody>
      </p:sp>
    </p:spTree>
    <p:extLst>
      <p:ext uri="{BB962C8B-B14F-4D97-AF65-F5344CB8AC3E}">
        <p14:creationId xmlns:p14="http://schemas.microsoft.com/office/powerpoint/2010/main" val="2872709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FD20A3A-DB89-4F37-AE6C-BC0A196DE9A1}" type="slidenum">
              <a:rPr lang="en-US" smtClean="0"/>
              <a:t>7</a:t>
            </a:fld>
            <a:endParaRPr lang="en-US" dirty="0"/>
          </a:p>
        </p:txBody>
      </p:sp>
    </p:spTree>
    <p:extLst>
      <p:ext uri="{BB962C8B-B14F-4D97-AF65-F5344CB8AC3E}">
        <p14:creationId xmlns:p14="http://schemas.microsoft.com/office/powerpoint/2010/main" val="26145028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ABF00B-E759-44FA-A485-6C01B3164ED1}" type="slidenum">
              <a:rPr lang="en-GB" smtClean="0"/>
              <a:pPr/>
              <a:t>8</a:t>
            </a:fld>
            <a:endParaRPr lang="en-GB" dirty="0"/>
          </a:p>
        </p:txBody>
      </p:sp>
    </p:spTree>
    <p:extLst>
      <p:ext uri="{BB962C8B-B14F-4D97-AF65-F5344CB8AC3E}">
        <p14:creationId xmlns:p14="http://schemas.microsoft.com/office/powerpoint/2010/main" val="4428057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FD20A3A-DB89-4F37-AE6C-BC0A196DE9A1}" type="slidenum">
              <a:rPr lang="en-US" smtClean="0"/>
              <a:t>9</a:t>
            </a:fld>
            <a:endParaRPr lang="en-US" dirty="0"/>
          </a:p>
        </p:txBody>
      </p:sp>
    </p:spTree>
    <p:extLst>
      <p:ext uri="{BB962C8B-B14F-4D97-AF65-F5344CB8AC3E}">
        <p14:creationId xmlns:p14="http://schemas.microsoft.com/office/powerpoint/2010/main" val="28949304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BFD20A3A-DB89-4F37-AE6C-BC0A196DE9A1}" type="slidenum">
              <a:rPr lang="en-US" smtClean="0"/>
              <a:t>11</a:t>
            </a:fld>
            <a:endParaRPr lang="en-US" dirty="0"/>
          </a:p>
        </p:txBody>
      </p:sp>
    </p:spTree>
    <p:extLst>
      <p:ext uri="{BB962C8B-B14F-4D97-AF65-F5344CB8AC3E}">
        <p14:creationId xmlns:p14="http://schemas.microsoft.com/office/powerpoint/2010/main" val="6331541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5ABF00B-E759-44FA-A485-6C01B3164ED1}" type="slidenum">
              <a:rPr lang="en-GB" smtClean="0"/>
              <a:pPr/>
              <a:t>12</a:t>
            </a:fld>
            <a:endParaRPr lang="en-GB" dirty="0"/>
          </a:p>
        </p:txBody>
      </p:sp>
    </p:spTree>
    <p:extLst>
      <p:ext uri="{BB962C8B-B14F-4D97-AF65-F5344CB8AC3E}">
        <p14:creationId xmlns:p14="http://schemas.microsoft.com/office/powerpoint/2010/main" val="36929453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slide">
    <p:spTree>
      <p:nvGrpSpPr>
        <p:cNvPr id="1" name=""/>
        <p:cNvGrpSpPr/>
        <p:nvPr/>
      </p:nvGrpSpPr>
      <p:grpSpPr>
        <a:xfrm>
          <a:off x="0" y="0"/>
          <a:ext cx="0" cy="0"/>
          <a:chOff x="0" y="0"/>
          <a:chExt cx="0" cy="0"/>
        </a:xfrm>
      </p:grpSpPr>
      <p:pic>
        <p:nvPicPr>
          <p:cNvPr id="10" name="Picture 3" descr="Z:\POLICY\MS\OHPF Multi-sponsor\OHPF004 ECTRIMS or other scientific sympo\Production\ROMS001_Cover_image_lowres.jpg"/>
          <p:cNvPicPr>
            <a:picLocks noChangeArrowheads="1"/>
          </p:cNvPicPr>
          <p:nvPr userDrawn="1"/>
        </p:nvPicPr>
        <p:blipFill rotWithShape="1">
          <a:blip r:embed="rId2" cstate="print">
            <a:extLst>
              <a:ext uri="{28A0092B-C50C-407E-A947-70E740481C1C}">
                <a14:useLocalDpi xmlns:a14="http://schemas.microsoft.com/office/drawing/2010/main" val="0"/>
              </a:ext>
            </a:extLst>
          </a:blip>
          <a:srcRect l="34246" t="12013" r="51683" b="-78"/>
          <a:stretch/>
        </p:blipFill>
        <p:spPr bwMode="auto">
          <a:xfrm>
            <a:off x="0" y="0"/>
            <a:ext cx="1061478" cy="687596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Z:\POLICY\MS\OHPF Multi-sponsor\OHPF004 ECTRIMS or other scientific sympo\Production\ROMS001_Cover_image_lowres.jpg"/>
          <p:cNvPicPr>
            <a:picLocks noChangeArrowheads="1"/>
          </p:cNvPicPr>
          <p:nvPr userDrawn="1"/>
        </p:nvPicPr>
        <p:blipFill rotWithShape="1">
          <a:blip r:embed="rId2" cstate="print">
            <a:extLst>
              <a:ext uri="{28A0092B-C50C-407E-A947-70E740481C1C}">
                <a14:useLocalDpi xmlns:a14="http://schemas.microsoft.com/office/drawing/2010/main" val="0"/>
              </a:ext>
            </a:extLst>
          </a:blip>
          <a:srcRect l="9" t="12013" r="52038" b="-78"/>
          <a:stretch/>
        </p:blipFill>
        <p:spPr bwMode="auto">
          <a:xfrm flipH="1">
            <a:off x="1034685" y="0"/>
            <a:ext cx="4824000" cy="687596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Z:\POLICY\MS\OHPF Multi-sponsor\OHPF004 ECTRIMS or other scientific sympo\Production\ROMS001_Cover_image_lowres.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268" t="12017" r="15736" b="-83"/>
          <a:stretch/>
        </p:blipFill>
        <p:spPr bwMode="auto">
          <a:xfrm>
            <a:off x="5858685" y="-78"/>
            <a:ext cx="6336490" cy="6876046"/>
          </a:xfrm>
          <a:prstGeom prst="rect">
            <a:avLst/>
          </a:prstGeom>
          <a:noFill/>
          <a:effectLst>
            <a:reflection endPos="0" dir="5400000" sy="-100000" algn="bl" rotWithShape="0"/>
          </a:effectLst>
          <a:extLst>
            <a:ext uri="{909E8E84-426E-40DD-AFC4-6F175D3DCCD1}">
              <a14:hiddenFill xmlns:a14="http://schemas.microsoft.com/office/drawing/2010/main">
                <a:solidFill>
                  <a:srgbClr val="FFFFFF"/>
                </a:solidFill>
              </a14:hiddenFill>
            </a:ext>
          </a:extLst>
        </p:spPr>
      </p:pic>
      <p:sp>
        <p:nvSpPr>
          <p:cNvPr id="11" name="Text Placeholder 18"/>
          <p:cNvSpPr>
            <a:spLocks noGrp="1"/>
          </p:cNvSpPr>
          <p:nvPr>
            <p:ph type="body" sz="quarter" idx="11" hasCustomPrompt="1"/>
          </p:nvPr>
        </p:nvSpPr>
        <p:spPr>
          <a:xfrm>
            <a:off x="-2" y="5477672"/>
            <a:ext cx="8018088" cy="399600"/>
          </a:xfrm>
        </p:spPr>
        <p:txBody>
          <a:bodyPr lIns="396000" rIns="90000" bIns="46800">
            <a:noAutofit/>
          </a:bodyPr>
          <a:lstStyle>
            <a:lvl1pPr marL="0" indent="0">
              <a:buFontTx/>
              <a:buNone/>
              <a:defRPr sz="2000">
                <a:solidFill>
                  <a:schemeClr val="accent5"/>
                </a:solidFill>
                <a:latin typeface="Arial" panose="020B0604020202020204" pitchFamily="34" charset="0"/>
                <a:cs typeface="Arial" panose="020B0604020202020204" pitchFamily="34" charset="0"/>
              </a:defRPr>
            </a:lvl1pPr>
            <a:lvl2pPr marL="457200" indent="0">
              <a:buFontTx/>
              <a:buNone/>
              <a:defRPr sz="2000">
                <a:solidFill>
                  <a:schemeClr val="accent5">
                    <a:lumMod val="75000"/>
                  </a:schemeClr>
                </a:solidFill>
                <a:latin typeface="Arial" panose="020B0604020202020204" pitchFamily="34" charset="0"/>
                <a:cs typeface="Arial" panose="020B0604020202020204" pitchFamily="34" charset="0"/>
              </a:defRPr>
            </a:lvl2pPr>
            <a:lvl3pPr marL="914400" indent="0">
              <a:buFontTx/>
              <a:buNone/>
              <a:defRPr sz="2000">
                <a:solidFill>
                  <a:schemeClr val="accent5">
                    <a:lumMod val="75000"/>
                  </a:schemeClr>
                </a:solidFill>
                <a:latin typeface="Arial" panose="020B0604020202020204" pitchFamily="34" charset="0"/>
                <a:cs typeface="Arial" panose="020B0604020202020204" pitchFamily="34" charset="0"/>
              </a:defRPr>
            </a:lvl3pPr>
            <a:lvl4pPr marL="1371600" indent="0">
              <a:buFontTx/>
              <a:buNone/>
              <a:defRPr sz="2000">
                <a:solidFill>
                  <a:schemeClr val="accent5">
                    <a:lumMod val="75000"/>
                  </a:schemeClr>
                </a:solidFill>
                <a:latin typeface="Arial" panose="020B0604020202020204" pitchFamily="34" charset="0"/>
                <a:cs typeface="Arial" panose="020B0604020202020204" pitchFamily="34" charset="0"/>
              </a:defRPr>
            </a:lvl4pPr>
            <a:lvl5pPr marL="1828800" indent="0">
              <a:buFontTx/>
              <a:buNone/>
              <a:defRPr sz="2000">
                <a:solidFill>
                  <a:schemeClr val="accent5">
                    <a:lumMod val="75000"/>
                  </a:schemeClr>
                </a:solidFill>
                <a:latin typeface="Arial" panose="020B0604020202020204" pitchFamily="34" charset="0"/>
                <a:cs typeface="Arial" panose="020B0604020202020204" pitchFamily="34" charset="0"/>
              </a:defRPr>
            </a:lvl5pPr>
          </a:lstStyle>
          <a:p>
            <a:pPr lvl="0"/>
            <a:r>
              <a:rPr lang="en-US" dirty="0"/>
              <a:t>Click to add meeting details</a:t>
            </a:r>
            <a:endParaRPr lang="en-GB" dirty="0"/>
          </a:p>
        </p:txBody>
      </p:sp>
      <p:sp>
        <p:nvSpPr>
          <p:cNvPr id="3" name="Subtitle 2"/>
          <p:cNvSpPr>
            <a:spLocks noGrp="1"/>
          </p:cNvSpPr>
          <p:nvPr>
            <p:ph type="subTitle" idx="1" hasCustomPrompt="1"/>
          </p:nvPr>
        </p:nvSpPr>
        <p:spPr>
          <a:xfrm>
            <a:off x="-2" y="4935569"/>
            <a:ext cx="8018088" cy="524311"/>
          </a:xfrm>
        </p:spPr>
        <p:txBody>
          <a:bodyPr wrap="square" lIns="396000" tIns="46800" rIns="90000" anchor="b">
            <a:spAutoFit/>
          </a:bodyPr>
          <a:lstStyle>
            <a:lvl1pPr marL="0" indent="0" algn="l">
              <a:buNone/>
              <a:defRPr sz="2800" b="0" i="0" baseline="0">
                <a:solidFill>
                  <a:schemeClr val="accent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presenter name</a:t>
            </a:r>
            <a:endParaRPr lang="en-GB" dirty="0"/>
          </a:p>
        </p:txBody>
      </p:sp>
      <p:sp>
        <p:nvSpPr>
          <p:cNvPr id="4" name="Title 3"/>
          <p:cNvSpPr>
            <a:spLocks noGrp="1"/>
          </p:cNvSpPr>
          <p:nvPr>
            <p:ph type="title" hasCustomPrompt="1"/>
          </p:nvPr>
        </p:nvSpPr>
        <p:spPr>
          <a:xfrm>
            <a:off x="0" y="557544"/>
            <a:ext cx="8018088" cy="2895206"/>
          </a:xfrm>
        </p:spPr>
        <p:txBody>
          <a:bodyPr lIns="396000" tIns="108000" rIns="396000" bIns="108000">
            <a:noAutofit/>
          </a:bodyPr>
          <a:lstStyle>
            <a:lvl1pPr>
              <a:defRPr sz="4000" baseline="0"/>
            </a:lvl1pPr>
          </a:lstStyle>
          <a:p>
            <a:r>
              <a:rPr lang="en-GB" dirty="0"/>
              <a:t>Click to add presentation title</a:t>
            </a:r>
          </a:p>
        </p:txBody>
      </p:sp>
      <p:sp>
        <p:nvSpPr>
          <p:cNvPr id="14" name="Rectangle 13"/>
          <p:cNvSpPr/>
          <p:nvPr userDrawn="1"/>
        </p:nvSpPr>
        <p:spPr>
          <a:xfrm>
            <a:off x="9634195" y="6608190"/>
            <a:ext cx="2574280" cy="249810"/>
          </a:xfrm>
          <a:prstGeom prst="rect">
            <a:avLst/>
          </a:prstGeom>
          <a:solidFill>
            <a:srgbClr val="EB672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r>
              <a:rPr lang="en-GB" sz="1100" dirty="0">
                <a:latin typeface="+mj-lt"/>
              </a:rPr>
              <a:t>Date of preparation: JUNE 2020</a:t>
            </a:r>
          </a:p>
        </p:txBody>
      </p:sp>
      <p:sp>
        <p:nvSpPr>
          <p:cNvPr id="15" name="Rectangle 14"/>
          <p:cNvSpPr/>
          <p:nvPr userDrawn="1"/>
        </p:nvSpPr>
        <p:spPr>
          <a:xfrm>
            <a:off x="-1" y="5915468"/>
            <a:ext cx="8041803" cy="969916"/>
          </a:xfrm>
          <a:prstGeom prst="rect">
            <a:avLst/>
          </a:prstGeom>
          <a:solidFill>
            <a:srgbClr val="EB672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Text Placeholder 3"/>
          <p:cNvSpPr txBox="1">
            <a:spLocks/>
          </p:cNvSpPr>
          <p:nvPr userDrawn="1"/>
        </p:nvSpPr>
        <p:spPr>
          <a:xfrm>
            <a:off x="326070" y="6454043"/>
            <a:ext cx="7715731" cy="403957"/>
          </a:xfrm>
          <a:prstGeom prst="rect">
            <a:avLst/>
          </a:prstGeom>
        </p:spPr>
        <p:txBody>
          <a:bodyPr lIns="90000" tIns="0" rIns="90000" bIns="0" anchor="b" anchorCtr="0"/>
          <a:lstStyle>
            <a:lvl1pPr marL="342900" indent="-342900" algn="l" defTabSz="914400" rtl="0" eaLnBrk="1" latinLnBrk="0" hangingPunct="1">
              <a:spcBef>
                <a:spcPts val="600"/>
              </a:spcBef>
              <a:buClr>
                <a:schemeClr val="tx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4000" indent="-342000" algn="l" defTabSz="914400" rtl="0" eaLnBrk="1" latinLnBrk="0" hangingPunct="1">
              <a:spcBef>
                <a:spcPts val="600"/>
              </a:spcBef>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026000" indent="-342000" algn="l" defTabSz="914400" rtl="0" eaLnBrk="1" latinLnBrk="0" hangingPunct="1">
              <a:spcBef>
                <a:spcPts val="6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600"/>
              </a:spcBef>
              <a:buNone/>
            </a:pPr>
            <a:r>
              <a:rPr lang="en-GB" sz="1100" baseline="0" dirty="0">
                <a:solidFill>
                  <a:schemeClr val="bg1"/>
                </a:solidFill>
              </a:rPr>
              <a:t>MS Brain Health activities and supporting materials have been funded by grants from AbbVie, Actelion Pharmaceuticals, Celgene and Sanofi Genzyme, and by educational grants from Biogen, F. Hoffmann-La Roche, Merck </a:t>
            </a:r>
            <a:r>
              <a:rPr lang="en-GB" sz="1100" baseline="0" dirty="0" err="1">
                <a:solidFill>
                  <a:schemeClr val="bg1"/>
                </a:solidFill>
              </a:rPr>
              <a:t>KGaA</a:t>
            </a:r>
            <a:r>
              <a:rPr lang="en-GB" sz="1100" baseline="0" dirty="0">
                <a:solidFill>
                  <a:schemeClr val="bg1"/>
                </a:solidFill>
              </a:rPr>
              <a:t> and Novartis, all of whom had no influence on the content.</a:t>
            </a:r>
          </a:p>
        </p:txBody>
      </p:sp>
    </p:spTree>
    <p:extLst>
      <p:ext uri="{BB962C8B-B14F-4D97-AF65-F5344CB8AC3E}">
        <p14:creationId xmlns:p14="http://schemas.microsoft.com/office/powerpoint/2010/main" val="3889841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12195175" cy="1335600"/>
          </a:xfrm>
        </p:spPr>
        <p:txBody>
          <a:bodyPr/>
          <a:lstStyle>
            <a:lvl1pPr>
              <a:defRPr/>
            </a:lvl1pPr>
          </a:lstStyle>
          <a:p>
            <a:r>
              <a:rPr lang="en-US" dirty="0"/>
              <a:t>Click to add slide title</a:t>
            </a:r>
            <a:endParaRPr lang="en-GB" dirty="0"/>
          </a:p>
        </p:txBody>
      </p:sp>
      <p:sp>
        <p:nvSpPr>
          <p:cNvPr id="3" name="Content Placeholder 2"/>
          <p:cNvSpPr>
            <a:spLocks noGrp="1"/>
          </p:cNvSpPr>
          <p:nvPr>
            <p:ph idx="1" hasCustomPrompt="1"/>
          </p:nvPr>
        </p:nvSpPr>
        <p:spPr>
          <a:xfrm>
            <a:off x="509466" y="1597825"/>
            <a:ext cx="10796309" cy="4525963"/>
          </a:xfrm>
        </p:spPr>
        <p:txBody>
          <a:bodyPr rIns="0"/>
          <a:lstStyle>
            <a:lvl1pPr>
              <a:defRPr/>
            </a:lvl1pPr>
          </a:lstStyle>
          <a:p>
            <a:pPr lvl="0"/>
            <a:r>
              <a:rPr lang="en-US" dirty="0"/>
              <a:t>Click to add text</a:t>
            </a:r>
          </a:p>
          <a:p>
            <a:pPr lvl="1"/>
            <a:r>
              <a:rPr lang="en-US" dirty="0"/>
              <a:t>Second level</a:t>
            </a:r>
          </a:p>
          <a:p>
            <a:pPr lvl="2"/>
            <a:r>
              <a:rPr lang="en-US" dirty="0"/>
              <a:t>Third level</a:t>
            </a:r>
          </a:p>
        </p:txBody>
      </p:sp>
      <p:sp>
        <p:nvSpPr>
          <p:cNvPr id="7" name="Text Placeholder 12"/>
          <p:cNvSpPr>
            <a:spLocks noGrp="1"/>
          </p:cNvSpPr>
          <p:nvPr>
            <p:ph type="body" sz="quarter" idx="14" hasCustomPrompt="1"/>
          </p:nvPr>
        </p:nvSpPr>
        <p:spPr>
          <a:xfrm>
            <a:off x="528140" y="6581007"/>
            <a:ext cx="10777635" cy="276999"/>
          </a:xfrm>
        </p:spPr>
        <p:txBody>
          <a:bodyPr wrap="square" lIns="0" rIns="0" anchor="b">
            <a:spAutoFit/>
          </a:bodyPr>
          <a:lstStyle>
            <a:lvl1pPr marL="0" indent="0">
              <a:buFontTx/>
              <a:buNone/>
              <a:defRPr sz="1200" baseline="0">
                <a:solidFill>
                  <a:schemeClr val="bg2"/>
                </a:solidFill>
              </a:defRPr>
            </a:lvl1pPr>
          </a:lstStyle>
          <a:p>
            <a:pPr lvl="0"/>
            <a:r>
              <a:rPr lang="en-US" dirty="0"/>
              <a:t>Click to add notes and references (if required)</a:t>
            </a:r>
            <a:endParaRPr lang="en-GB" dirty="0"/>
          </a:p>
        </p:txBody>
      </p:sp>
      <p:pic>
        <p:nvPicPr>
          <p:cNvPr id="5" name="Picture 2" descr="Z:\POLICY\MS\OHPF Multi-sponsor\OHPF004 ECTRIMS or other scientific sympo\Production\ROMS001_Cover_image_lowres.jpg">
            <a:extLst>
              <a:ext uri="{FF2B5EF4-FFF2-40B4-BE49-F238E27FC236}">
                <a16:creationId xmlns:a16="http://schemas.microsoft.com/office/drawing/2014/main" id="{C2B7BD83-71C1-4179-9821-93523C970CB9}"/>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38568" t="17716" r="4822" b="249"/>
          <a:stretch/>
        </p:blipFill>
        <p:spPr bwMode="auto">
          <a:xfrm>
            <a:off x="11305773" y="0"/>
            <a:ext cx="889403" cy="1333182"/>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3485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resentation title slide">
    <p:spTree>
      <p:nvGrpSpPr>
        <p:cNvPr id="1" name=""/>
        <p:cNvGrpSpPr/>
        <p:nvPr/>
      </p:nvGrpSpPr>
      <p:grpSpPr>
        <a:xfrm>
          <a:off x="0" y="0"/>
          <a:ext cx="0" cy="0"/>
          <a:chOff x="0" y="0"/>
          <a:chExt cx="0" cy="0"/>
        </a:xfrm>
      </p:grpSpPr>
      <p:pic>
        <p:nvPicPr>
          <p:cNvPr id="10" name="Picture 3" descr="Z:\POLICY\MS\OHPF Multi-sponsor\OHPF004 ECTRIMS or other scientific sympo\Production\ROMS001_Cover_image_lowres.jpg"/>
          <p:cNvPicPr>
            <a:picLocks noChangeArrowheads="1"/>
          </p:cNvPicPr>
          <p:nvPr userDrawn="1"/>
        </p:nvPicPr>
        <p:blipFill rotWithShape="1">
          <a:blip r:embed="rId2">
            <a:extLst>
              <a:ext uri="{28A0092B-C50C-407E-A947-70E740481C1C}">
                <a14:useLocalDpi xmlns:a14="http://schemas.microsoft.com/office/drawing/2010/main" val="0"/>
              </a:ext>
            </a:extLst>
          </a:blip>
          <a:srcRect l="34246" t="12013" r="51683" b="-78"/>
          <a:stretch/>
        </p:blipFill>
        <p:spPr bwMode="auto">
          <a:xfrm>
            <a:off x="0" y="0"/>
            <a:ext cx="1061478" cy="687596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Z:\POLICY\MS\OHPF Multi-sponsor\OHPF004 ECTRIMS or other scientific sympo\Production\ROMS001_Cover_image_lowres.jpg"/>
          <p:cNvPicPr>
            <a:picLocks noChangeArrowheads="1"/>
          </p:cNvPicPr>
          <p:nvPr userDrawn="1"/>
        </p:nvPicPr>
        <p:blipFill rotWithShape="1">
          <a:blip r:embed="rId2">
            <a:extLst>
              <a:ext uri="{28A0092B-C50C-407E-A947-70E740481C1C}">
                <a14:useLocalDpi xmlns:a14="http://schemas.microsoft.com/office/drawing/2010/main" val="0"/>
              </a:ext>
            </a:extLst>
          </a:blip>
          <a:srcRect l="9" t="12013" r="52038" b="-78"/>
          <a:stretch/>
        </p:blipFill>
        <p:spPr bwMode="auto">
          <a:xfrm flipH="1">
            <a:off x="1034685" y="0"/>
            <a:ext cx="4824000" cy="687596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Z:\POLICY\MS\OHPF Multi-sponsor\OHPF004 ECTRIMS or other scientific sympo\Production\ROMS001_Cover_image_lowres.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68" t="12017" r="15736" b="-83"/>
          <a:stretch/>
        </p:blipFill>
        <p:spPr bwMode="auto">
          <a:xfrm>
            <a:off x="5858685" y="-78"/>
            <a:ext cx="6336490" cy="6876046"/>
          </a:xfrm>
          <a:prstGeom prst="rect">
            <a:avLst/>
          </a:prstGeom>
          <a:noFill/>
          <a:effectLst>
            <a:reflection endPos="0" dir="5400000" sy="-100000" algn="bl" rotWithShape="0"/>
          </a:effectLst>
          <a:extLst>
            <a:ext uri="{909E8E84-426E-40DD-AFC4-6F175D3DCCD1}">
              <a14:hiddenFill xmlns:a14="http://schemas.microsoft.com/office/drawing/2010/main">
                <a:solidFill>
                  <a:srgbClr val="FFFFFF"/>
                </a:solidFill>
              </a14:hiddenFill>
            </a:ext>
          </a:extLst>
        </p:spPr>
      </p:pic>
      <p:sp>
        <p:nvSpPr>
          <p:cNvPr id="11" name="Text Placeholder 18"/>
          <p:cNvSpPr>
            <a:spLocks noGrp="1"/>
          </p:cNvSpPr>
          <p:nvPr>
            <p:ph type="body" sz="quarter" idx="11" hasCustomPrompt="1"/>
          </p:nvPr>
        </p:nvSpPr>
        <p:spPr>
          <a:xfrm>
            <a:off x="-2" y="5477672"/>
            <a:ext cx="8018088" cy="399600"/>
          </a:xfrm>
        </p:spPr>
        <p:txBody>
          <a:bodyPr lIns="396000" rIns="90000" bIns="46800">
            <a:noAutofit/>
          </a:bodyPr>
          <a:lstStyle>
            <a:lvl1pPr marL="0" indent="0">
              <a:buFontTx/>
              <a:buNone/>
              <a:defRPr sz="2000">
                <a:solidFill>
                  <a:schemeClr val="accent5"/>
                </a:solidFill>
                <a:latin typeface="Arial" panose="020B0604020202020204" pitchFamily="34" charset="0"/>
                <a:cs typeface="Arial" panose="020B0604020202020204" pitchFamily="34" charset="0"/>
              </a:defRPr>
            </a:lvl1pPr>
            <a:lvl2pPr marL="457200" indent="0">
              <a:buFontTx/>
              <a:buNone/>
              <a:defRPr sz="2000">
                <a:solidFill>
                  <a:schemeClr val="accent5">
                    <a:lumMod val="75000"/>
                  </a:schemeClr>
                </a:solidFill>
                <a:latin typeface="Arial" panose="020B0604020202020204" pitchFamily="34" charset="0"/>
                <a:cs typeface="Arial" panose="020B0604020202020204" pitchFamily="34" charset="0"/>
              </a:defRPr>
            </a:lvl2pPr>
            <a:lvl3pPr marL="914400" indent="0">
              <a:buFontTx/>
              <a:buNone/>
              <a:defRPr sz="2000">
                <a:solidFill>
                  <a:schemeClr val="accent5">
                    <a:lumMod val="75000"/>
                  </a:schemeClr>
                </a:solidFill>
                <a:latin typeface="Arial" panose="020B0604020202020204" pitchFamily="34" charset="0"/>
                <a:cs typeface="Arial" panose="020B0604020202020204" pitchFamily="34" charset="0"/>
              </a:defRPr>
            </a:lvl3pPr>
            <a:lvl4pPr marL="1371600" indent="0">
              <a:buFontTx/>
              <a:buNone/>
              <a:defRPr sz="2000">
                <a:solidFill>
                  <a:schemeClr val="accent5">
                    <a:lumMod val="75000"/>
                  </a:schemeClr>
                </a:solidFill>
                <a:latin typeface="Arial" panose="020B0604020202020204" pitchFamily="34" charset="0"/>
                <a:cs typeface="Arial" panose="020B0604020202020204" pitchFamily="34" charset="0"/>
              </a:defRPr>
            </a:lvl4pPr>
            <a:lvl5pPr marL="1828800" indent="0">
              <a:buFontTx/>
              <a:buNone/>
              <a:defRPr sz="2000">
                <a:solidFill>
                  <a:schemeClr val="accent5">
                    <a:lumMod val="75000"/>
                  </a:schemeClr>
                </a:solidFill>
                <a:latin typeface="Arial" panose="020B0604020202020204" pitchFamily="34" charset="0"/>
                <a:cs typeface="Arial" panose="020B0604020202020204" pitchFamily="34" charset="0"/>
              </a:defRPr>
            </a:lvl5pPr>
          </a:lstStyle>
          <a:p>
            <a:pPr lvl="0"/>
            <a:r>
              <a:rPr lang="en-US" dirty="0"/>
              <a:t>Click to add meeting details</a:t>
            </a:r>
            <a:endParaRPr lang="en-GB" dirty="0"/>
          </a:p>
        </p:txBody>
      </p:sp>
      <p:sp>
        <p:nvSpPr>
          <p:cNvPr id="3" name="Subtitle 2"/>
          <p:cNvSpPr>
            <a:spLocks noGrp="1"/>
          </p:cNvSpPr>
          <p:nvPr>
            <p:ph type="subTitle" idx="1" hasCustomPrompt="1"/>
          </p:nvPr>
        </p:nvSpPr>
        <p:spPr>
          <a:xfrm>
            <a:off x="-2" y="4935573"/>
            <a:ext cx="8018088" cy="524311"/>
          </a:xfrm>
        </p:spPr>
        <p:txBody>
          <a:bodyPr wrap="square" lIns="396000" tIns="46800" rIns="90000" anchor="b">
            <a:spAutoFit/>
          </a:bodyPr>
          <a:lstStyle>
            <a:lvl1pPr marL="0" indent="0" algn="l">
              <a:buNone/>
              <a:defRPr sz="2800" b="0" i="0" baseline="0">
                <a:solidFill>
                  <a:schemeClr val="accent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presenter name</a:t>
            </a:r>
            <a:endParaRPr lang="en-GB" dirty="0"/>
          </a:p>
        </p:txBody>
      </p:sp>
      <p:sp>
        <p:nvSpPr>
          <p:cNvPr id="4" name="Title 3"/>
          <p:cNvSpPr>
            <a:spLocks noGrp="1"/>
          </p:cNvSpPr>
          <p:nvPr>
            <p:ph type="title" hasCustomPrompt="1"/>
          </p:nvPr>
        </p:nvSpPr>
        <p:spPr>
          <a:xfrm>
            <a:off x="0" y="557544"/>
            <a:ext cx="8018088" cy="2895206"/>
          </a:xfrm>
        </p:spPr>
        <p:txBody>
          <a:bodyPr lIns="396000" tIns="108000" rIns="396000" bIns="108000">
            <a:noAutofit/>
          </a:bodyPr>
          <a:lstStyle>
            <a:lvl1pPr>
              <a:defRPr sz="4000" baseline="0"/>
            </a:lvl1pPr>
          </a:lstStyle>
          <a:p>
            <a:r>
              <a:rPr lang="en-GB" dirty="0"/>
              <a:t>Click to add presentation title</a:t>
            </a:r>
          </a:p>
        </p:txBody>
      </p:sp>
      <p:sp>
        <p:nvSpPr>
          <p:cNvPr id="12" name="Rectangle 11"/>
          <p:cNvSpPr/>
          <p:nvPr userDrawn="1"/>
        </p:nvSpPr>
        <p:spPr>
          <a:xfrm>
            <a:off x="2" y="6093302"/>
            <a:ext cx="8041803" cy="792087"/>
          </a:xfrm>
          <a:prstGeom prst="rect">
            <a:avLst/>
          </a:prstGeom>
          <a:solidFill>
            <a:srgbClr val="EB672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ext Placeholder 3"/>
          <p:cNvSpPr txBox="1">
            <a:spLocks/>
          </p:cNvSpPr>
          <p:nvPr userDrawn="1"/>
        </p:nvSpPr>
        <p:spPr>
          <a:xfrm>
            <a:off x="326073" y="6120593"/>
            <a:ext cx="7692013" cy="648072"/>
          </a:xfrm>
          <a:prstGeom prst="rect">
            <a:avLst/>
          </a:prstGeom>
        </p:spPr>
        <p:txBody>
          <a:bodyPr lIns="90000" tIns="0" rIns="90000" bIns="0" anchor="b" anchorCtr="0"/>
          <a:lstStyle>
            <a:lvl1pPr marL="342900" indent="-342900" algn="l" defTabSz="914400" rtl="0" eaLnBrk="1" latinLnBrk="0" hangingPunct="1">
              <a:spcBef>
                <a:spcPts val="600"/>
              </a:spcBef>
              <a:buClr>
                <a:schemeClr val="tx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4000" indent="-342000" algn="l" defTabSz="914400" rtl="0" eaLnBrk="1" latinLnBrk="0" hangingPunct="1">
              <a:spcBef>
                <a:spcPts val="600"/>
              </a:spcBef>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026000" indent="-342000" algn="l" defTabSz="914400" rtl="0" eaLnBrk="1" latinLnBrk="0" hangingPunct="1">
              <a:spcBef>
                <a:spcPts val="6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sz="1200" kern="1200" dirty="0">
              <a:solidFill>
                <a:schemeClr val="bg1"/>
              </a:solidFill>
              <a:effectLst/>
              <a:latin typeface="Arial" panose="020B0604020202020204" pitchFamily="34" charset="0"/>
              <a:ea typeface="+mn-ea"/>
              <a:cs typeface="Arial" panose="020B0604020202020204" pitchFamily="34" charset="0"/>
            </a:endParaRPr>
          </a:p>
          <a:p>
            <a:pPr marL="0" indent="0">
              <a:buNone/>
            </a:pPr>
            <a:endParaRPr lang="en-US" sz="1200" kern="1200" dirty="0">
              <a:solidFill>
                <a:schemeClr val="bg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
                <a:schemeClr val="tx2"/>
              </a:buClr>
              <a:buSzTx/>
              <a:buFont typeface="Arial" panose="020B0604020202020204" pitchFamily="34" charset="0"/>
              <a:buNone/>
              <a:tabLst/>
              <a:defRPr/>
            </a:pPr>
            <a:r>
              <a:rPr lang="en-GB" sz="1200" baseline="0" dirty="0">
                <a:solidFill>
                  <a:schemeClr val="bg1"/>
                </a:solidFill>
              </a:rPr>
              <a:t>MS Brain Health activities and supporting materials have been funded by grants from </a:t>
            </a:r>
            <a:r>
              <a:rPr lang="en-US" sz="1200" kern="1200" dirty="0">
                <a:solidFill>
                  <a:schemeClr val="bg1"/>
                </a:solidFill>
                <a:effectLst/>
                <a:latin typeface="Arial" panose="020B0604020202020204" pitchFamily="34" charset="0"/>
                <a:ea typeface="+mn-ea"/>
                <a:cs typeface="Arial" panose="020B0604020202020204" pitchFamily="34" charset="0"/>
              </a:rPr>
              <a:t>Actelion, Celgene and Sanofi Genzyme and by educational grants from Biogen, F. Hoffmann-La Roche and Merck </a:t>
            </a:r>
            <a:r>
              <a:rPr lang="en-US" sz="1200" kern="1200" dirty="0" err="1">
                <a:solidFill>
                  <a:schemeClr val="bg1"/>
                </a:solidFill>
                <a:effectLst/>
                <a:latin typeface="Arial" panose="020B0604020202020204" pitchFamily="34" charset="0"/>
                <a:ea typeface="+mn-ea"/>
                <a:cs typeface="Arial" panose="020B0604020202020204" pitchFamily="34" charset="0"/>
              </a:rPr>
              <a:t>KGaA</a:t>
            </a:r>
            <a:r>
              <a:rPr lang="en-US" sz="1200" kern="1200" dirty="0">
                <a:solidFill>
                  <a:schemeClr val="bg1"/>
                </a:solidFill>
                <a:effectLst/>
                <a:latin typeface="Arial" panose="020B0604020202020204" pitchFamily="34" charset="0"/>
                <a:ea typeface="+mn-ea"/>
                <a:cs typeface="Arial" panose="020B0604020202020204" pitchFamily="34" charset="0"/>
              </a:rPr>
              <a:t>, </a:t>
            </a:r>
            <a:br>
              <a:rPr lang="en-US" sz="1200" kern="1200" dirty="0">
                <a:solidFill>
                  <a:schemeClr val="bg1"/>
                </a:solidFill>
                <a:effectLst/>
                <a:latin typeface="Arial" panose="020B0604020202020204" pitchFamily="34" charset="0"/>
                <a:ea typeface="+mn-ea"/>
                <a:cs typeface="Arial" panose="020B0604020202020204" pitchFamily="34" charset="0"/>
              </a:rPr>
            </a:br>
            <a:r>
              <a:rPr lang="en-US" sz="1200" kern="1200" dirty="0">
                <a:solidFill>
                  <a:schemeClr val="bg1"/>
                </a:solidFill>
                <a:effectLst/>
                <a:latin typeface="Arial" panose="020B0604020202020204" pitchFamily="34" charset="0"/>
                <a:ea typeface="+mn-ea"/>
                <a:cs typeface="Arial" panose="020B0604020202020204" pitchFamily="34" charset="0"/>
              </a:rPr>
              <a:t>all of whom had no influence on the content</a:t>
            </a:r>
            <a:endParaRPr lang="en-GB" sz="1200" kern="1200" dirty="0">
              <a:solidFill>
                <a:schemeClr val="bg1"/>
              </a:solidFill>
              <a:effectLst/>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03390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12195175" cy="1335600"/>
          </a:xfrm>
        </p:spPr>
        <p:txBody>
          <a:bodyPr/>
          <a:lstStyle>
            <a:lvl1pPr>
              <a:defRPr/>
            </a:lvl1pPr>
          </a:lstStyle>
          <a:p>
            <a:r>
              <a:rPr lang="en-US" dirty="0"/>
              <a:t>Click to add slide title</a:t>
            </a:r>
            <a:endParaRPr lang="en-GB" dirty="0"/>
          </a:p>
        </p:txBody>
      </p:sp>
      <p:sp>
        <p:nvSpPr>
          <p:cNvPr id="3" name="Content Placeholder 2"/>
          <p:cNvSpPr>
            <a:spLocks noGrp="1"/>
          </p:cNvSpPr>
          <p:nvPr>
            <p:ph idx="1" hasCustomPrompt="1"/>
          </p:nvPr>
        </p:nvSpPr>
        <p:spPr>
          <a:xfrm>
            <a:off x="509466" y="1597825"/>
            <a:ext cx="10796309" cy="4525963"/>
          </a:xfrm>
        </p:spPr>
        <p:txBody>
          <a:bodyPr rIns="0"/>
          <a:lstStyle>
            <a:lvl1pPr>
              <a:defRPr/>
            </a:lvl1pPr>
          </a:lstStyle>
          <a:p>
            <a:pPr lvl="0"/>
            <a:r>
              <a:rPr lang="en-US" dirty="0"/>
              <a:t>Click to add text</a:t>
            </a:r>
          </a:p>
          <a:p>
            <a:pPr lvl="1"/>
            <a:r>
              <a:rPr lang="en-US" dirty="0"/>
              <a:t>Second level</a:t>
            </a:r>
          </a:p>
          <a:p>
            <a:pPr lvl="2"/>
            <a:r>
              <a:rPr lang="en-US" dirty="0"/>
              <a:t>Third level</a:t>
            </a:r>
          </a:p>
        </p:txBody>
      </p:sp>
      <p:sp>
        <p:nvSpPr>
          <p:cNvPr id="7" name="Text Placeholder 12"/>
          <p:cNvSpPr>
            <a:spLocks noGrp="1"/>
          </p:cNvSpPr>
          <p:nvPr>
            <p:ph type="body" sz="quarter" idx="14" hasCustomPrompt="1"/>
          </p:nvPr>
        </p:nvSpPr>
        <p:spPr>
          <a:xfrm>
            <a:off x="528140" y="6581007"/>
            <a:ext cx="10777635" cy="276999"/>
          </a:xfrm>
        </p:spPr>
        <p:txBody>
          <a:bodyPr wrap="square" lIns="0" rIns="0" anchor="b">
            <a:spAutoFit/>
          </a:bodyPr>
          <a:lstStyle>
            <a:lvl1pPr marL="0" indent="0">
              <a:buFontTx/>
              <a:buNone/>
              <a:defRPr sz="1200" baseline="0">
                <a:solidFill>
                  <a:schemeClr val="bg2"/>
                </a:solidFill>
              </a:defRPr>
            </a:lvl1pPr>
          </a:lstStyle>
          <a:p>
            <a:pPr lvl="0"/>
            <a:r>
              <a:rPr lang="en-US" dirty="0"/>
              <a:t>Click to add notes and references (if required)</a:t>
            </a:r>
            <a:endParaRPr lang="en-GB" dirty="0"/>
          </a:p>
        </p:txBody>
      </p:sp>
      <p:pic>
        <p:nvPicPr>
          <p:cNvPr id="5" name="Picture 2" descr="Z:\POLICY\MS\OHPF Multi-sponsor\OHPF004 ECTRIMS or other scientific sympo\Production\ROMS001_Cover_image_lowres.jpg">
            <a:extLst>
              <a:ext uri="{FF2B5EF4-FFF2-40B4-BE49-F238E27FC236}">
                <a16:creationId xmlns:a16="http://schemas.microsoft.com/office/drawing/2014/main" id="{2429AD93-A168-4B90-8C4C-74190A2FAAA3}"/>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38568" t="17716" r="4822" b="249"/>
          <a:stretch/>
        </p:blipFill>
        <p:spPr bwMode="auto">
          <a:xfrm>
            <a:off x="11305773" y="0"/>
            <a:ext cx="889403" cy="1333182"/>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38682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12195175" cy="1335600"/>
          </a:xfrm>
        </p:spPr>
        <p:txBody>
          <a:bodyPr/>
          <a:lstStyle>
            <a:lvl1pPr>
              <a:defRPr/>
            </a:lvl1pPr>
          </a:lstStyle>
          <a:p>
            <a:r>
              <a:rPr lang="en-US" dirty="0"/>
              <a:t>Click to add slide title</a:t>
            </a:r>
            <a:endParaRPr lang="en-GB" dirty="0"/>
          </a:p>
        </p:txBody>
      </p:sp>
      <p:sp>
        <p:nvSpPr>
          <p:cNvPr id="3" name="Content Placeholder 2"/>
          <p:cNvSpPr>
            <a:spLocks noGrp="1"/>
          </p:cNvSpPr>
          <p:nvPr>
            <p:ph idx="1" hasCustomPrompt="1"/>
          </p:nvPr>
        </p:nvSpPr>
        <p:spPr>
          <a:xfrm>
            <a:off x="509466" y="1597825"/>
            <a:ext cx="10796309" cy="4525963"/>
          </a:xfrm>
        </p:spPr>
        <p:txBody>
          <a:bodyPr rIns="0"/>
          <a:lstStyle>
            <a:lvl1pPr>
              <a:defRPr/>
            </a:lvl1pPr>
          </a:lstStyle>
          <a:p>
            <a:pPr lvl="0"/>
            <a:r>
              <a:rPr lang="en-US" dirty="0"/>
              <a:t>Click to add text</a:t>
            </a:r>
          </a:p>
          <a:p>
            <a:pPr lvl="1"/>
            <a:r>
              <a:rPr lang="en-US" dirty="0"/>
              <a:t>Second level</a:t>
            </a:r>
          </a:p>
          <a:p>
            <a:pPr lvl="2"/>
            <a:r>
              <a:rPr lang="en-US" dirty="0"/>
              <a:t>Third level</a:t>
            </a:r>
          </a:p>
        </p:txBody>
      </p:sp>
      <p:sp>
        <p:nvSpPr>
          <p:cNvPr id="7" name="Text Placeholder 12"/>
          <p:cNvSpPr>
            <a:spLocks noGrp="1"/>
          </p:cNvSpPr>
          <p:nvPr>
            <p:ph type="body" sz="quarter" idx="14" hasCustomPrompt="1"/>
          </p:nvPr>
        </p:nvSpPr>
        <p:spPr>
          <a:xfrm>
            <a:off x="528140" y="6581007"/>
            <a:ext cx="10777635" cy="276999"/>
          </a:xfrm>
        </p:spPr>
        <p:txBody>
          <a:bodyPr wrap="square" lIns="0" rIns="0" anchor="b">
            <a:spAutoFit/>
          </a:bodyPr>
          <a:lstStyle>
            <a:lvl1pPr marL="0" indent="0">
              <a:buFontTx/>
              <a:buNone/>
              <a:defRPr sz="1200" baseline="0">
                <a:solidFill>
                  <a:schemeClr val="bg2"/>
                </a:solidFill>
              </a:defRPr>
            </a:lvl1pPr>
          </a:lstStyle>
          <a:p>
            <a:pPr lvl="0"/>
            <a:r>
              <a:rPr lang="en-US" dirty="0"/>
              <a:t>Click to add notes and references (if required)</a:t>
            </a:r>
            <a:endParaRPr lang="en-GB" dirty="0"/>
          </a:p>
        </p:txBody>
      </p:sp>
      <p:pic>
        <p:nvPicPr>
          <p:cNvPr id="5" name="Picture 2" descr="Z:\POLICY\MS\OHPF Multi-sponsor\OHPF004 ECTRIMS or other scientific sympo\Production\ROMS001_Cover_image_lowres.jpg">
            <a:extLst>
              <a:ext uri="{FF2B5EF4-FFF2-40B4-BE49-F238E27FC236}">
                <a16:creationId xmlns:a16="http://schemas.microsoft.com/office/drawing/2014/main" id="{F6046B8A-9139-4B2D-949D-3098168F2AE9}"/>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38568" t="17716" r="4822" b="249"/>
          <a:stretch/>
        </p:blipFill>
        <p:spPr bwMode="auto">
          <a:xfrm>
            <a:off x="11305773" y="0"/>
            <a:ext cx="889403" cy="1333182"/>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36084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ection slide">
    <p:spTree>
      <p:nvGrpSpPr>
        <p:cNvPr id="1" name=""/>
        <p:cNvGrpSpPr/>
        <p:nvPr/>
      </p:nvGrpSpPr>
      <p:grpSpPr>
        <a:xfrm>
          <a:off x="0" y="0"/>
          <a:ext cx="0" cy="0"/>
          <a:chOff x="0" y="0"/>
          <a:chExt cx="0" cy="0"/>
        </a:xfrm>
      </p:grpSpPr>
      <p:sp>
        <p:nvSpPr>
          <p:cNvPr id="19" name="Text Placeholder 18"/>
          <p:cNvSpPr>
            <a:spLocks noGrp="1"/>
          </p:cNvSpPr>
          <p:nvPr>
            <p:ph type="body" sz="quarter" idx="11" hasCustomPrompt="1"/>
          </p:nvPr>
        </p:nvSpPr>
        <p:spPr>
          <a:xfrm>
            <a:off x="3" y="4442360"/>
            <a:ext cx="10018437" cy="399600"/>
          </a:xfrm>
        </p:spPr>
        <p:txBody>
          <a:bodyPr lIns="396000" tIns="46800" rIns="90000" bIns="46800">
            <a:noAutofit/>
          </a:bodyPr>
          <a:lstStyle>
            <a:lvl1pPr marL="0" indent="0">
              <a:buFontTx/>
              <a:buNone/>
              <a:defRPr sz="2000">
                <a:solidFill>
                  <a:schemeClr val="accent5"/>
                </a:solidFill>
                <a:latin typeface="Arial" panose="020B0604020202020204" pitchFamily="34" charset="0"/>
                <a:cs typeface="Arial" panose="020B0604020202020204" pitchFamily="34" charset="0"/>
              </a:defRPr>
            </a:lvl1pPr>
            <a:lvl2pPr marL="457200" indent="0">
              <a:buFontTx/>
              <a:buNone/>
              <a:defRPr sz="2000">
                <a:solidFill>
                  <a:schemeClr val="accent5">
                    <a:lumMod val="75000"/>
                  </a:schemeClr>
                </a:solidFill>
                <a:latin typeface="Arial" panose="020B0604020202020204" pitchFamily="34" charset="0"/>
                <a:cs typeface="Arial" panose="020B0604020202020204" pitchFamily="34" charset="0"/>
              </a:defRPr>
            </a:lvl2pPr>
            <a:lvl3pPr marL="914400" indent="0">
              <a:buFontTx/>
              <a:buNone/>
              <a:defRPr sz="2000">
                <a:solidFill>
                  <a:schemeClr val="accent5">
                    <a:lumMod val="75000"/>
                  </a:schemeClr>
                </a:solidFill>
                <a:latin typeface="Arial" panose="020B0604020202020204" pitchFamily="34" charset="0"/>
                <a:cs typeface="Arial" panose="020B0604020202020204" pitchFamily="34" charset="0"/>
              </a:defRPr>
            </a:lvl3pPr>
            <a:lvl4pPr marL="1371600" indent="0">
              <a:buFontTx/>
              <a:buNone/>
              <a:defRPr sz="2000">
                <a:solidFill>
                  <a:schemeClr val="accent5">
                    <a:lumMod val="75000"/>
                  </a:schemeClr>
                </a:solidFill>
                <a:latin typeface="Arial" panose="020B0604020202020204" pitchFamily="34" charset="0"/>
                <a:cs typeface="Arial" panose="020B0604020202020204" pitchFamily="34" charset="0"/>
              </a:defRPr>
            </a:lvl4pPr>
            <a:lvl5pPr marL="1828800" indent="0">
              <a:buFontTx/>
              <a:buNone/>
              <a:defRPr sz="2000">
                <a:solidFill>
                  <a:schemeClr val="accent5">
                    <a:lumMod val="75000"/>
                  </a:schemeClr>
                </a:solidFill>
                <a:latin typeface="Arial" panose="020B0604020202020204" pitchFamily="34" charset="0"/>
                <a:cs typeface="Arial" panose="020B0604020202020204" pitchFamily="34" charset="0"/>
              </a:defRPr>
            </a:lvl5pPr>
          </a:lstStyle>
          <a:p>
            <a:pPr lvl="0"/>
            <a:r>
              <a:rPr lang="en-US" dirty="0"/>
              <a:t>Click to add presenter affiliation</a:t>
            </a:r>
            <a:endParaRPr lang="en-GB" dirty="0"/>
          </a:p>
        </p:txBody>
      </p:sp>
      <p:sp>
        <p:nvSpPr>
          <p:cNvPr id="3" name="Rectangle 2"/>
          <p:cNvSpPr/>
          <p:nvPr/>
        </p:nvSpPr>
        <p:spPr>
          <a:xfrm>
            <a:off x="0" y="0"/>
            <a:ext cx="12195175" cy="902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hasCustomPrompt="1"/>
          </p:nvPr>
        </p:nvSpPr>
        <p:spPr>
          <a:xfrm>
            <a:off x="3" y="21"/>
            <a:ext cx="10018437" cy="3743999"/>
          </a:xfrm>
          <a:ln>
            <a:solidFill>
              <a:schemeClr val="tx2"/>
            </a:solidFill>
          </a:ln>
        </p:spPr>
        <p:txBody>
          <a:bodyPr lIns="396000" tIns="108000" rIns="396000" bIns="108000" anchor="b" anchorCtr="0"/>
          <a:lstStyle>
            <a:lvl1pPr algn="l">
              <a:defRPr sz="4000" b="0" cap="none" baseline="0"/>
            </a:lvl1pPr>
          </a:lstStyle>
          <a:p>
            <a:r>
              <a:rPr lang="en-US" dirty="0"/>
              <a:t>Click to add section title</a:t>
            </a:r>
            <a:endParaRPr lang="en-GB" dirty="0"/>
          </a:p>
        </p:txBody>
      </p:sp>
      <p:pic>
        <p:nvPicPr>
          <p:cNvPr id="9" name="Picture 3" descr="Z:\POLICY\MS\OHPF Multi-sponsor\OHPF004 ECTRIMS or other scientific sympo\Production\ROMS001_Cover_image_lowres.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1360" t="15644" r="8315" b="473"/>
          <a:stretch/>
        </p:blipFill>
        <p:spPr bwMode="auto">
          <a:xfrm>
            <a:off x="10018438" y="0"/>
            <a:ext cx="2176737" cy="3738834"/>
          </a:xfrm>
          <a:prstGeom prst="rect">
            <a:avLst/>
          </a:prstGeom>
          <a:noFill/>
          <a:ln>
            <a:solidFill>
              <a:schemeClr val="tx2"/>
            </a:solidFill>
          </a:ln>
          <a:effectLst/>
          <a:extLst>
            <a:ext uri="{909E8E84-426E-40DD-AFC4-6F175D3DCCD1}">
              <a14:hiddenFill xmlns:a14="http://schemas.microsoft.com/office/drawing/2010/main">
                <a:solidFill>
                  <a:srgbClr val="FFFFFF"/>
                </a:solidFill>
              </a14:hiddenFill>
            </a:ext>
          </a:extLst>
        </p:spPr>
      </p:pic>
      <p:sp>
        <p:nvSpPr>
          <p:cNvPr id="17" name="Text Placeholder 16"/>
          <p:cNvSpPr>
            <a:spLocks noGrp="1"/>
          </p:cNvSpPr>
          <p:nvPr>
            <p:ph type="body" sz="quarter" idx="10" hasCustomPrompt="1"/>
          </p:nvPr>
        </p:nvSpPr>
        <p:spPr>
          <a:xfrm>
            <a:off x="3" y="3900255"/>
            <a:ext cx="10018437" cy="542106"/>
          </a:xfrm>
        </p:spPr>
        <p:txBody>
          <a:bodyPr lIns="396000" tIns="46800" rIns="90000">
            <a:noAutofit/>
          </a:bodyPr>
          <a:lstStyle>
            <a:lvl1pPr marL="0" indent="0">
              <a:buFontTx/>
              <a:buNone/>
              <a:defRPr sz="2800">
                <a:solidFill>
                  <a:schemeClr val="accent5"/>
                </a:solidFill>
              </a:defRPr>
            </a:lvl1pPr>
            <a:lvl2pPr marL="457200" indent="0">
              <a:buFontTx/>
              <a:buNone/>
              <a:defRPr sz="2800">
                <a:solidFill>
                  <a:schemeClr val="accent5">
                    <a:lumMod val="75000"/>
                  </a:schemeClr>
                </a:solidFill>
              </a:defRPr>
            </a:lvl2pPr>
            <a:lvl3pPr marL="914400" indent="0">
              <a:buFontTx/>
              <a:buNone/>
              <a:defRPr sz="2800">
                <a:solidFill>
                  <a:schemeClr val="accent5">
                    <a:lumMod val="75000"/>
                  </a:schemeClr>
                </a:solidFill>
              </a:defRPr>
            </a:lvl3pPr>
            <a:lvl4pPr marL="1371600" indent="0">
              <a:buFontTx/>
              <a:buNone/>
              <a:defRPr sz="2800">
                <a:solidFill>
                  <a:schemeClr val="accent5">
                    <a:lumMod val="75000"/>
                  </a:schemeClr>
                </a:solidFill>
              </a:defRPr>
            </a:lvl4pPr>
            <a:lvl5pPr marL="1828800" indent="0">
              <a:buFontTx/>
              <a:buNone/>
              <a:defRPr sz="2800">
                <a:solidFill>
                  <a:schemeClr val="accent5">
                    <a:lumMod val="75000"/>
                  </a:schemeClr>
                </a:solidFill>
              </a:defRPr>
            </a:lvl5pPr>
          </a:lstStyle>
          <a:p>
            <a:pPr lvl="0"/>
            <a:r>
              <a:rPr lang="en-US" dirty="0"/>
              <a:t>Click to add presenter name</a:t>
            </a:r>
            <a:endParaRPr lang="en-GB" dirty="0"/>
          </a:p>
        </p:txBody>
      </p:sp>
      <p:pic>
        <p:nvPicPr>
          <p:cNvPr id="1026" name="Picture 2" descr="Z:\POLICY\MS\OHPF Multi-sponsor\OHPF004 ECTRIMS or other scientific sympo\Manuscript\Symposium presentations\Gavin Giovannoni\SLide sources\BH_logo_tag_long.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843692" y="5605961"/>
            <a:ext cx="3351483" cy="1256932"/>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3"/>
          <p:cNvSpPr txBox="1">
            <a:spLocks/>
          </p:cNvSpPr>
          <p:nvPr userDrawn="1"/>
        </p:nvSpPr>
        <p:spPr>
          <a:xfrm>
            <a:off x="326073" y="6120593"/>
            <a:ext cx="7715731" cy="648072"/>
          </a:xfrm>
          <a:prstGeom prst="rect">
            <a:avLst/>
          </a:prstGeom>
        </p:spPr>
        <p:txBody>
          <a:bodyPr lIns="90000" tIns="0" rIns="90000" bIns="0" anchor="b" anchorCtr="0"/>
          <a:lstStyle>
            <a:lvl1pPr marL="342900" indent="-342900" algn="l" defTabSz="914400" rtl="0" eaLnBrk="1" latinLnBrk="0" hangingPunct="1">
              <a:spcBef>
                <a:spcPts val="600"/>
              </a:spcBef>
              <a:buClr>
                <a:schemeClr val="tx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4000" indent="-342000" algn="l" defTabSz="914400" rtl="0" eaLnBrk="1" latinLnBrk="0" hangingPunct="1">
              <a:spcBef>
                <a:spcPts val="600"/>
              </a:spcBef>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026000" indent="-342000" algn="l" defTabSz="914400" rtl="0" eaLnBrk="1" latinLnBrk="0" hangingPunct="1">
              <a:spcBef>
                <a:spcPts val="6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
                <a:schemeClr val="tx2"/>
              </a:buClr>
              <a:buSzTx/>
              <a:buFont typeface="Arial" panose="020B0604020202020204" pitchFamily="34" charset="0"/>
              <a:buNone/>
              <a:tabLst/>
              <a:defRPr/>
            </a:pPr>
            <a:r>
              <a:rPr lang="en-GB" sz="1200" baseline="0" dirty="0">
                <a:solidFill>
                  <a:srgbClr val="9D3E37"/>
                </a:solidFill>
              </a:rPr>
              <a:t>MS Brain Health activities and supporting materials have been funded by grants from </a:t>
            </a:r>
            <a:r>
              <a:rPr lang="en-US" sz="1200" kern="1200" dirty="0">
                <a:solidFill>
                  <a:srgbClr val="9D3E37"/>
                </a:solidFill>
                <a:effectLst/>
                <a:latin typeface="Arial" panose="020B0604020202020204" pitchFamily="34" charset="0"/>
                <a:ea typeface="+mn-ea"/>
                <a:cs typeface="Arial" panose="020B0604020202020204" pitchFamily="34" charset="0"/>
              </a:rPr>
              <a:t>Actelion, Celgene and Sanofi Genzyme and by educational grants from Biogen, F. Hoffmann-La Roche and Merck </a:t>
            </a:r>
            <a:r>
              <a:rPr lang="en-US" sz="1200" kern="1200" dirty="0" err="1">
                <a:solidFill>
                  <a:srgbClr val="9D3E37"/>
                </a:solidFill>
                <a:effectLst/>
                <a:latin typeface="Arial" panose="020B0604020202020204" pitchFamily="34" charset="0"/>
                <a:ea typeface="+mn-ea"/>
                <a:cs typeface="Arial" panose="020B0604020202020204" pitchFamily="34" charset="0"/>
              </a:rPr>
              <a:t>KGaA</a:t>
            </a:r>
            <a:r>
              <a:rPr lang="en-US" sz="1200" kern="1200" dirty="0">
                <a:solidFill>
                  <a:srgbClr val="9D3E37"/>
                </a:solidFill>
                <a:effectLst/>
                <a:latin typeface="Arial" panose="020B0604020202020204" pitchFamily="34" charset="0"/>
                <a:ea typeface="+mn-ea"/>
                <a:cs typeface="Arial" panose="020B0604020202020204" pitchFamily="34" charset="0"/>
              </a:rPr>
              <a:t>, </a:t>
            </a:r>
            <a:br>
              <a:rPr lang="en-US" sz="1200" kern="1200" dirty="0">
                <a:solidFill>
                  <a:srgbClr val="9D3E37"/>
                </a:solidFill>
                <a:effectLst/>
                <a:latin typeface="Arial" panose="020B0604020202020204" pitchFamily="34" charset="0"/>
                <a:ea typeface="+mn-ea"/>
                <a:cs typeface="Arial" panose="020B0604020202020204" pitchFamily="34" charset="0"/>
              </a:rPr>
            </a:br>
            <a:r>
              <a:rPr lang="en-US" sz="1200" kern="1200" dirty="0">
                <a:solidFill>
                  <a:srgbClr val="9D3E37"/>
                </a:solidFill>
                <a:effectLst/>
                <a:latin typeface="Arial" panose="020B0604020202020204" pitchFamily="34" charset="0"/>
                <a:ea typeface="+mn-ea"/>
                <a:cs typeface="Arial" panose="020B0604020202020204" pitchFamily="34" charset="0"/>
              </a:rPr>
              <a:t>all of whom had no influence on the content</a:t>
            </a:r>
            <a:endParaRPr lang="en-GB" sz="1200" kern="1200" dirty="0">
              <a:solidFill>
                <a:srgbClr val="9D3E37"/>
              </a:solidFill>
              <a:effectLst/>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894446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12195175" cy="1335600"/>
          </a:xfrm>
        </p:spPr>
        <p:txBody>
          <a:bodyPr/>
          <a:lstStyle>
            <a:lvl1pPr>
              <a:defRPr/>
            </a:lvl1pPr>
          </a:lstStyle>
          <a:p>
            <a:r>
              <a:rPr lang="en-US" dirty="0"/>
              <a:t>Click to add slide title</a:t>
            </a:r>
            <a:endParaRPr lang="en-GB" dirty="0"/>
          </a:p>
        </p:txBody>
      </p:sp>
      <p:sp>
        <p:nvSpPr>
          <p:cNvPr id="3" name="Content Placeholder 2"/>
          <p:cNvSpPr>
            <a:spLocks noGrp="1"/>
          </p:cNvSpPr>
          <p:nvPr>
            <p:ph sz="half" idx="1" hasCustomPrompt="1"/>
          </p:nvPr>
        </p:nvSpPr>
        <p:spPr>
          <a:xfrm>
            <a:off x="528137" y="1600206"/>
            <a:ext cx="5555748" cy="4525963"/>
          </a:xfrm>
        </p:spPr>
        <p:txBody>
          <a:bodyPr lIns="0" rIns="201600"/>
          <a:lstStyle>
            <a:lvl1pPr>
              <a:defRPr sz="2800" baseline="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add text</a:t>
            </a:r>
          </a:p>
          <a:p>
            <a:pPr lvl="1"/>
            <a:r>
              <a:rPr lang="en-US" dirty="0"/>
              <a:t>Second level</a:t>
            </a:r>
          </a:p>
          <a:p>
            <a:pPr lvl="2"/>
            <a:r>
              <a:rPr lang="en-US" dirty="0"/>
              <a:t>Third level</a:t>
            </a:r>
          </a:p>
        </p:txBody>
      </p:sp>
      <p:sp>
        <p:nvSpPr>
          <p:cNvPr id="4" name="Content Placeholder 3"/>
          <p:cNvSpPr>
            <a:spLocks noGrp="1"/>
          </p:cNvSpPr>
          <p:nvPr>
            <p:ph sz="half" idx="2" hasCustomPrompt="1"/>
          </p:nvPr>
        </p:nvSpPr>
        <p:spPr>
          <a:xfrm>
            <a:off x="6103298" y="1600206"/>
            <a:ext cx="5555046" cy="4525963"/>
          </a:xfrm>
        </p:spPr>
        <p:txBody>
          <a:bodyPr lIns="0" rIns="201600"/>
          <a:lstStyle>
            <a:lvl1pPr>
              <a:defRPr sz="2800" baseline="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add text</a:t>
            </a:r>
          </a:p>
          <a:p>
            <a:pPr lvl="1"/>
            <a:r>
              <a:rPr lang="en-US" dirty="0"/>
              <a:t>Second level</a:t>
            </a:r>
          </a:p>
          <a:p>
            <a:pPr lvl="2"/>
            <a:r>
              <a:rPr lang="en-US" dirty="0"/>
              <a:t>Third level</a:t>
            </a:r>
          </a:p>
        </p:txBody>
      </p:sp>
      <p:sp>
        <p:nvSpPr>
          <p:cNvPr id="7" name="Text Placeholder 12"/>
          <p:cNvSpPr>
            <a:spLocks noGrp="1"/>
          </p:cNvSpPr>
          <p:nvPr>
            <p:ph type="body" sz="quarter" idx="14" hasCustomPrompt="1"/>
          </p:nvPr>
        </p:nvSpPr>
        <p:spPr>
          <a:xfrm>
            <a:off x="528137" y="6581007"/>
            <a:ext cx="11114066" cy="276999"/>
          </a:xfrm>
        </p:spPr>
        <p:txBody>
          <a:bodyPr wrap="square" lIns="0" rIns="0" anchor="b">
            <a:spAutoFit/>
          </a:bodyPr>
          <a:lstStyle>
            <a:lvl1pPr marL="0" indent="0">
              <a:buFontTx/>
              <a:buNone/>
              <a:defRPr sz="1200" baseline="0">
                <a:solidFill>
                  <a:schemeClr val="bg2"/>
                </a:solidFill>
              </a:defRPr>
            </a:lvl1pPr>
          </a:lstStyle>
          <a:p>
            <a:pPr lvl="0"/>
            <a:r>
              <a:rPr lang="en-US" dirty="0"/>
              <a:t>Click to add notes and references (if required)</a:t>
            </a:r>
            <a:endParaRPr lang="en-GB" dirty="0"/>
          </a:p>
        </p:txBody>
      </p:sp>
      <p:pic>
        <p:nvPicPr>
          <p:cNvPr id="6" name="Picture 2" descr="Z:\POLICY\MS\OHPF Multi-sponsor\OHPF004 ECTRIMS or other scientific sympo\Production\ROMS001_Cover_image_lowres.jpg">
            <a:extLst>
              <a:ext uri="{FF2B5EF4-FFF2-40B4-BE49-F238E27FC236}">
                <a16:creationId xmlns:a16="http://schemas.microsoft.com/office/drawing/2014/main" id="{AA9D3BD0-D061-4D4D-989D-382CA35082C2}"/>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38568" t="17716" r="4822" b="249"/>
          <a:stretch/>
        </p:blipFill>
        <p:spPr bwMode="auto">
          <a:xfrm>
            <a:off x="11305773" y="0"/>
            <a:ext cx="889403" cy="1333182"/>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68884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11307600" cy="1335600"/>
          </a:xfrm>
        </p:spPr>
        <p:txBody>
          <a:bodyPr/>
          <a:lstStyle>
            <a:lvl1pPr>
              <a:defRPr/>
            </a:lvl1pPr>
          </a:lstStyle>
          <a:p>
            <a:r>
              <a:rPr lang="en-US" dirty="0"/>
              <a:t>Click to add slide title</a:t>
            </a:r>
            <a:endParaRPr lang="en-GB" dirty="0"/>
          </a:p>
        </p:txBody>
      </p:sp>
      <p:sp>
        <p:nvSpPr>
          <p:cNvPr id="3" name="Content Placeholder 2"/>
          <p:cNvSpPr>
            <a:spLocks noGrp="1"/>
          </p:cNvSpPr>
          <p:nvPr>
            <p:ph sz="half" idx="1" hasCustomPrompt="1"/>
          </p:nvPr>
        </p:nvSpPr>
        <p:spPr>
          <a:xfrm>
            <a:off x="528138" y="2465804"/>
            <a:ext cx="5555046" cy="3660365"/>
          </a:xfrm>
        </p:spPr>
        <p:txBody>
          <a:bodyPr lIns="0" rIns="20160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add text</a:t>
            </a:r>
          </a:p>
          <a:p>
            <a:pPr lvl="1"/>
            <a:r>
              <a:rPr lang="en-US" dirty="0"/>
              <a:t>Second level</a:t>
            </a:r>
          </a:p>
          <a:p>
            <a:pPr lvl="2"/>
            <a:r>
              <a:rPr lang="en-US" dirty="0"/>
              <a:t>Third level</a:t>
            </a:r>
          </a:p>
        </p:txBody>
      </p:sp>
      <p:sp>
        <p:nvSpPr>
          <p:cNvPr id="4" name="Content Placeholder 3"/>
          <p:cNvSpPr>
            <a:spLocks noGrp="1"/>
          </p:cNvSpPr>
          <p:nvPr>
            <p:ph sz="half" idx="2" hasCustomPrompt="1"/>
          </p:nvPr>
        </p:nvSpPr>
        <p:spPr>
          <a:xfrm>
            <a:off x="6103298" y="2466000"/>
            <a:ext cx="5555046" cy="3661200"/>
          </a:xfrm>
        </p:spPr>
        <p:txBody>
          <a:bodyPr lIns="0" rIns="20160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add text</a:t>
            </a:r>
          </a:p>
          <a:p>
            <a:pPr lvl="1"/>
            <a:r>
              <a:rPr lang="en-US" dirty="0"/>
              <a:t>Second level</a:t>
            </a:r>
          </a:p>
          <a:p>
            <a:pPr lvl="2"/>
            <a:r>
              <a:rPr lang="en-US" dirty="0"/>
              <a:t>Third level</a:t>
            </a:r>
          </a:p>
        </p:txBody>
      </p:sp>
      <p:pic>
        <p:nvPicPr>
          <p:cNvPr id="8" name="Picture 2" descr="Z:\POLICY\MS\OHPF Multi-sponsor\OHPF004 ECTRIMS or other scientific sympo\Production\ROMS001_Cover_image_lowres.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8568" t="17716" r="4822" b="249"/>
          <a:stretch/>
        </p:blipFill>
        <p:spPr bwMode="auto">
          <a:xfrm>
            <a:off x="11305775" y="0"/>
            <a:ext cx="889403" cy="133318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Text Placeholder 2"/>
          <p:cNvSpPr>
            <a:spLocks noGrp="1"/>
          </p:cNvSpPr>
          <p:nvPr>
            <p:ph type="body" idx="14" hasCustomPrompt="1"/>
          </p:nvPr>
        </p:nvSpPr>
        <p:spPr>
          <a:xfrm>
            <a:off x="528138" y="1535113"/>
            <a:ext cx="5555046" cy="639762"/>
          </a:xfrm>
        </p:spPr>
        <p:txBody>
          <a:bodyPr lIns="0" rIns="201600" anchor="b" anchorCtr="0">
            <a:norm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9" name="Text Placeholder 2"/>
          <p:cNvSpPr>
            <a:spLocks noGrp="1"/>
          </p:cNvSpPr>
          <p:nvPr>
            <p:ph type="body" idx="15" hasCustomPrompt="1"/>
          </p:nvPr>
        </p:nvSpPr>
        <p:spPr>
          <a:xfrm>
            <a:off x="6102389" y="1533401"/>
            <a:ext cx="5555046" cy="639762"/>
          </a:xfrm>
        </p:spPr>
        <p:txBody>
          <a:bodyPr lIns="0" rIns="201600" anchor="b">
            <a:norm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10" name="Text Placeholder 12"/>
          <p:cNvSpPr>
            <a:spLocks noGrp="1"/>
          </p:cNvSpPr>
          <p:nvPr>
            <p:ph type="body" sz="quarter" idx="16" hasCustomPrompt="1"/>
          </p:nvPr>
        </p:nvSpPr>
        <p:spPr>
          <a:xfrm>
            <a:off x="574591" y="6581003"/>
            <a:ext cx="11067612" cy="276998"/>
          </a:xfrm>
        </p:spPr>
        <p:txBody>
          <a:bodyPr wrap="square" lIns="0" rIns="0" anchor="b">
            <a:spAutoFit/>
          </a:bodyPr>
          <a:lstStyle>
            <a:lvl1pPr marL="0" indent="0">
              <a:buFontTx/>
              <a:buNone/>
              <a:defRPr sz="1200" baseline="0">
                <a:solidFill>
                  <a:schemeClr val="bg2"/>
                </a:solidFill>
              </a:defRPr>
            </a:lvl1pPr>
          </a:lstStyle>
          <a:p>
            <a:pPr lvl="0"/>
            <a:r>
              <a:rPr lang="en-US" dirty="0"/>
              <a:t>Click to add notes and references (if required)</a:t>
            </a:r>
            <a:endParaRPr lang="en-GB" dirty="0"/>
          </a:p>
        </p:txBody>
      </p:sp>
    </p:spTree>
    <p:extLst>
      <p:ext uri="{BB962C8B-B14F-4D97-AF65-F5344CB8AC3E}">
        <p14:creationId xmlns:p14="http://schemas.microsoft.com/office/powerpoint/2010/main" val="12331923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11307600" cy="1335600"/>
          </a:xfrm>
        </p:spPr>
        <p:txBody>
          <a:bodyPr/>
          <a:lstStyle>
            <a:lvl1pPr>
              <a:defRPr/>
            </a:lvl1pPr>
          </a:lstStyle>
          <a:p>
            <a:r>
              <a:rPr lang="en-US" dirty="0"/>
              <a:t>Click to add slide title</a:t>
            </a:r>
            <a:endParaRPr lang="en-GB" dirty="0"/>
          </a:p>
        </p:txBody>
      </p:sp>
      <p:pic>
        <p:nvPicPr>
          <p:cNvPr id="6" name="Picture 2" descr="Z:\POLICY\MS\OHPF Multi-sponsor\OHPF004 ECTRIMS or other scientific sympo\Production\ROMS001_Cover_image_lowres.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8568" t="17716" r="4822" b="249"/>
          <a:stretch/>
        </p:blipFill>
        <p:spPr bwMode="auto">
          <a:xfrm>
            <a:off x="11305775" y="0"/>
            <a:ext cx="889403" cy="133318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 name="Text Placeholder 12"/>
          <p:cNvSpPr>
            <a:spLocks noGrp="1"/>
          </p:cNvSpPr>
          <p:nvPr>
            <p:ph type="body" sz="quarter" idx="14" hasCustomPrompt="1"/>
          </p:nvPr>
        </p:nvSpPr>
        <p:spPr>
          <a:xfrm>
            <a:off x="528140" y="6581007"/>
            <a:ext cx="10777635" cy="276999"/>
          </a:xfrm>
        </p:spPr>
        <p:txBody>
          <a:bodyPr wrap="square" lIns="0" rIns="0" anchor="b">
            <a:spAutoFit/>
          </a:bodyPr>
          <a:lstStyle>
            <a:lvl1pPr marL="0" indent="0">
              <a:buFontTx/>
              <a:buNone/>
              <a:defRPr sz="1200" baseline="0">
                <a:solidFill>
                  <a:schemeClr val="bg2"/>
                </a:solidFill>
              </a:defRPr>
            </a:lvl1pPr>
          </a:lstStyle>
          <a:p>
            <a:pPr lvl="0"/>
            <a:r>
              <a:rPr lang="en-US" dirty="0"/>
              <a:t>Click to add notes and references (if required)</a:t>
            </a:r>
            <a:endParaRPr lang="en-GB" dirty="0"/>
          </a:p>
        </p:txBody>
      </p:sp>
    </p:spTree>
    <p:extLst>
      <p:ext uri="{BB962C8B-B14F-4D97-AF65-F5344CB8AC3E}">
        <p14:creationId xmlns:p14="http://schemas.microsoft.com/office/powerpoint/2010/main" val="37274570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4" name="Text Placeholder 12"/>
          <p:cNvSpPr>
            <a:spLocks noGrp="1"/>
          </p:cNvSpPr>
          <p:nvPr>
            <p:ph type="body" sz="quarter" idx="14" hasCustomPrompt="1"/>
          </p:nvPr>
        </p:nvSpPr>
        <p:spPr>
          <a:xfrm>
            <a:off x="528140" y="6581007"/>
            <a:ext cx="10826034" cy="276999"/>
          </a:xfrm>
        </p:spPr>
        <p:txBody>
          <a:bodyPr wrap="square" lIns="0" rIns="0" anchor="b">
            <a:spAutoFit/>
          </a:bodyPr>
          <a:lstStyle>
            <a:lvl1pPr marL="0" indent="0">
              <a:buFontTx/>
              <a:buNone/>
              <a:defRPr sz="1200" baseline="0">
                <a:solidFill>
                  <a:schemeClr val="bg2"/>
                </a:solidFill>
              </a:defRPr>
            </a:lvl1pPr>
          </a:lstStyle>
          <a:p>
            <a:pPr lvl="0"/>
            <a:r>
              <a:rPr lang="en-US" dirty="0"/>
              <a:t>Click to add notes and references (if required)</a:t>
            </a:r>
            <a:endParaRPr lang="en-GB" dirty="0"/>
          </a:p>
        </p:txBody>
      </p:sp>
    </p:spTree>
    <p:extLst>
      <p:ext uri="{BB962C8B-B14F-4D97-AF65-F5344CB8AC3E}">
        <p14:creationId xmlns:p14="http://schemas.microsoft.com/office/powerpoint/2010/main" val="273123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11307600" cy="1335600"/>
          </a:xfrm>
        </p:spPr>
        <p:txBody>
          <a:bodyPr/>
          <a:lstStyle>
            <a:lvl1pPr>
              <a:defRPr/>
            </a:lvl1pPr>
          </a:lstStyle>
          <a:p>
            <a:r>
              <a:rPr lang="en-US" dirty="0"/>
              <a:t>Click to add slide title</a:t>
            </a:r>
            <a:endParaRPr lang="en-GB" dirty="0"/>
          </a:p>
        </p:txBody>
      </p:sp>
      <p:sp>
        <p:nvSpPr>
          <p:cNvPr id="3" name="Content Placeholder 2"/>
          <p:cNvSpPr>
            <a:spLocks noGrp="1"/>
          </p:cNvSpPr>
          <p:nvPr>
            <p:ph idx="1" hasCustomPrompt="1"/>
          </p:nvPr>
        </p:nvSpPr>
        <p:spPr>
          <a:xfrm>
            <a:off x="509464" y="1597822"/>
            <a:ext cx="10796309" cy="4525963"/>
          </a:xfrm>
        </p:spPr>
        <p:txBody>
          <a:bodyPr rIns="0"/>
          <a:lstStyle>
            <a:lvl1pPr>
              <a:defRPr/>
            </a:lvl1pPr>
          </a:lstStyle>
          <a:p>
            <a:pPr lvl="0"/>
            <a:r>
              <a:rPr lang="en-US" dirty="0"/>
              <a:t>Click to add text</a:t>
            </a:r>
          </a:p>
          <a:p>
            <a:pPr lvl="1"/>
            <a:r>
              <a:rPr lang="en-US" dirty="0"/>
              <a:t>Second level</a:t>
            </a:r>
          </a:p>
          <a:p>
            <a:pPr lvl="2"/>
            <a:r>
              <a:rPr lang="en-US" dirty="0"/>
              <a:t>Third level</a:t>
            </a:r>
          </a:p>
        </p:txBody>
      </p:sp>
      <p:pic>
        <p:nvPicPr>
          <p:cNvPr id="6" name="Picture 2" descr="Z:\POLICY\MS\OHPF Multi-sponsor\OHPF004 ECTRIMS or other scientific sympo\Production\ROMS001_Cover_image_lowres.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8568" t="17716" r="4822" b="249"/>
          <a:stretch/>
        </p:blipFill>
        <p:spPr bwMode="auto">
          <a:xfrm>
            <a:off x="11305773" y="0"/>
            <a:ext cx="889403" cy="133318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Text Placeholder 12"/>
          <p:cNvSpPr>
            <a:spLocks noGrp="1"/>
          </p:cNvSpPr>
          <p:nvPr>
            <p:ph type="body" sz="quarter" idx="14" hasCustomPrompt="1"/>
          </p:nvPr>
        </p:nvSpPr>
        <p:spPr>
          <a:xfrm>
            <a:off x="528138" y="6581003"/>
            <a:ext cx="10777635" cy="276999"/>
          </a:xfrm>
        </p:spPr>
        <p:txBody>
          <a:bodyPr wrap="square" lIns="0" rIns="0" anchor="b">
            <a:spAutoFit/>
          </a:bodyPr>
          <a:lstStyle>
            <a:lvl1pPr marL="0" indent="0">
              <a:buFontTx/>
              <a:buNone/>
              <a:defRPr sz="1200" baseline="0">
                <a:solidFill>
                  <a:schemeClr val="bg2"/>
                </a:solidFill>
              </a:defRPr>
            </a:lvl1pPr>
          </a:lstStyle>
          <a:p>
            <a:pPr lvl="0"/>
            <a:r>
              <a:rPr lang="en-US" dirty="0"/>
              <a:t>Click to add notes and references (if required)</a:t>
            </a:r>
            <a:endParaRPr lang="en-GB" dirty="0"/>
          </a:p>
        </p:txBody>
      </p:sp>
      <p:sp>
        <p:nvSpPr>
          <p:cNvPr id="8" name="TextBox 7"/>
          <p:cNvSpPr txBox="1"/>
          <p:nvPr userDrawn="1"/>
        </p:nvSpPr>
        <p:spPr>
          <a:xfrm>
            <a:off x="6720114" y="595087"/>
            <a:ext cx="4586640" cy="830997"/>
          </a:xfrm>
          <a:prstGeom prst="rect">
            <a:avLst/>
          </a:prstGeom>
          <a:noFill/>
        </p:spPr>
        <p:txBody>
          <a:bodyPr wrap="none" rtlCol="0">
            <a:spAutoFit/>
          </a:bodyPr>
          <a:lstStyle/>
          <a:p>
            <a:r>
              <a:rPr lang="en-GB" sz="4800" dirty="0">
                <a:solidFill>
                  <a:schemeClr val="bg1"/>
                </a:solidFill>
              </a:rPr>
              <a:t>DRAFT SLIDES</a:t>
            </a:r>
            <a:endParaRPr lang="en-GB" dirty="0">
              <a:solidFill>
                <a:schemeClr val="bg1"/>
              </a:solidFill>
            </a:endParaRPr>
          </a:p>
        </p:txBody>
      </p:sp>
    </p:spTree>
    <p:extLst>
      <p:ext uri="{BB962C8B-B14F-4D97-AF65-F5344CB8AC3E}">
        <p14:creationId xmlns:p14="http://schemas.microsoft.com/office/powerpoint/2010/main" val="2017743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KP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11305773" cy="1335600"/>
          </a:xfrm>
        </p:spPr>
        <p:txBody>
          <a:bodyPr/>
          <a:lstStyle>
            <a:lvl1pPr>
              <a:defRPr/>
            </a:lvl1pPr>
          </a:lstStyle>
          <a:p>
            <a:r>
              <a:rPr lang="en-US" dirty="0"/>
              <a:t>Click to add slide title</a:t>
            </a:r>
            <a:endParaRPr lang="en-GB" dirty="0"/>
          </a:p>
        </p:txBody>
      </p:sp>
      <p:sp>
        <p:nvSpPr>
          <p:cNvPr id="3" name="Content Placeholder 2"/>
          <p:cNvSpPr>
            <a:spLocks noGrp="1"/>
          </p:cNvSpPr>
          <p:nvPr>
            <p:ph idx="1" hasCustomPrompt="1"/>
          </p:nvPr>
        </p:nvSpPr>
        <p:spPr>
          <a:xfrm>
            <a:off x="509464" y="1597822"/>
            <a:ext cx="10796309" cy="4525963"/>
          </a:xfrm>
        </p:spPr>
        <p:txBody>
          <a:bodyPr rIns="0"/>
          <a:lstStyle>
            <a:lvl1pPr>
              <a:defRPr/>
            </a:lvl1pPr>
          </a:lstStyle>
          <a:p>
            <a:pPr lvl="0"/>
            <a:r>
              <a:rPr lang="en-US" dirty="0"/>
              <a:t>Click to add text</a:t>
            </a:r>
          </a:p>
          <a:p>
            <a:pPr lvl="1"/>
            <a:r>
              <a:rPr lang="en-US" dirty="0"/>
              <a:t>Second level</a:t>
            </a:r>
          </a:p>
          <a:p>
            <a:pPr lvl="2"/>
            <a:r>
              <a:rPr lang="en-US" dirty="0"/>
              <a:t>Third level</a:t>
            </a:r>
          </a:p>
        </p:txBody>
      </p:sp>
      <p:sp>
        <p:nvSpPr>
          <p:cNvPr id="7" name="Text Placeholder 12"/>
          <p:cNvSpPr>
            <a:spLocks noGrp="1"/>
          </p:cNvSpPr>
          <p:nvPr>
            <p:ph type="body" sz="quarter" idx="14" hasCustomPrompt="1"/>
          </p:nvPr>
        </p:nvSpPr>
        <p:spPr>
          <a:xfrm>
            <a:off x="528138" y="6581003"/>
            <a:ext cx="10777635" cy="276999"/>
          </a:xfrm>
        </p:spPr>
        <p:txBody>
          <a:bodyPr wrap="square" lIns="0" rIns="0" anchor="b">
            <a:spAutoFit/>
          </a:bodyPr>
          <a:lstStyle>
            <a:lvl1pPr marL="0" indent="0">
              <a:buFontTx/>
              <a:buNone/>
              <a:defRPr sz="1200" baseline="0">
                <a:solidFill>
                  <a:schemeClr val="bg2"/>
                </a:solidFill>
              </a:defRPr>
            </a:lvl1pPr>
          </a:lstStyle>
          <a:p>
            <a:pPr lvl="0"/>
            <a:r>
              <a:rPr lang="en-US" dirty="0"/>
              <a:t>Click to add notes and references (if required)</a:t>
            </a:r>
            <a:endParaRPr lang="en-GB" dirty="0"/>
          </a:p>
        </p:txBody>
      </p:sp>
      <p:sp>
        <p:nvSpPr>
          <p:cNvPr id="4" name="Rectangle 3"/>
          <p:cNvSpPr/>
          <p:nvPr userDrawn="1"/>
        </p:nvSpPr>
        <p:spPr>
          <a:xfrm>
            <a:off x="10862442" y="0"/>
            <a:ext cx="1332734" cy="133273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Z:\POLICY\MS\OHPF Multi-sponsor\OHPF004 ECTRIMS or other scientific sympo\Production\ROMS001_Cover_image_lowres.jpg">
            <a:extLst>
              <a:ext uri="{FF2B5EF4-FFF2-40B4-BE49-F238E27FC236}">
                <a16:creationId xmlns:a16="http://schemas.microsoft.com/office/drawing/2014/main" id="{70CA8F4E-8811-41C5-AFE6-1F36E6D7DFE8}"/>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38568" t="17716" r="4822" b="249"/>
          <a:stretch/>
        </p:blipFill>
        <p:spPr bwMode="auto">
          <a:xfrm>
            <a:off x="11305773" y="0"/>
            <a:ext cx="889403" cy="133318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41E5A6CF-4F34-40F6-8ABC-DB34266AEA96}"/>
              </a:ext>
            </a:extLst>
          </p:cNvPr>
          <p:cNvSpPr txBox="1">
            <a:spLocks/>
          </p:cNvSpPr>
          <p:nvPr userDrawn="1"/>
        </p:nvSpPr>
        <p:spPr>
          <a:xfrm>
            <a:off x="0" y="0"/>
            <a:ext cx="11307600" cy="1335600"/>
          </a:xfrm>
          <a:prstGeom prst="rect">
            <a:avLst/>
          </a:prstGeom>
          <a:solidFill>
            <a:schemeClr val="tx2"/>
          </a:solidFill>
        </p:spPr>
        <p:txBody>
          <a:bodyPr vert="horz" lIns="396000" tIns="108000" rIns="396000" bIns="108000" rtlCol="0" anchor="b" anchorCtr="0">
            <a:normAutofit/>
          </a:bodyPr>
          <a:lstStyle>
            <a:lvl1pPr algn="l" defTabSz="914400" rtl="0" eaLnBrk="1" latinLnBrk="0" hangingPunct="1">
              <a:spcBef>
                <a:spcPct val="0"/>
              </a:spcBef>
              <a:buNone/>
              <a:defRPr sz="3600" kern="1200">
                <a:solidFill>
                  <a:schemeClr val="bg1"/>
                </a:solidFill>
                <a:latin typeface="Arial" panose="020B0604020202020204" pitchFamily="34" charset="0"/>
                <a:ea typeface="+mj-ea"/>
                <a:cs typeface="Arial" panose="020B0604020202020204" pitchFamily="34" charset="0"/>
              </a:defRPr>
            </a:lvl1pPr>
          </a:lstStyle>
          <a:p>
            <a:r>
              <a:rPr lang="en-US"/>
              <a:t>Click to add slide title</a:t>
            </a:r>
            <a:endParaRPr lang="en-GB" dirty="0"/>
          </a:p>
        </p:txBody>
      </p:sp>
    </p:spTree>
    <p:extLst>
      <p:ext uri="{BB962C8B-B14F-4D97-AF65-F5344CB8AC3E}">
        <p14:creationId xmlns:p14="http://schemas.microsoft.com/office/powerpoint/2010/main" val="786061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slide">
    <p:spTree>
      <p:nvGrpSpPr>
        <p:cNvPr id="1" name=""/>
        <p:cNvGrpSpPr/>
        <p:nvPr/>
      </p:nvGrpSpPr>
      <p:grpSpPr>
        <a:xfrm>
          <a:off x="0" y="0"/>
          <a:ext cx="0" cy="0"/>
          <a:chOff x="0" y="0"/>
          <a:chExt cx="0" cy="0"/>
        </a:xfrm>
      </p:grpSpPr>
      <p:sp>
        <p:nvSpPr>
          <p:cNvPr id="19" name="Text Placeholder 18"/>
          <p:cNvSpPr>
            <a:spLocks noGrp="1"/>
          </p:cNvSpPr>
          <p:nvPr>
            <p:ph type="body" sz="quarter" idx="11" hasCustomPrompt="1"/>
          </p:nvPr>
        </p:nvSpPr>
        <p:spPr>
          <a:xfrm>
            <a:off x="1" y="4442360"/>
            <a:ext cx="10018437" cy="399600"/>
          </a:xfrm>
        </p:spPr>
        <p:txBody>
          <a:bodyPr lIns="396000" tIns="46800" rIns="90000" bIns="46800">
            <a:noAutofit/>
          </a:bodyPr>
          <a:lstStyle>
            <a:lvl1pPr marL="0" indent="0">
              <a:buFontTx/>
              <a:buNone/>
              <a:defRPr sz="2000">
                <a:solidFill>
                  <a:schemeClr val="accent5"/>
                </a:solidFill>
                <a:latin typeface="Arial" panose="020B0604020202020204" pitchFamily="34" charset="0"/>
                <a:cs typeface="Arial" panose="020B0604020202020204" pitchFamily="34" charset="0"/>
              </a:defRPr>
            </a:lvl1pPr>
            <a:lvl2pPr marL="457200" indent="0">
              <a:buFontTx/>
              <a:buNone/>
              <a:defRPr sz="2000">
                <a:solidFill>
                  <a:schemeClr val="accent5">
                    <a:lumMod val="75000"/>
                  </a:schemeClr>
                </a:solidFill>
                <a:latin typeface="Arial" panose="020B0604020202020204" pitchFamily="34" charset="0"/>
                <a:cs typeface="Arial" panose="020B0604020202020204" pitchFamily="34" charset="0"/>
              </a:defRPr>
            </a:lvl2pPr>
            <a:lvl3pPr marL="914400" indent="0">
              <a:buFontTx/>
              <a:buNone/>
              <a:defRPr sz="2000">
                <a:solidFill>
                  <a:schemeClr val="accent5">
                    <a:lumMod val="75000"/>
                  </a:schemeClr>
                </a:solidFill>
                <a:latin typeface="Arial" panose="020B0604020202020204" pitchFamily="34" charset="0"/>
                <a:cs typeface="Arial" panose="020B0604020202020204" pitchFamily="34" charset="0"/>
              </a:defRPr>
            </a:lvl3pPr>
            <a:lvl4pPr marL="1371600" indent="0">
              <a:buFontTx/>
              <a:buNone/>
              <a:defRPr sz="2000">
                <a:solidFill>
                  <a:schemeClr val="accent5">
                    <a:lumMod val="75000"/>
                  </a:schemeClr>
                </a:solidFill>
                <a:latin typeface="Arial" panose="020B0604020202020204" pitchFamily="34" charset="0"/>
                <a:cs typeface="Arial" panose="020B0604020202020204" pitchFamily="34" charset="0"/>
              </a:defRPr>
            </a:lvl4pPr>
            <a:lvl5pPr marL="1828800" indent="0">
              <a:buFontTx/>
              <a:buNone/>
              <a:defRPr sz="2000">
                <a:solidFill>
                  <a:schemeClr val="accent5">
                    <a:lumMod val="75000"/>
                  </a:schemeClr>
                </a:solidFill>
                <a:latin typeface="Arial" panose="020B0604020202020204" pitchFamily="34" charset="0"/>
                <a:cs typeface="Arial" panose="020B0604020202020204" pitchFamily="34" charset="0"/>
              </a:defRPr>
            </a:lvl5pPr>
          </a:lstStyle>
          <a:p>
            <a:pPr lvl="0"/>
            <a:r>
              <a:rPr lang="en-US" dirty="0"/>
              <a:t>Click to add presenter affiliation</a:t>
            </a:r>
            <a:endParaRPr lang="en-GB" dirty="0"/>
          </a:p>
        </p:txBody>
      </p:sp>
      <p:sp>
        <p:nvSpPr>
          <p:cNvPr id="3" name="Rectangle 2"/>
          <p:cNvSpPr/>
          <p:nvPr/>
        </p:nvSpPr>
        <p:spPr>
          <a:xfrm>
            <a:off x="0" y="0"/>
            <a:ext cx="12195175" cy="902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hasCustomPrompt="1"/>
          </p:nvPr>
        </p:nvSpPr>
        <p:spPr>
          <a:xfrm>
            <a:off x="1" y="21"/>
            <a:ext cx="10018437" cy="3743999"/>
          </a:xfrm>
          <a:ln>
            <a:solidFill>
              <a:schemeClr val="tx2"/>
            </a:solidFill>
          </a:ln>
        </p:spPr>
        <p:txBody>
          <a:bodyPr lIns="396000" tIns="108000" rIns="396000" bIns="108000" anchor="b" anchorCtr="0"/>
          <a:lstStyle>
            <a:lvl1pPr algn="l">
              <a:defRPr sz="4000" b="0" cap="none" baseline="0"/>
            </a:lvl1pPr>
          </a:lstStyle>
          <a:p>
            <a:r>
              <a:rPr lang="en-US" dirty="0"/>
              <a:t>Click to add section title</a:t>
            </a:r>
            <a:endParaRPr lang="en-GB" dirty="0"/>
          </a:p>
        </p:txBody>
      </p:sp>
      <p:pic>
        <p:nvPicPr>
          <p:cNvPr id="9" name="Picture 3" descr="Z:\POLICY\MS\OHPF Multi-sponsor\OHPF004 ECTRIMS or other scientific sympo\Production\ROMS001_Cover_image_lowres.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1360" t="15644" r="8315" b="473"/>
          <a:stretch/>
        </p:blipFill>
        <p:spPr bwMode="auto">
          <a:xfrm>
            <a:off x="10018438" y="0"/>
            <a:ext cx="2176737" cy="3738834"/>
          </a:xfrm>
          <a:prstGeom prst="rect">
            <a:avLst/>
          </a:prstGeom>
          <a:noFill/>
          <a:ln>
            <a:solidFill>
              <a:schemeClr val="tx2"/>
            </a:solidFill>
          </a:ln>
          <a:effectLst/>
          <a:extLst>
            <a:ext uri="{909E8E84-426E-40DD-AFC4-6F175D3DCCD1}">
              <a14:hiddenFill xmlns:a14="http://schemas.microsoft.com/office/drawing/2010/main">
                <a:solidFill>
                  <a:srgbClr val="FFFFFF"/>
                </a:solidFill>
              </a14:hiddenFill>
            </a:ext>
          </a:extLst>
        </p:spPr>
      </p:pic>
      <p:sp>
        <p:nvSpPr>
          <p:cNvPr id="17" name="Text Placeholder 16"/>
          <p:cNvSpPr>
            <a:spLocks noGrp="1"/>
          </p:cNvSpPr>
          <p:nvPr>
            <p:ph type="body" sz="quarter" idx="10" hasCustomPrompt="1"/>
          </p:nvPr>
        </p:nvSpPr>
        <p:spPr>
          <a:xfrm>
            <a:off x="1" y="3900255"/>
            <a:ext cx="10018437" cy="542106"/>
          </a:xfrm>
        </p:spPr>
        <p:txBody>
          <a:bodyPr lIns="396000" tIns="46800" rIns="90000">
            <a:noAutofit/>
          </a:bodyPr>
          <a:lstStyle>
            <a:lvl1pPr marL="0" indent="0">
              <a:buFontTx/>
              <a:buNone/>
              <a:defRPr sz="2800">
                <a:solidFill>
                  <a:schemeClr val="accent5"/>
                </a:solidFill>
              </a:defRPr>
            </a:lvl1pPr>
            <a:lvl2pPr marL="457200" indent="0">
              <a:buFontTx/>
              <a:buNone/>
              <a:defRPr sz="2800">
                <a:solidFill>
                  <a:schemeClr val="accent5">
                    <a:lumMod val="75000"/>
                  </a:schemeClr>
                </a:solidFill>
              </a:defRPr>
            </a:lvl2pPr>
            <a:lvl3pPr marL="914400" indent="0">
              <a:buFontTx/>
              <a:buNone/>
              <a:defRPr sz="2800">
                <a:solidFill>
                  <a:schemeClr val="accent5">
                    <a:lumMod val="75000"/>
                  </a:schemeClr>
                </a:solidFill>
              </a:defRPr>
            </a:lvl3pPr>
            <a:lvl4pPr marL="1371600" indent="0">
              <a:buFontTx/>
              <a:buNone/>
              <a:defRPr sz="2800">
                <a:solidFill>
                  <a:schemeClr val="accent5">
                    <a:lumMod val="75000"/>
                  </a:schemeClr>
                </a:solidFill>
              </a:defRPr>
            </a:lvl4pPr>
            <a:lvl5pPr marL="1828800" indent="0">
              <a:buFontTx/>
              <a:buNone/>
              <a:defRPr sz="2800">
                <a:solidFill>
                  <a:schemeClr val="accent5">
                    <a:lumMod val="75000"/>
                  </a:schemeClr>
                </a:solidFill>
              </a:defRPr>
            </a:lvl5pPr>
          </a:lstStyle>
          <a:p>
            <a:pPr lvl="0"/>
            <a:r>
              <a:rPr lang="en-US" dirty="0"/>
              <a:t>Click to add presenter name</a:t>
            </a:r>
            <a:endParaRPr lang="en-GB" dirty="0"/>
          </a:p>
        </p:txBody>
      </p:sp>
      <p:pic>
        <p:nvPicPr>
          <p:cNvPr id="1026" name="Picture 2" descr="Z:\POLICY\MS\OHPF Multi-sponsor\OHPF004 ECTRIMS or other scientific sympo\Manuscript\Symposium presentations\Gavin Giovannoni\SLide sources\BH_logo_tag_long.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843692" y="5605961"/>
            <a:ext cx="3351483" cy="12569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3"/>
          <p:cNvSpPr txBox="1">
            <a:spLocks/>
          </p:cNvSpPr>
          <p:nvPr userDrawn="1"/>
        </p:nvSpPr>
        <p:spPr>
          <a:xfrm>
            <a:off x="0" y="6096881"/>
            <a:ext cx="8136904" cy="403957"/>
          </a:xfrm>
          <a:prstGeom prst="rect">
            <a:avLst/>
          </a:prstGeom>
        </p:spPr>
        <p:txBody>
          <a:bodyPr lIns="396000" anchor="b" anchorCtr="0"/>
          <a:lstStyle>
            <a:lvl1pPr marL="342900" indent="-342900" algn="l" defTabSz="914400" rtl="0" eaLnBrk="1" latinLnBrk="0" hangingPunct="1">
              <a:spcBef>
                <a:spcPts val="600"/>
              </a:spcBef>
              <a:buClr>
                <a:schemeClr val="tx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4000" indent="-342000" algn="l" defTabSz="914400" rtl="0" eaLnBrk="1" latinLnBrk="0" hangingPunct="1">
              <a:spcBef>
                <a:spcPts val="600"/>
              </a:spcBef>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026000" indent="-342000" algn="l" defTabSz="914400" rtl="0" eaLnBrk="1" latinLnBrk="0" hangingPunct="1">
              <a:spcBef>
                <a:spcPts val="6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200" dirty="0">
                <a:solidFill>
                  <a:schemeClr val="accent5"/>
                </a:solidFill>
              </a:rPr>
              <a:t>MS Brain Health activities and supporting materials have been funded by grants from AbbVie, Actelion Pharmaceuticals, Celgene and Sanofi Genzyme, and by educational grants from Biogen, F. Hoffmann-La Roche, Merck </a:t>
            </a:r>
            <a:r>
              <a:rPr lang="en-GB" sz="1200" dirty="0" err="1">
                <a:solidFill>
                  <a:schemeClr val="accent5"/>
                </a:solidFill>
              </a:rPr>
              <a:t>KGaA</a:t>
            </a:r>
            <a:r>
              <a:rPr lang="en-GB" sz="1200" dirty="0">
                <a:solidFill>
                  <a:schemeClr val="accent5"/>
                </a:solidFill>
              </a:rPr>
              <a:t> and Novartis, all of whom had no influence on the content.</a:t>
            </a:r>
          </a:p>
        </p:txBody>
      </p:sp>
      <p:sp>
        <p:nvSpPr>
          <p:cNvPr id="10" name="TextBox 9"/>
          <p:cNvSpPr txBox="1"/>
          <p:nvPr userDrawn="1"/>
        </p:nvSpPr>
        <p:spPr>
          <a:xfrm>
            <a:off x="5431798" y="2"/>
            <a:ext cx="4586640" cy="830997"/>
          </a:xfrm>
          <a:prstGeom prst="rect">
            <a:avLst/>
          </a:prstGeom>
          <a:noFill/>
        </p:spPr>
        <p:txBody>
          <a:bodyPr wrap="none" rtlCol="0">
            <a:spAutoFit/>
          </a:bodyPr>
          <a:lstStyle/>
          <a:p>
            <a:r>
              <a:rPr lang="en-GB" sz="4800" dirty="0">
                <a:solidFill>
                  <a:schemeClr val="bg1"/>
                </a:solidFill>
              </a:rPr>
              <a:t>DRAFT SLIDES</a:t>
            </a:r>
            <a:endParaRPr lang="en-GB" dirty="0">
              <a:solidFill>
                <a:schemeClr val="bg1"/>
              </a:solidFill>
            </a:endParaRPr>
          </a:p>
        </p:txBody>
      </p:sp>
    </p:spTree>
    <p:extLst>
      <p:ext uri="{BB962C8B-B14F-4D97-AF65-F5344CB8AC3E}">
        <p14:creationId xmlns:p14="http://schemas.microsoft.com/office/powerpoint/2010/main" val="3887969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11307600" cy="1335600"/>
          </a:xfrm>
        </p:spPr>
        <p:txBody>
          <a:bodyPr/>
          <a:lstStyle>
            <a:lvl1pPr>
              <a:defRPr/>
            </a:lvl1pPr>
          </a:lstStyle>
          <a:p>
            <a:r>
              <a:rPr lang="en-US" dirty="0"/>
              <a:t>Click to add slide title</a:t>
            </a:r>
            <a:endParaRPr lang="en-GB" dirty="0"/>
          </a:p>
        </p:txBody>
      </p:sp>
      <p:sp>
        <p:nvSpPr>
          <p:cNvPr id="3" name="Content Placeholder 2"/>
          <p:cNvSpPr>
            <a:spLocks noGrp="1"/>
          </p:cNvSpPr>
          <p:nvPr>
            <p:ph sz="half" idx="1" hasCustomPrompt="1"/>
          </p:nvPr>
        </p:nvSpPr>
        <p:spPr>
          <a:xfrm>
            <a:off x="528137" y="1600203"/>
            <a:ext cx="5555748" cy="4525963"/>
          </a:xfrm>
        </p:spPr>
        <p:txBody>
          <a:bodyPr lIns="0" rIns="201600"/>
          <a:lstStyle>
            <a:lvl1pPr>
              <a:defRPr sz="2800" baseline="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add text</a:t>
            </a:r>
          </a:p>
          <a:p>
            <a:pPr lvl="1"/>
            <a:r>
              <a:rPr lang="en-US" dirty="0"/>
              <a:t>Second level</a:t>
            </a:r>
          </a:p>
          <a:p>
            <a:pPr lvl="2"/>
            <a:r>
              <a:rPr lang="en-US" dirty="0"/>
              <a:t>Third level</a:t>
            </a:r>
          </a:p>
        </p:txBody>
      </p:sp>
      <p:sp>
        <p:nvSpPr>
          <p:cNvPr id="4" name="Content Placeholder 3"/>
          <p:cNvSpPr>
            <a:spLocks noGrp="1"/>
          </p:cNvSpPr>
          <p:nvPr>
            <p:ph sz="half" idx="2" hasCustomPrompt="1"/>
          </p:nvPr>
        </p:nvSpPr>
        <p:spPr>
          <a:xfrm>
            <a:off x="6103298" y="1600203"/>
            <a:ext cx="5555046" cy="4525963"/>
          </a:xfrm>
        </p:spPr>
        <p:txBody>
          <a:bodyPr lIns="0" rIns="201600"/>
          <a:lstStyle>
            <a:lvl1pPr>
              <a:defRPr sz="2800" baseline="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add text</a:t>
            </a:r>
          </a:p>
          <a:p>
            <a:pPr lvl="1"/>
            <a:r>
              <a:rPr lang="en-US" dirty="0"/>
              <a:t>Second level</a:t>
            </a:r>
          </a:p>
          <a:p>
            <a:pPr lvl="2"/>
            <a:r>
              <a:rPr lang="en-US" dirty="0"/>
              <a:t>Third level</a:t>
            </a:r>
          </a:p>
        </p:txBody>
      </p:sp>
      <p:pic>
        <p:nvPicPr>
          <p:cNvPr id="8" name="Picture 2" descr="Z:\POLICY\MS\OHPF Multi-sponsor\OHPF004 ECTRIMS or other scientific sympo\Production\ROMS001_Cover_image_lowres.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8568" t="17716" r="4822" b="249"/>
          <a:stretch/>
        </p:blipFill>
        <p:spPr bwMode="auto">
          <a:xfrm>
            <a:off x="11305773" y="0"/>
            <a:ext cx="889403" cy="133318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Text Placeholder 12"/>
          <p:cNvSpPr>
            <a:spLocks noGrp="1"/>
          </p:cNvSpPr>
          <p:nvPr>
            <p:ph type="body" sz="quarter" idx="14" hasCustomPrompt="1"/>
          </p:nvPr>
        </p:nvSpPr>
        <p:spPr>
          <a:xfrm>
            <a:off x="528137" y="6581003"/>
            <a:ext cx="11114066" cy="276999"/>
          </a:xfrm>
        </p:spPr>
        <p:txBody>
          <a:bodyPr wrap="square" lIns="0" rIns="0" anchor="b">
            <a:spAutoFit/>
          </a:bodyPr>
          <a:lstStyle>
            <a:lvl1pPr marL="0" indent="0">
              <a:buFontTx/>
              <a:buNone/>
              <a:defRPr sz="1200" baseline="0">
                <a:solidFill>
                  <a:schemeClr val="bg2"/>
                </a:solidFill>
              </a:defRPr>
            </a:lvl1pPr>
          </a:lstStyle>
          <a:p>
            <a:pPr lvl="0"/>
            <a:r>
              <a:rPr lang="en-US" dirty="0"/>
              <a:t>Click to add notes and references (if required)</a:t>
            </a:r>
            <a:endParaRPr lang="en-GB" dirty="0"/>
          </a:p>
        </p:txBody>
      </p:sp>
      <p:sp>
        <p:nvSpPr>
          <p:cNvPr id="9" name="TextBox 8"/>
          <p:cNvSpPr txBox="1"/>
          <p:nvPr userDrawn="1"/>
        </p:nvSpPr>
        <p:spPr>
          <a:xfrm>
            <a:off x="6720114" y="595087"/>
            <a:ext cx="4586640" cy="830997"/>
          </a:xfrm>
          <a:prstGeom prst="rect">
            <a:avLst/>
          </a:prstGeom>
          <a:noFill/>
        </p:spPr>
        <p:txBody>
          <a:bodyPr wrap="none" rtlCol="0">
            <a:spAutoFit/>
          </a:bodyPr>
          <a:lstStyle/>
          <a:p>
            <a:r>
              <a:rPr lang="en-GB" sz="4800" dirty="0">
                <a:solidFill>
                  <a:schemeClr val="bg1"/>
                </a:solidFill>
              </a:rPr>
              <a:t>DRAFT SLIDES</a:t>
            </a:r>
            <a:endParaRPr lang="en-GB" dirty="0">
              <a:solidFill>
                <a:schemeClr val="bg1"/>
              </a:solidFill>
            </a:endParaRPr>
          </a:p>
        </p:txBody>
      </p:sp>
    </p:spTree>
    <p:extLst>
      <p:ext uri="{BB962C8B-B14F-4D97-AF65-F5344CB8AC3E}">
        <p14:creationId xmlns:p14="http://schemas.microsoft.com/office/powerpoint/2010/main" val="1897820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11307600" cy="1335600"/>
          </a:xfrm>
        </p:spPr>
        <p:txBody>
          <a:bodyPr/>
          <a:lstStyle>
            <a:lvl1pPr>
              <a:defRPr/>
            </a:lvl1pPr>
          </a:lstStyle>
          <a:p>
            <a:r>
              <a:rPr lang="en-US" dirty="0"/>
              <a:t>Click to add slide title</a:t>
            </a:r>
            <a:endParaRPr lang="en-GB" dirty="0"/>
          </a:p>
        </p:txBody>
      </p:sp>
      <p:sp>
        <p:nvSpPr>
          <p:cNvPr id="3" name="Content Placeholder 2"/>
          <p:cNvSpPr>
            <a:spLocks noGrp="1"/>
          </p:cNvSpPr>
          <p:nvPr>
            <p:ph sz="half" idx="1" hasCustomPrompt="1"/>
          </p:nvPr>
        </p:nvSpPr>
        <p:spPr>
          <a:xfrm>
            <a:off x="528138" y="2465800"/>
            <a:ext cx="5555046" cy="3660365"/>
          </a:xfrm>
        </p:spPr>
        <p:txBody>
          <a:bodyPr lIns="0" rIns="20160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add text</a:t>
            </a:r>
          </a:p>
          <a:p>
            <a:pPr lvl="1"/>
            <a:r>
              <a:rPr lang="en-US" dirty="0"/>
              <a:t>Second level</a:t>
            </a:r>
          </a:p>
          <a:p>
            <a:pPr lvl="2"/>
            <a:r>
              <a:rPr lang="en-US" dirty="0"/>
              <a:t>Third level</a:t>
            </a:r>
          </a:p>
        </p:txBody>
      </p:sp>
      <p:sp>
        <p:nvSpPr>
          <p:cNvPr id="4" name="Content Placeholder 3"/>
          <p:cNvSpPr>
            <a:spLocks noGrp="1"/>
          </p:cNvSpPr>
          <p:nvPr>
            <p:ph sz="half" idx="2" hasCustomPrompt="1"/>
          </p:nvPr>
        </p:nvSpPr>
        <p:spPr>
          <a:xfrm>
            <a:off x="6103298" y="2466000"/>
            <a:ext cx="5555046" cy="3661200"/>
          </a:xfrm>
        </p:spPr>
        <p:txBody>
          <a:bodyPr lIns="0" rIns="20160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add text</a:t>
            </a:r>
          </a:p>
          <a:p>
            <a:pPr lvl="1"/>
            <a:r>
              <a:rPr lang="en-US" dirty="0"/>
              <a:t>Second level</a:t>
            </a:r>
          </a:p>
          <a:p>
            <a:pPr lvl="2"/>
            <a:r>
              <a:rPr lang="en-US" dirty="0"/>
              <a:t>Third level</a:t>
            </a:r>
          </a:p>
        </p:txBody>
      </p:sp>
      <p:pic>
        <p:nvPicPr>
          <p:cNvPr id="8" name="Picture 2" descr="Z:\POLICY\MS\OHPF Multi-sponsor\OHPF004 ECTRIMS or other scientific sympo\Production\ROMS001_Cover_image_lowres.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8568" t="17716" r="4822" b="249"/>
          <a:stretch/>
        </p:blipFill>
        <p:spPr bwMode="auto">
          <a:xfrm>
            <a:off x="11305773" y="0"/>
            <a:ext cx="889403" cy="133318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Text Placeholder 2"/>
          <p:cNvSpPr>
            <a:spLocks noGrp="1"/>
          </p:cNvSpPr>
          <p:nvPr>
            <p:ph type="body" idx="14" hasCustomPrompt="1"/>
          </p:nvPr>
        </p:nvSpPr>
        <p:spPr>
          <a:xfrm>
            <a:off x="528138" y="1535113"/>
            <a:ext cx="5555046" cy="639762"/>
          </a:xfrm>
        </p:spPr>
        <p:txBody>
          <a:bodyPr lIns="0" rIns="201600" anchor="b" anchorCtr="0">
            <a:norm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9" name="Text Placeholder 2"/>
          <p:cNvSpPr>
            <a:spLocks noGrp="1"/>
          </p:cNvSpPr>
          <p:nvPr>
            <p:ph type="body" idx="15" hasCustomPrompt="1"/>
          </p:nvPr>
        </p:nvSpPr>
        <p:spPr>
          <a:xfrm>
            <a:off x="6102389" y="1533401"/>
            <a:ext cx="5555046" cy="639762"/>
          </a:xfrm>
        </p:spPr>
        <p:txBody>
          <a:bodyPr lIns="0" rIns="201600" anchor="b">
            <a:norm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10" name="Text Placeholder 12"/>
          <p:cNvSpPr>
            <a:spLocks noGrp="1"/>
          </p:cNvSpPr>
          <p:nvPr>
            <p:ph type="body" sz="quarter" idx="16" hasCustomPrompt="1"/>
          </p:nvPr>
        </p:nvSpPr>
        <p:spPr>
          <a:xfrm>
            <a:off x="574591" y="6581003"/>
            <a:ext cx="11067612" cy="276998"/>
          </a:xfrm>
        </p:spPr>
        <p:txBody>
          <a:bodyPr wrap="square" lIns="0" rIns="0" anchor="b">
            <a:spAutoFit/>
          </a:bodyPr>
          <a:lstStyle>
            <a:lvl1pPr marL="0" indent="0">
              <a:buFontTx/>
              <a:buNone/>
              <a:defRPr sz="1200" baseline="0">
                <a:solidFill>
                  <a:schemeClr val="bg2"/>
                </a:solidFill>
              </a:defRPr>
            </a:lvl1pPr>
          </a:lstStyle>
          <a:p>
            <a:pPr lvl="0"/>
            <a:r>
              <a:rPr lang="en-US" dirty="0"/>
              <a:t>Click to add notes and references (if required)</a:t>
            </a:r>
            <a:endParaRPr lang="en-GB" dirty="0"/>
          </a:p>
        </p:txBody>
      </p:sp>
      <p:sp>
        <p:nvSpPr>
          <p:cNvPr id="11" name="TextBox 10"/>
          <p:cNvSpPr txBox="1"/>
          <p:nvPr userDrawn="1"/>
        </p:nvSpPr>
        <p:spPr>
          <a:xfrm>
            <a:off x="6720114" y="595087"/>
            <a:ext cx="4586640" cy="830997"/>
          </a:xfrm>
          <a:prstGeom prst="rect">
            <a:avLst/>
          </a:prstGeom>
          <a:noFill/>
        </p:spPr>
        <p:txBody>
          <a:bodyPr wrap="none" rtlCol="0">
            <a:spAutoFit/>
          </a:bodyPr>
          <a:lstStyle/>
          <a:p>
            <a:r>
              <a:rPr lang="en-GB" sz="4800" dirty="0">
                <a:solidFill>
                  <a:schemeClr val="bg1"/>
                </a:solidFill>
              </a:rPr>
              <a:t>DRAFT SLIDES</a:t>
            </a:r>
            <a:endParaRPr lang="en-GB" dirty="0">
              <a:solidFill>
                <a:schemeClr val="bg1"/>
              </a:solidFill>
            </a:endParaRPr>
          </a:p>
        </p:txBody>
      </p:sp>
    </p:spTree>
    <p:extLst>
      <p:ext uri="{BB962C8B-B14F-4D97-AF65-F5344CB8AC3E}">
        <p14:creationId xmlns:p14="http://schemas.microsoft.com/office/powerpoint/2010/main" val="1886739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11307600" cy="1335600"/>
          </a:xfrm>
        </p:spPr>
        <p:txBody>
          <a:bodyPr/>
          <a:lstStyle>
            <a:lvl1pPr>
              <a:defRPr/>
            </a:lvl1pPr>
          </a:lstStyle>
          <a:p>
            <a:r>
              <a:rPr lang="en-US" dirty="0"/>
              <a:t>Click to add slide title</a:t>
            </a:r>
            <a:endParaRPr lang="en-GB" dirty="0"/>
          </a:p>
        </p:txBody>
      </p:sp>
      <p:pic>
        <p:nvPicPr>
          <p:cNvPr id="6" name="Picture 2" descr="Z:\POLICY\MS\OHPF Multi-sponsor\OHPF004 ECTRIMS or other scientific sympo\Production\ROMS001_Cover_image_lowres.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8568" t="17716" r="4822" b="249"/>
          <a:stretch/>
        </p:blipFill>
        <p:spPr bwMode="auto">
          <a:xfrm>
            <a:off x="11305773" y="0"/>
            <a:ext cx="889403" cy="133318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 name="Text Placeholder 12"/>
          <p:cNvSpPr>
            <a:spLocks noGrp="1"/>
          </p:cNvSpPr>
          <p:nvPr>
            <p:ph type="body" sz="quarter" idx="14" hasCustomPrompt="1"/>
          </p:nvPr>
        </p:nvSpPr>
        <p:spPr>
          <a:xfrm>
            <a:off x="528138" y="6581003"/>
            <a:ext cx="10777635" cy="276999"/>
          </a:xfrm>
        </p:spPr>
        <p:txBody>
          <a:bodyPr wrap="square" lIns="0" rIns="0" anchor="b">
            <a:spAutoFit/>
          </a:bodyPr>
          <a:lstStyle>
            <a:lvl1pPr marL="0" indent="0">
              <a:buFontTx/>
              <a:buNone/>
              <a:defRPr sz="1200" baseline="0">
                <a:solidFill>
                  <a:schemeClr val="bg2"/>
                </a:solidFill>
              </a:defRPr>
            </a:lvl1pPr>
          </a:lstStyle>
          <a:p>
            <a:pPr lvl="0"/>
            <a:r>
              <a:rPr lang="en-US" dirty="0"/>
              <a:t>Click to add notes and references (if required)</a:t>
            </a:r>
            <a:endParaRPr lang="en-GB" dirty="0"/>
          </a:p>
        </p:txBody>
      </p:sp>
      <p:sp>
        <p:nvSpPr>
          <p:cNvPr id="5" name="TextBox 4"/>
          <p:cNvSpPr txBox="1"/>
          <p:nvPr userDrawn="1"/>
        </p:nvSpPr>
        <p:spPr>
          <a:xfrm>
            <a:off x="6720114" y="595087"/>
            <a:ext cx="4586640" cy="830997"/>
          </a:xfrm>
          <a:prstGeom prst="rect">
            <a:avLst/>
          </a:prstGeom>
          <a:noFill/>
        </p:spPr>
        <p:txBody>
          <a:bodyPr wrap="none" rtlCol="0">
            <a:spAutoFit/>
          </a:bodyPr>
          <a:lstStyle/>
          <a:p>
            <a:r>
              <a:rPr lang="en-GB" sz="4800" dirty="0">
                <a:solidFill>
                  <a:schemeClr val="bg1"/>
                </a:solidFill>
              </a:rPr>
              <a:t>DRAFT SLIDES</a:t>
            </a:r>
            <a:endParaRPr lang="en-GB" dirty="0">
              <a:solidFill>
                <a:schemeClr val="bg1"/>
              </a:solidFill>
            </a:endParaRPr>
          </a:p>
        </p:txBody>
      </p:sp>
    </p:spTree>
    <p:extLst>
      <p:ext uri="{BB962C8B-B14F-4D97-AF65-F5344CB8AC3E}">
        <p14:creationId xmlns:p14="http://schemas.microsoft.com/office/powerpoint/2010/main" val="1412998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4" name="Text Placeholder 12"/>
          <p:cNvSpPr>
            <a:spLocks noGrp="1"/>
          </p:cNvSpPr>
          <p:nvPr>
            <p:ph type="body" sz="quarter" idx="14" hasCustomPrompt="1"/>
          </p:nvPr>
        </p:nvSpPr>
        <p:spPr>
          <a:xfrm>
            <a:off x="528138" y="6581003"/>
            <a:ext cx="10826034" cy="276999"/>
          </a:xfrm>
        </p:spPr>
        <p:txBody>
          <a:bodyPr wrap="square" lIns="0" rIns="0" anchor="b">
            <a:spAutoFit/>
          </a:bodyPr>
          <a:lstStyle>
            <a:lvl1pPr marL="0" indent="0">
              <a:buFontTx/>
              <a:buNone/>
              <a:defRPr sz="1200" baseline="0">
                <a:solidFill>
                  <a:schemeClr val="bg2"/>
                </a:solidFill>
              </a:defRPr>
            </a:lvl1pPr>
          </a:lstStyle>
          <a:p>
            <a:pPr lvl="0"/>
            <a:r>
              <a:rPr lang="en-US" dirty="0"/>
              <a:t>Click to add notes and references (if required)</a:t>
            </a:r>
            <a:endParaRPr lang="en-GB" dirty="0"/>
          </a:p>
        </p:txBody>
      </p:sp>
    </p:spTree>
    <p:extLst>
      <p:ext uri="{BB962C8B-B14F-4D97-AF65-F5344CB8AC3E}">
        <p14:creationId xmlns:p14="http://schemas.microsoft.com/office/powerpoint/2010/main" val="2054503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DO NOT USE">
    <p:spTree>
      <p:nvGrpSpPr>
        <p:cNvPr id="1" name=""/>
        <p:cNvGrpSpPr/>
        <p:nvPr/>
      </p:nvGrpSpPr>
      <p:grpSpPr>
        <a:xfrm>
          <a:off x="0" y="0"/>
          <a:ext cx="0" cy="0"/>
          <a:chOff x="0" y="0"/>
          <a:chExt cx="0" cy="0"/>
        </a:xfrm>
      </p:grpSpPr>
      <p:sp>
        <p:nvSpPr>
          <p:cNvPr id="2" name="Title 1"/>
          <p:cNvSpPr>
            <a:spLocks noGrp="1"/>
          </p:cNvSpPr>
          <p:nvPr>
            <p:ph type="ctrTitle"/>
          </p:nvPr>
        </p:nvSpPr>
        <p:spPr>
          <a:xfrm>
            <a:off x="914638" y="2130428"/>
            <a:ext cx="10365899"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9276" y="3886200"/>
            <a:ext cx="8536623"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1455966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10" Type="http://schemas.openxmlformats.org/officeDocument/2006/relationships/image" Target="../media/image2.jpeg"/><Relationship Id="rId4" Type="http://schemas.openxmlformats.org/officeDocument/2006/relationships/slideLayout" Target="../slideLayouts/slideLayout14.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11307600" cy="1335600"/>
          </a:xfrm>
          <a:prstGeom prst="rect">
            <a:avLst/>
          </a:prstGeom>
          <a:solidFill>
            <a:schemeClr val="tx2"/>
          </a:solidFill>
        </p:spPr>
        <p:txBody>
          <a:bodyPr vert="horz" lIns="396000" tIns="108000" rIns="396000" bIns="108000" rtlCol="0" anchor="b" anchorCtr="0">
            <a:normAutofit/>
          </a:bodyPr>
          <a:lstStyle/>
          <a:p>
            <a:r>
              <a:rPr lang="en-US" dirty="0"/>
              <a:t>Click to add slide title </a:t>
            </a:r>
            <a:endParaRPr lang="en-GB" dirty="0"/>
          </a:p>
        </p:txBody>
      </p:sp>
      <p:sp>
        <p:nvSpPr>
          <p:cNvPr id="3" name="Text Placeholder 2"/>
          <p:cNvSpPr>
            <a:spLocks noGrp="1"/>
          </p:cNvSpPr>
          <p:nvPr>
            <p:ph type="body" idx="1"/>
          </p:nvPr>
        </p:nvSpPr>
        <p:spPr>
          <a:xfrm>
            <a:off x="528138" y="1600203"/>
            <a:ext cx="11029820" cy="4525963"/>
          </a:xfrm>
          <a:prstGeom prst="rect">
            <a:avLst/>
          </a:prstGeom>
        </p:spPr>
        <p:txBody>
          <a:bodyPr vert="horz" lIns="0" tIns="45720" rIns="91440" bIns="45720" rtlCol="0">
            <a:normAutofit/>
          </a:bodyPr>
          <a:lstStyle/>
          <a:p>
            <a:pPr lvl="0"/>
            <a:r>
              <a:rPr lang="en-US" dirty="0"/>
              <a:t>Click to add text</a:t>
            </a:r>
          </a:p>
          <a:p>
            <a:pPr lvl="1"/>
            <a:r>
              <a:rPr lang="en-US" dirty="0"/>
              <a:t>Second level</a:t>
            </a:r>
          </a:p>
          <a:p>
            <a:pPr lvl="2"/>
            <a:r>
              <a:rPr lang="en-US" dirty="0"/>
              <a:t>Third level</a:t>
            </a:r>
          </a:p>
        </p:txBody>
      </p:sp>
      <p:sp>
        <p:nvSpPr>
          <p:cNvPr id="9" name="TextBox 8"/>
          <p:cNvSpPr txBox="1"/>
          <p:nvPr/>
        </p:nvSpPr>
        <p:spPr>
          <a:xfrm>
            <a:off x="11378963" y="6588003"/>
            <a:ext cx="823570" cy="276999"/>
          </a:xfrm>
          <a:prstGeom prst="rect">
            <a:avLst/>
          </a:prstGeom>
          <a:noFill/>
        </p:spPr>
        <p:txBody>
          <a:bodyPr wrap="square" lIns="0" rtlCol="0" anchor="b" anchorCtr="0">
            <a:spAutoFit/>
          </a:bodyPr>
          <a:lstStyle/>
          <a:p>
            <a:pPr algn="r"/>
            <a:fld id="{8BEBFFC5-B3AF-46B0-A63A-4487D528037B}" type="slidenum">
              <a:rPr lang="en-GB" sz="1200" smtClean="0">
                <a:solidFill>
                  <a:schemeClr val="bg2"/>
                </a:solidFill>
                <a:latin typeface="Arial" panose="020B0604020202020204" pitchFamily="34" charset="0"/>
                <a:cs typeface="Arial" panose="020B0604020202020204" pitchFamily="34" charset="0"/>
              </a:rPr>
              <a:pPr algn="r"/>
              <a:t>‹#›</a:t>
            </a:fld>
            <a:endParaRPr lang="en-GB" sz="1200" dirty="0">
              <a:solidFill>
                <a:schemeClr val="bg2"/>
              </a:solidFill>
              <a:latin typeface="Arial" panose="020B0604020202020204" pitchFamily="34" charset="0"/>
              <a:cs typeface="Arial" panose="020B0604020202020204" pitchFamily="34" charset="0"/>
            </a:endParaRPr>
          </a:p>
        </p:txBody>
      </p:sp>
      <p:sp>
        <p:nvSpPr>
          <p:cNvPr id="4" name="TextBox 3"/>
          <p:cNvSpPr txBox="1"/>
          <p:nvPr userDrawn="1"/>
        </p:nvSpPr>
        <p:spPr>
          <a:xfrm>
            <a:off x="6720114" y="-14515"/>
            <a:ext cx="4586640" cy="830997"/>
          </a:xfrm>
          <a:prstGeom prst="rect">
            <a:avLst/>
          </a:prstGeom>
          <a:noFill/>
        </p:spPr>
        <p:txBody>
          <a:bodyPr wrap="none" rtlCol="0">
            <a:spAutoFit/>
          </a:bodyPr>
          <a:lstStyle/>
          <a:p>
            <a:r>
              <a:rPr lang="en-GB" sz="4800" dirty="0">
                <a:solidFill>
                  <a:schemeClr val="bg1"/>
                </a:solidFill>
              </a:rPr>
              <a:t>DRAFT SLIDES</a:t>
            </a:r>
            <a:endParaRPr lang="en-GB" dirty="0">
              <a:solidFill>
                <a:schemeClr val="bg1"/>
              </a:solidFill>
            </a:endParaRPr>
          </a:p>
        </p:txBody>
      </p:sp>
    </p:spTree>
    <p:extLst>
      <p:ext uri="{BB962C8B-B14F-4D97-AF65-F5344CB8AC3E}">
        <p14:creationId xmlns:p14="http://schemas.microsoft.com/office/powerpoint/2010/main" val="32358359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0" r:id="rId3"/>
    <p:sldLayoutId id="2147483663" r:id="rId4"/>
    <p:sldLayoutId id="2147483664" r:id="rId5"/>
    <p:sldLayoutId id="2147483665" r:id="rId6"/>
    <p:sldLayoutId id="2147483666" r:id="rId7"/>
    <p:sldLayoutId id="2147483667" r:id="rId8"/>
    <p:sldLayoutId id="2147483668" r:id="rId9"/>
    <p:sldLayoutId id="2147483681" r:id="rId10"/>
  </p:sldLayoutIdLst>
  <p:txStyles>
    <p:titleStyle>
      <a:lvl1pPr algn="l" defTabSz="914400" rtl="0" eaLnBrk="1" latinLnBrk="0" hangingPunct="1">
        <a:spcBef>
          <a:spcPct val="0"/>
        </a:spcBef>
        <a:buNone/>
        <a:defRPr sz="3600"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ts val="600"/>
        </a:spcBef>
        <a:buClr>
          <a:schemeClr val="tx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4000" indent="-342000" algn="l" defTabSz="914400" rtl="0" eaLnBrk="1" latinLnBrk="0" hangingPunct="1">
        <a:spcBef>
          <a:spcPts val="600"/>
        </a:spcBef>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026000" indent="-342000" algn="l" defTabSz="914400" rtl="0" eaLnBrk="1" latinLnBrk="0" hangingPunct="1">
        <a:spcBef>
          <a:spcPts val="6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581"/>
            <a:ext cx="11307600" cy="1335600"/>
          </a:xfrm>
          <a:prstGeom prst="rect">
            <a:avLst/>
          </a:prstGeom>
          <a:solidFill>
            <a:schemeClr val="tx2"/>
          </a:solidFill>
        </p:spPr>
        <p:txBody>
          <a:bodyPr vert="horz" lIns="396000" tIns="108000" rIns="396000" bIns="108000" rtlCol="0" anchor="b" anchorCtr="0">
            <a:normAutofit/>
          </a:bodyPr>
          <a:lstStyle/>
          <a:p>
            <a:r>
              <a:rPr lang="en-US" dirty="0"/>
              <a:t>Click to add slide title </a:t>
            </a:r>
            <a:endParaRPr lang="en-GB" dirty="0"/>
          </a:p>
        </p:txBody>
      </p:sp>
      <p:sp>
        <p:nvSpPr>
          <p:cNvPr id="3" name="Text Placeholder 2"/>
          <p:cNvSpPr>
            <a:spLocks noGrp="1"/>
          </p:cNvSpPr>
          <p:nvPr>
            <p:ph type="body" idx="1"/>
          </p:nvPr>
        </p:nvSpPr>
        <p:spPr>
          <a:xfrm>
            <a:off x="528138" y="1600206"/>
            <a:ext cx="11029820" cy="4525963"/>
          </a:xfrm>
          <a:prstGeom prst="rect">
            <a:avLst/>
          </a:prstGeom>
        </p:spPr>
        <p:txBody>
          <a:bodyPr vert="horz" lIns="0" tIns="45720" rIns="91440" bIns="45720" rtlCol="0">
            <a:normAutofit/>
          </a:bodyPr>
          <a:lstStyle/>
          <a:p>
            <a:pPr lvl="0"/>
            <a:r>
              <a:rPr lang="en-US" dirty="0"/>
              <a:t>Click to add text</a:t>
            </a:r>
          </a:p>
          <a:p>
            <a:pPr lvl="1"/>
            <a:r>
              <a:rPr lang="en-US" dirty="0"/>
              <a:t>Second level</a:t>
            </a:r>
          </a:p>
          <a:p>
            <a:pPr lvl="2"/>
            <a:r>
              <a:rPr lang="en-US" dirty="0"/>
              <a:t>Third level</a:t>
            </a:r>
          </a:p>
        </p:txBody>
      </p:sp>
      <p:sp>
        <p:nvSpPr>
          <p:cNvPr id="9" name="TextBox 8"/>
          <p:cNvSpPr txBox="1"/>
          <p:nvPr/>
        </p:nvSpPr>
        <p:spPr>
          <a:xfrm>
            <a:off x="11378963" y="6588007"/>
            <a:ext cx="823570" cy="276999"/>
          </a:xfrm>
          <a:prstGeom prst="rect">
            <a:avLst/>
          </a:prstGeom>
          <a:noFill/>
        </p:spPr>
        <p:txBody>
          <a:bodyPr wrap="square" lIns="0" rtlCol="0" anchor="b" anchorCtr="0">
            <a:spAutoFit/>
          </a:bodyPr>
          <a:lstStyle/>
          <a:p>
            <a:pPr algn="r"/>
            <a:fld id="{8BEBFFC5-B3AF-46B0-A63A-4487D528037B}" type="slidenum">
              <a:rPr lang="en-GB" sz="1200" smtClean="0">
                <a:solidFill>
                  <a:schemeClr val="bg2"/>
                </a:solidFill>
                <a:latin typeface="Arial" panose="020B0604020202020204" pitchFamily="34" charset="0"/>
                <a:cs typeface="Arial" panose="020B0604020202020204" pitchFamily="34" charset="0"/>
              </a:rPr>
              <a:pPr algn="r"/>
              <a:t>‹#›</a:t>
            </a:fld>
            <a:endParaRPr lang="en-GB" sz="1200" dirty="0">
              <a:solidFill>
                <a:schemeClr val="bg2"/>
              </a:solidFill>
              <a:latin typeface="Arial" panose="020B0604020202020204" pitchFamily="34" charset="0"/>
              <a:cs typeface="Arial" panose="020B0604020202020204" pitchFamily="34" charset="0"/>
            </a:endParaRPr>
          </a:p>
        </p:txBody>
      </p:sp>
      <p:pic>
        <p:nvPicPr>
          <p:cNvPr id="5" name="Picture 2" descr="Z:\POLICY\MS\OHPF Multi-sponsor\OHPF004 ECTRIMS or other scientific sympo\Production\ROMS001_Cover_image_lowres.jpg">
            <a:extLst>
              <a:ext uri="{FF2B5EF4-FFF2-40B4-BE49-F238E27FC236}">
                <a16:creationId xmlns:a16="http://schemas.microsoft.com/office/drawing/2014/main" id="{F6C80ED5-2A87-481F-8E66-29629B14DDB1}"/>
              </a:ext>
            </a:extLst>
          </p:cNvPr>
          <p:cNvPicPr>
            <a:picLocks noChangeAspect="1" noChangeArrowheads="1"/>
          </p:cNvPicPr>
          <p:nvPr userDrawn="1"/>
        </p:nvPicPr>
        <p:blipFill rotWithShape="1">
          <a:blip r:embed="rId10" cstate="print">
            <a:extLst>
              <a:ext uri="{28A0092B-C50C-407E-A947-70E740481C1C}">
                <a14:useLocalDpi xmlns:a14="http://schemas.microsoft.com/office/drawing/2010/main" val="0"/>
              </a:ext>
            </a:extLst>
          </a:blip>
          <a:srcRect l="38568" t="17716" r="4822" b="249"/>
          <a:stretch/>
        </p:blipFill>
        <p:spPr bwMode="auto">
          <a:xfrm>
            <a:off x="11305773" y="0"/>
            <a:ext cx="889403" cy="1333182"/>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687758"/>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Lst>
  <p:txStyles>
    <p:titleStyle>
      <a:lvl1pPr algn="l" defTabSz="914400" rtl="0" eaLnBrk="1" latinLnBrk="0" hangingPunct="1">
        <a:spcBef>
          <a:spcPct val="0"/>
        </a:spcBef>
        <a:buNone/>
        <a:defRPr sz="3600"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ts val="600"/>
        </a:spcBef>
        <a:buClr>
          <a:schemeClr val="tx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4000" indent="-342000" algn="l" defTabSz="914400" rtl="0" eaLnBrk="1" latinLnBrk="0" hangingPunct="1">
        <a:spcBef>
          <a:spcPts val="600"/>
        </a:spcBef>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026000" indent="-342000" algn="l" defTabSz="914400" rtl="0" eaLnBrk="1" latinLnBrk="0" hangingPunct="1">
        <a:spcBef>
          <a:spcPts val="6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journals.sagepub.com/doi/10.1177/1352458518809326"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www.msbrainhealth.org/resources/article/ms-brain-health-consensus-standards" TargetMode="Externa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24.png"/><Relationship Id="rId2" Type="http://schemas.openxmlformats.org/officeDocument/2006/relationships/notesSlide" Target="../notesSlides/notesSlide15.xml"/><Relationship Id="rId16"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23.png"/><Relationship Id="rId5" Type="http://schemas.openxmlformats.org/officeDocument/2006/relationships/diagramQuickStyle" Target="../diagrams/quickStyle1.xml"/><Relationship Id="rId15" Type="http://schemas.openxmlformats.org/officeDocument/2006/relationships/slide" Target="slide41.xml"/><Relationship Id="rId10" Type="http://schemas.openxmlformats.org/officeDocument/2006/relationships/image" Target="../media/image22.svg"/><Relationship Id="rId4" Type="http://schemas.openxmlformats.org/officeDocument/2006/relationships/diagramLayout" Target="../diagrams/layout1.xml"/><Relationship Id="rId9" Type="http://schemas.openxmlformats.org/officeDocument/2006/relationships/image" Target="../media/image21.png"/><Relationship Id="rId14" Type="http://schemas.openxmlformats.org/officeDocument/2006/relationships/image" Target="../media/image26.svg"/></Relationships>
</file>

<file path=ppt/slides/_rels/slide21.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slide" Target="slide20.xml"/><Relationship Id="rId7"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8.png"/><Relationship Id="rId4" Type="http://schemas.openxmlformats.org/officeDocument/2006/relationships/slide" Target="slide20.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8.png"/><Relationship Id="rId4" Type="http://schemas.openxmlformats.org/officeDocument/2006/relationships/slide" Target="slide20.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8.png"/><Relationship Id="rId4" Type="http://schemas.openxmlformats.org/officeDocument/2006/relationships/slide" Target="slide20.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 Target="slide20.xml"/><Relationship Id="rId1" Type="http://schemas.openxmlformats.org/officeDocument/2006/relationships/slideLayout" Target="../slideLayouts/slideLayout2.xml"/><Relationship Id="rId5" Type="http://schemas.openxmlformats.org/officeDocument/2006/relationships/image" Target="../media/image34.svg"/><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 Target="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 Target="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 Target="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slide" Target="slide20.xml"/><Relationship Id="rId7"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slide" Target="slide20.xml"/><Relationship Id="rId5" Type="http://schemas.openxmlformats.org/officeDocument/2006/relationships/image" Target="../media/image41.svg"/><Relationship Id="rId4" Type="http://schemas.openxmlformats.org/officeDocument/2006/relationships/image" Target="../media/image40.png"/></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slide" Target="slide20.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slide" Target="slide20.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slide" Target="slide20.xml"/></Relationships>
</file>

<file path=ppt/slides/_rels/slide37.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28.png"/></Relationships>
</file>

<file path=ppt/slides/_rels/slide38.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9.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1.xml.rels><?xml version="1.0" encoding="UTF-8" standalone="yes"?>
<Relationships xmlns="http://schemas.openxmlformats.org/package/2006/relationships"><Relationship Id="rId3" Type="http://schemas.openxmlformats.org/officeDocument/2006/relationships/slide" Target="slide29.xml"/><Relationship Id="rId7" Type="http://schemas.openxmlformats.org/officeDocument/2006/relationships/image" Target="../media/image22.sv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slide" Target="slide25.xml"/><Relationship Id="rId4" Type="http://schemas.openxmlformats.org/officeDocument/2006/relationships/image" Target="../media/image23.png"/></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mailto:info@msbrainhealth.org"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Guidance for presenters (1/4)</a:t>
            </a:r>
            <a:endParaRPr lang="en-US" dirty="0"/>
          </a:p>
        </p:txBody>
      </p:sp>
      <p:sp>
        <p:nvSpPr>
          <p:cNvPr id="3" name="Content Placeholder 2"/>
          <p:cNvSpPr>
            <a:spLocks noGrp="1"/>
          </p:cNvSpPr>
          <p:nvPr>
            <p:ph idx="1"/>
          </p:nvPr>
        </p:nvSpPr>
        <p:spPr>
          <a:xfrm>
            <a:off x="509464" y="1597822"/>
            <a:ext cx="10796309" cy="4983181"/>
          </a:xfrm>
        </p:spPr>
        <p:txBody>
          <a:bodyPr>
            <a:normAutofit fontScale="92500" lnSpcReduction="20000"/>
          </a:bodyPr>
          <a:lstStyle/>
          <a:p>
            <a:pPr>
              <a:lnSpc>
                <a:spcPct val="110000"/>
              </a:lnSpc>
              <a:spcBef>
                <a:spcPts val="3000"/>
              </a:spcBef>
            </a:pPr>
            <a:r>
              <a:rPr lang="en-GB" dirty="0"/>
              <a:t>This slide deck is intended to inform healthcare professionals with an interest in MS about global consensus standards for timely MS care</a:t>
            </a:r>
          </a:p>
          <a:p>
            <a:pPr>
              <a:lnSpc>
                <a:spcPct val="110000"/>
              </a:lnSpc>
              <a:spcBef>
                <a:spcPts val="3000"/>
              </a:spcBef>
            </a:pPr>
            <a:r>
              <a:rPr lang="en-GB" dirty="0"/>
              <a:t>Sections of this slide deck may be presented independently; however, the funding statement on the title slide should always be retained and presented alongside any material obtained from this slide deck</a:t>
            </a:r>
          </a:p>
          <a:p>
            <a:pPr>
              <a:lnSpc>
                <a:spcPct val="110000"/>
              </a:lnSpc>
              <a:spcBef>
                <a:spcPts val="3000"/>
              </a:spcBef>
            </a:pPr>
            <a:r>
              <a:rPr lang="en-GB" dirty="0"/>
              <a:t>Please include your own Declarations of Interest statement at the start of the presentation, in keeping with the compliance regulations in your country and the country where the slides are being presented</a:t>
            </a:r>
          </a:p>
          <a:p>
            <a:pPr>
              <a:lnSpc>
                <a:spcPct val="110000"/>
              </a:lnSpc>
              <a:spcBef>
                <a:spcPts val="3000"/>
              </a:spcBef>
            </a:pPr>
            <a:r>
              <a:rPr lang="en-GB" dirty="0"/>
              <a:t>Please see slides 18 and 19 for further guidance on how to use and tailor these slides appropriately for your region and audience</a:t>
            </a:r>
            <a:endParaRPr lang="en-US" dirty="0"/>
          </a:p>
          <a:p>
            <a:endParaRPr lang="en-US" dirty="0"/>
          </a:p>
        </p:txBody>
      </p:sp>
      <p:sp>
        <p:nvSpPr>
          <p:cNvPr id="4" name="Text Placeholder 3"/>
          <p:cNvSpPr>
            <a:spLocks noGrp="1"/>
          </p:cNvSpPr>
          <p:nvPr>
            <p:ph type="body" sz="quarter" idx="14"/>
          </p:nvPr>
        </p:nvSpPr>
        <p:spPr/>
        <p:txBody>
          <a:bodyPr/>
          <a:lstStyle/>
          <a:p>
            <a:endParaRPr lang="en-US" dirty="0"/>
          </a:p>
        </p:txBody>
      </p:sp>
    </p:spTree>
    <p:extLst>
      <p:ext uri="{BB962C8B-B14F-4D97-AF65-F5344CB8AC3E}">
        <p14:creationId xmlns:p14="http://schemas.microsoft.com/office/powerpoint/2010/main" val="25413633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t>Completed a modified Delphi process to define</a:t>
            </a:r>
            <a:r>
              <a:rPr lang="en-GB" b="1"/>
              <a:t> </a:t>
            </a:r>
            <a:r>
              <a:rPr lang="en-GB"/>
              <a:t>international standards for MS care</a:t>
            </a:r>
            <a:endParaRPr lang="en-US"/>
          </a:p>
        </p:txBody>
      </p:sp>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65573" y="1417638"/>
            <a:ext cx="6264028" cy="5440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descr="Z:\POLICY\MS\OHPF Multi-sponsor\OHPF004 ECTRIMS or other scientific sympo\Production\ROMS001_Cover_image_lowres.jpg">
            <a:extLst>
              <a:ext uri="{FF2B5EF4-FFF2-40B4-BE49-F238E27FC236}">
                <a16:creationId xmlns:a16="http://schemas.microsoft.com/office/drawing/2014/main" id="{9EACC1AD-4CF1-4DB4-8C7A-7F26E66C808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8568" t="17716" r="4822" b="249"/>
          <a:stretch/>
        </p:blipFill>
        <p:spPr bwMode="auto">
          <a:xfrm>
            <a:off x="11305773" y="0"/>
            <a:ext cx="889403" cy="1333182"/>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8794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BCF93581-91E3-4FAA-905F-64CD38A23823}"/>
              </a:ext>
            </a:extLst>
          </p:cNvPr>
          <p:cNvPicPr>
            <a:picLocks noChangeAspect="1"/>
          </p:cNvPicPr>
          <p:nvPr/>
        </p:nvPicPr>
        <p:blipFill rotWithShape="1">
          <a:blip r:embed="rId3">
            <a:clrChange>
              <a:clrFrom>
                <a:srgbClr val="B4B4B7"/>
              </a:clrFrom>
              <a:clrTo>
                <a:srgbClr val="B4B4B7">
                  <a:alpha val="0"/>
                </a:srgbClr>
              </a:clrTo>
            </a:clrChange>
          </a:blip>
          <a:srcRect l="16926" t="1175" r="15576" b="1177"/>
          <a:stretch/>
        </p:blipFill>
        <p:spPr>
          <a:xfrm>
            <a:off x="7671467" y="1871961"/>
            <a:ext cx="3900131" cy="2418081"/>
          </a:xfrm>
          <a:prstGeom prst="rect">
            <a:avLst/>
          </a:prstGeom>
        </p:spPr>
      </p:pic>
      <p:sp>
        <p:nvSpPr>
          <p:cNvPr id="2" name="Title 1"/>
          <p:cNvSpPr>
            <a:spLocks noGrp="1"/>
          </p:cNvSpPr>
          <p:nvPr>
            <p:ph type="title"/>
          </p:nvPr>
        </p:nvSpPr>
        <p:spPr>
          <a:xfrm>
            <a:off x="0" y="0"/>
            <a:ext cx="12195175" cy="1335600"/>
          </a:xfrm>
        </p:spPr>
        <p:txBody>
          <a:bodyPr/>
          <a:lstStyle/>
          <a:p>
            <a:r>
              <a:rPr lang="en-GB" dirty="0"/>
              <a:t>The modified Delphi process</a:t>
            </a:r>
          </a:p>
        </p:txBody>
      </p:sp>
      <p:sp>
        <p:nvSpPr>
          <p:cNvPr id="32" name="Content Placeholder 2">
            <a:extLst>
              <a:ext uri="{FF2B5EF4-FFF2-40B4-BE49-F238E27FC236}">
                <a16:creationId xmlns:a16="http://schemas.microsoft.com/office/drawing/2014/main" id="{E3B4CA48-FE51-4BDC-85BB-27DB8A31BB20}"/>
              </a:ext>
            </a:extLst>
          </p:cNvPr>
          <p:cNvSpPr>
            <a:spLocks noGrp="1"/>
          </p:cNvSpPr>
          <p:nvPr>
            <p:ph idx="1"/>
          </p:nvPr>
        </p:nvSpPr>
        <p:spPr>
          <a:xfrm>
            <a:off x="509466" y="1597825"/>
            <a:ext cx="6668241" cy="1345471"/>
          </a:xfrm>
        </p:spPr>
        <p:txBody>
          <a:bodyPr>
            <a:normAutofit/>
          </a:bodyPr>
          <a:lstStyle/>
          <a:p>
            <a:pPr>
              <a:spcBef>
                <a:spcPts val="1200"/>
              </a:spcBef>
            </a:pPr>
            <a:r>
              <a:rPr lang="en-GB" sz="2000" dirty="0"/>
              <a:t>A structured approach for reaching consensus among experts, using surveys </a:t>
            </a:r>
          </a:p>
          <a:p>
            <a:pPr lvl="1">
              <a:spcBef>
                <a:spcPts val="1200"/>
              </a:spcBef>
            </a:pPr>
            <a:r>
              <a:rPr lang="en-GB" sz="1600" dirty="0"/>
              <a:t>Opinions remain anonymous</a:t>
            </a:r>
            <a:r>
              <a:rPr lang="en-US" sz="1600" dirty="0"/>
              <a:t> and are given equal weight</a:t>
            </a:r>
            <a:endParaRPr lang="en-GB" sz="2000" dirty="0"/>
          </a:p>
        </p:txBody>
      </p:sp>
      <p:sp>
        <p:nvSpPr>
          <p:cNvPr id="34" name="Content Placeholder 2">
            <a:extLst>
              <a:ext uri="{FF2B5EF4-FFF2-40B4-BE49-F238E27FC236}">
                <a16:creationId xmlns:a16="http://schemas.microsoft.com/office/drawing/2014/main" id="{E5312375-2F20-4C9C-851C-85E10095D547}"/>
              </a:ext>
            </a:extLst>
          </p:cNvPr>
          <p:cNvSpPr txBox="1">
            <a:spLocks/>
          </p:cNvSpPr>
          <p:nvPr/>
        </p:nvSpPr>
        <p:spPr>
          <a:xfrm>
            <a:off x="7135435" y="4600683"/>
            <a:ext cx="4382371" cy="1850670"/>
          </a:xfrm>
          <a:prstGeom prst="rect">
            <a:avLst/>
          </a:prstGeom>
        </p:spPr>
        <p:txBody>
          <a:bodyPr vert="horz" lIns="0" tIns="45720" rIns="0" bIns="45720" rtlCol="0">
            <a:normAutofit/>
          </a:bodyPr>
          <a:lstStyle>
            <a:lvl1pPr marL="342900" indent="-342900" algn="l" defTabSz="914400" rtl="0" eaLnBrk="1" latinLnBrk="0" hangingPunct="1">
              <a:spcBef>
                <a:spcPts val="600"/>
              </a:spcBef>
              <a:buClr>
                <a:schemeClr val="tx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4000" indent="-342000" algn="l" defTabSz="914400" rtl="0" eaLnBrk="1" latinLnBrk="0" hangingPunct="1">
              <a:spcBef>
                <a:spcPts val="600"/>
              </a:spcBef>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026000" indent="-342000" algn="l" defTabSz="914400" rtl="0" eaLnBrk="1" latinLnBrk="0" hangingPunct="1">
              <a:spcBef>
                <a:spcPts val="6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r>
              <a:rPr lang="en-GB" sz="1600" b="1" dirty="0">
                <a:solidFill>
                  <a:srgbClr val="EB6724"/>
                </a:solidFill>
              </a:rPr>
              <a:t>Four</a:t>
            </a:r>
            <a:r>
              <a:rPr lang="en-GB" sz="1600" dirty="0"/>
              <a:t> </a:t>
            </a:r>
            <a:r>
              <a:rPr lang="en-GB" sz="1600" b="1" dirty="0">
                <a:solidFill>
                  <a:srgbClr val="EB6724"/>
                </a:solidFill>
              </a:rPr>
              <a:t>Chairs </a:t>
            </a:r>
            <a:r>
              <a:rPr lang="en-GB" sz="1600" dirty="0"/>
              <a:t>led the process</a:t>
            </a:r>
            <a:endParaRPr lang="en-GB" sz="1600" b="1" dirty="0">
              <a:solidFill>
                <a:srgbClr val="EB6724"/>
              </a:solidFill>
            </a:endParaRPr>
          </a:p>
          <a:p>
            <a:pPr lvl="1"/>
            <a:r>
              <a:rPr lang="en-GB" sz="1600" b="1" dirty="0">
                <a:solidFill>
                  <a:srgbClr val="EB6724"/>
                </a:solidFill>
              </a:rPr>
              <a:t>Delphi Panel </a:t>
            </a:r>
            <a:r>
              <a:rPr lang="en-GB" sz="1600" dirty="0"/>
              <a:t>of MS neurologists voted</a:t>
            </a:r>
            <a:endParaRPr lang="en-GB" sz="1600" b="1" dirty="0">
              <a:solidFill>
                <a:srgbClr val="EB6724"/>
              </a:solidFill>
            </a:endParaRPr>
          </a:p>
          <a:p>
            <a:pPr lvl="1"/>
            <a:r>
              <a:rPr lang="en-GB" sz="1600" b="1" dirty="0">
                <a:solidFill>
                  <a:srgbClr val="EB6724"/>
                </a:solidFill>
              </a:rPr>
              <a:t>Reviewing Group </a:t>
            </a:r>
            <a:r>
              <a:rPr lang="en-GB" sz="1600" dirty="0"/>
              <a:t>commented (comprised MS nurses, people with MS and allied health professionals)</a:t>
            </a:r>
            <a:endParaRPr lang="en-GB" sz="1600" b="1" dirty="0">
              <a:solidFill>
                <a:srgbClr val="EB6724"/>
              </a:solidFill>
            </a:endParaRPr>
          </a:p>
        </p:txBody>
      </p:sp>
      <p:grpSp>
        <p:nvGrpSpPr>
          <p:cNvPr id="33" name="Group 32">
            <a:extLst>
              <a:ext uri="{FF2B5EF4-FFF2-40B4-BE49-F238E27FC236}">
                <a16:creationId xmlns:a16="http://schemas.microsoft.com/office/drawing/2014/main" id="{913C31DF-05F7-4A44-B0E6-AB4578122A76}"/>
              </a:ext>
            </a:extLst>
          </p:cNvPr>
          <p:cNvGrpSpPr/>
          <p:nvPr/>
        </p:nvGrpSpPr>
        <p:grpSpPr>
          <a:xfrm>
            <a:off x="793963" y="3299846"/>
            <a:ext cx="6752319" cy="3077252"/>
            <a:chOff x="1157538" y="2960948"/>
            <a:chExt cx="6956273" cy="3077252"/>
          </a:xfrm>
        </p:grpSpPr>
        <p:cxnSp>
          <p:nvCxnSpPr>
            <p:cNvPr id="35" name="Straight Arrow Connector 34">
              <a:extLst>
                <a:ext uri="{FF2B5EF4-FFF2-40B4-BE49-F238E27FC236}">
                  <a16:creationId xmlns:a16="http://schemas.microsoft.com/office/drawing/2014/main" id="{31F19345-386F-4B97-B8D8-2A5851148473}"/>
                </a:ext>
              </a:extLst>
            </p:cNvPr>
            <p:cNvCxnSpPr/>
            <p:nvPr/>
          </p:nvCxnSpPr>
          <p:spPr>
            <a:xfrm>
              <a:off x="2979275" y="4486227"/>
              <a:ext cx="0" cy="197672"/>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67050459-0BF5-4846-9F83-F116CA6FDFB9}"/>
                </a:ext>
              </a:extLst>
            </p:cNvPr>
            <p:cNvCxnSpPr/>
            <p:nvPr/>
          </p:nvCxnSpPr>
          <p:spPr>
            <a:xfrm>
              <a:off x="2979275" y="4989448"/>
              <a:ext cx="0" cy="197672"/>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F707702D-D772-4EB1-93B3-F3B6EB359A96}"/>
                </a:ext>
              </a:extLst>
            </p:cNvPr>
            <p:cNvCxnSpPr/>
            <p:nvPr/>
          </p:nvCxnSpPr>
          <p:spPr>
            <a:xfrm>
              <a:off x="2979275" y="5499580"/>
              <a:ext cx="0" cy="197672"/>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6557549D-BC26-4F09-83B0-FB158A7231FC}"/>
                </a:ext>
              </a:extLst>
            </p:cNvPr>
            <p:cNvSpPr txBox="1"/>
            <p:nvPr/>
          </p:nvSpPr>
          <p:spPr>
            <a:xfrm>
              <a:off x="1157681" y="5719399"/>
              <a:ext cx="3643189" cy="318801"/>
            </a:xfrm>
            <a:prstGeom prst="roundRect">
              <a:avLst/>
            </a:prstGeom>
            <a:solidFill>
              <a:schemeClr val="tx2"/>
            </a:solidFill>
            <a:ln/>
          </p:spPr>
          <p:style>
            <a:lnRef idx="2">
              <a:schemeClr val="accent1"/>
            </a:lnRef>
            <a:fillRef idx="1">
              <a:schemeClr val="lt1"/>
            </a:fillRef>
            <a:effectRef idx="0">
              <a:schemeClr val="accent1"/>
            </a:effectRef>
            <a:fontRef idx="minor">
              <a:schemeClr val="dk1"/>
            </a:fontRef>
          </p:style>
          <p:txBody>
            <a:bodyPr wrap="square" tIns="36000" bIns="36000" rtlCol="0">
              <a:spAutoFit/>
            </a:bodyPr>
            <a:lstStyle/>
            <a:p>
              <a:pPr algn="ctr"/>
              <a:r>
                <a:rPr lang="en-GB" sz="1400" dirty="0">
                  <a:solidFill>
                    <a:schemeClr val="bg1"/>
                  </a:solidFill>
                  <a:latin typeface="Arial" panose="020B0604020202020204" pitchFamily="34" charset="0"/>
                  <a:cs typeface="Arial" panose="020B0604020202020204" pitchFamily="34" charset="0"/>
                </a:rPr>
                <a:t>Round 5  – vote on statements (n = 21)</a:t>
              </a:r>
            </a:p>
          </p:txBody>
        </p:sp>
        <p:sp>
          <p:nvSpPr>
            <p:cNvPr id="42" name="TextBox 41">
              <a:extLst>
                <a:ext uri="{FF2B5EF4-FFF2-40B4-BE49-F238E27FC236}">
                  <a16:creationId xmlns:a16="http://schemas.microsoft.com/office/drawing/2014/main" id="{2A41DE18-B033-4CEB-81EB-907235A57A99}"/>
                </a:ext>
              </a:extLst>
            </p:cNvPr>
            <p:cNvSpPr txBox="1"/>
            <p:nvPr/>
          </p:nvSpPr>
          <p:spPr>
            <a:xfrm>
              <a:off x="1157538" y="3663860"/>
              <a:ext cx="3643475" cy="340519"/>
            </a:xfrm>
            <a:prstGeom prst="roundRect">
              <a:avLst/>
            </a:prstGeom>
            <a:solidFill>
              <a:schemeClr val="tx2"/>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400" dirty="0">
                  <a:solidFill>
                    <a:schemeClr val="bg1"/>
                  </a:solidFill>
                  <a:latin typeface="Arial" panose="020B0604020202020204" pitchFamily="34" charset="0"/>
                  <a:cs typeface="Arial" panose="020B0604020202020204" pitchFamily="34" charset="0"/>
                </a:rPr>
                <a:t>Round 1 – comment on principles (n = 27)</a:t>
              </a:r>
            </a:p>
          </p:txBody>
        </p:sp>
        <p:sp>
          <p:nvSpPr>
            <p:cNvPr id="43" name="TextBox 42">
              <a:extLst>
                <a:ext uri="{FF2B5EF4-FFF2-40B4-BE49-F238E27FC236}">
                  <a16:creationId xmlns:a16="http://schemas.microsoft.com/office/drawing/2014/main" id="{3F29AFE4-CF5C-47B0-B941-686A4F0F911F}"/>
                </a:ext>
              </a:extLst>
            </p:cNvPr>
            <p:cNvSpPr txBox="1"/>
            <p:nvPr/>
          </p:nvSpPr>
          <p:spPr>
            <a:xfrm>
              <a:off x="1157538" y="4194033"/>
              <a:ext cx="3643475" cy="318801"/>
            </a:xfrm>
            <a:prstGeom prst="roundRect">
              <a:avLst/>
            </a:prstGeom>
            <a:solidFill>
              <a:schemeClr val="tx2"/>
            </a:solidFill>
            <a:ln/>
          </p:spPr>
          <p:style>
            <a:lnRef idx="2">
              <a:schemeClr val="accent1"/>
            </a:lnRef>
            <a:fillRef idx="1">
              <a:schemeClr val="lt1"/>
            </a:fillRef>
            <a:effectRef idx="0">
              <a:schemeClr val="accent1"/>
            </a:effectRef>
            <a:fontRef idx="minor">
              <a:schemeClr val="dk1"/>
            </a:fontRef>
          </p:style>
          <p:txBody>
            <a:bodyPr wrap="square" tIns="36000" bIns="36000" rtlCol="0">
              <a:spAutoFit/>
            </a:bodyPr>
            <a:lstStyle/>
            <a:p>
              <a:pPr algn="ctr"/>
              <a:r>
                <a:rPr lang="en-GB" sz="1400" dirty="0">
                  <a:solidFill>
                    <a:schemeClr val="bg1"/>
                  </a:solidFill>
                  <a:latin typeface="Arial" panose="020B0604020202020204" pitchFamily="34" charset="0"/>
                  <a:cs typeface="Arial" panose="020B0604020202020204" pitchFamily="34" charset="0"/>
                </a:rPr>
                <a:t>Round 2 – suggest time frames (n = 24) </a:t>
              </a:r>
            </a:p>
          </p:txBody>
        </p:sp>
        <p:sp>
          <p:nvSpPr>
            <p:cNvPr id="44" name="TextBox 43">
              <a:extLst>
                <a:ext uri="{FF2B5EF4-FFF2-40B4-BE49-F238E27FC236}">
                  <a16:creationId xmlns:a16="http://schemas.microsoft.com/office/drawing/2014/main" id="{851A9190-F35C-4188-ACD2-79C700F0597F}"/>
                </a:ext>
              </a:extLst>
            </p:cNvPr>
            <p:cNvSpPr txBox="1"/>
            <p:nvPr/>
          </p:nvSpPr>
          <p:spPr>
            <a:xfrm>
              <a:off x="5493334" y="3906136"/>
              <a:ext cx="2197220" cy="306264"/>
            </a:xfrm>
            <a:prstGeom prst="roundRect">
              <a:avLst/>
            </a:prstGeom>
            <a:solidFill>
              <a:schemeClr val="accent3">
                <a:lumMod val="40000"/>
                <a:lumOff val="60000"/>
              </a:schemeClr>
            </a:solidFill>
            <a:ln>
              <a:noFill/>
            </a:ln>
          </p:spPr>
          <p:txBody>
            <a:bodyPr wrap="square" rtlCol="0">
              <a:spAutoFit/>
            </a:bodyPr>
            <a:lstStyle/>
            <a:p>
              <a:pPr algn="ctr"/>
              <a:r>
                <a:rPr lang="en-GB" sz="1400" dirty="0">
                  <a:solidFill>
                    <a:sysClr val="windowText" lastClr="000000"/>
                  </a:solidFill>
                  <a:latin typeface="Arial" panose="020B0604020202020204" pitchFamily="34" charset="0"/>
                  <a:cs typeface="Arial" panose="020B0604020202020204" pitchFamily="34" charset="0"/>
                </a:rPr>
                <a:t>Comment on results</a:t>
              </a:r>
            </a:p>
          </p:txBody>
        </p:sp>
        <p:sp>
          <p:nvSpPr>
            <p:cNvPr id="45" name="TextBox 44">
              <a:extLst>
                <a:ext uri="{FF2B5EF4-FFF2-40B4-BE49-F238E27FC236}">
                  <a16:creationId xmlns:a16="http://schemas.microsoft.com/office/drawing/2014/main" id="{0AEE6893-92AE-434B-A2EC-F3D476CD6F46}"/>
                </a:ext>
              </a:extLst>
            </p:cNvPr>
            <p:cNvSpPr txBox="1"/>
            <p:nvPr/>
          </p:nvSpPr>
          <p:spPr>
            <a:xfrm>
              <a:off x="1157538" y="4702488"/>
              <a:ext cx="3643474" cy="318801"/>
            </a:xfrm>
            <a:prstGeom prst="roundRect">
              <a:avLst/>
            </a:prstGeom>
            <a:solidFill>
              <a:schemeClr val="tx2"/>
            </a:solidFill>
            <a:ln/>
          </p:spPr>
          <p:style>
            <a:lnRef idx="2">
              <a:schemeClr val="accent1"/>
            </a:lnRef>
            <a:fillRef idx="1">
              <a:schemeClr val="lt1"/>
            </a:fillRef>
            <a:effectRef idx="0">
              <a:schemeClr val="accent1"/>
            </a:effectRef>
            <a:fontRef idx="minor">
              <a:schemeClr val="dk1"/>
            </a:fontRef>
          </p:style>
          <p:txBody>
            <a:bodyPr wrap="square" tIns="36000" bIns="36000" rtlCol="0">
              <a:spAutoFit/>
            </a:bodyPr>
            <a:lstStyle/>
            <a:p>
              <a:pPr algn="ctr"/>
              <a:r>
                <a:rPr lang="en-GB" sz="1400" dirty="0">
                  <a:solidFill>
                    <a:schemeClr val="bg1"/>
                  </a:solidFill>
                  <a:latin typeface="Arial" panose="020B0604020202020204" pitchFamily="34" charset="0"/>
                  <a:cs typeface="Arial" panose="020B0604020202020204" pitchFamily="34" charset="0"/>
                </a:rPr>
                <a:t>Round 3 – choose time frames (n = 24)</a:t>
              </a:r>
            </a:p>
          </p:txBody>
        </p:sp>
        <p:grpSp>
          <p:nvGrpSpPr>
            <p:cNvPr id="46" name="Group 45">
              <a:extLst>
                <a:ext uri="{FF2B5EF4-FFF2-40B4-BE49-F238E27FC236}">
                  <a16:creationId xmlns:a16="http://schemas.microsoft.com/office/drawing/2014/main" id="{C0B83FC5-7C79-484B-AD51-13DD8511FC1A}"/>
                </a:ext>
              </a:extLst>
            </p:cNvPr>
            <p:cNvGrpSpPr/>
            <p:nvPr/>
          </p:nvGrpSpPr>
          <p:grpSpPr>
            <a:xfrm>
              <a:off x="1157681" y="5210943"/>
              <a:ext cx="6532874" cy="346787"/>
              <a:chOff x="1157681" y="5203569"/>
              <a:chExt cx="6532874" cy="346787"/>
            </a:xfrm>
          </p:grpSpPr>
          <p:sp>
            <p:nvSpPr>
              <p:cNvPr id="51" name="TextBox 50">
                <a:extLst>
                  <a:ext uri="{FF2B5EF4-FFF2-40B4-BE49-F238E27FC236}">
                    <a16:creationId xmlns:a16="http://schemas.microsoft.com/office/drawing/2014/main" id="{341DFA27-639D-4690-B2E2-CE62B5033165}"/>
                  </a:ext>
                </a:extLst>
              </p:cNvPr>
              <p:cNvSpPr txBox="1"/>
              <p:nvPr/>
            </p:nvSpPr>
            <p:spPr>
              <a:xfrm>
                <a:off x="1157681" y="5203569"/>
                <a:ext cx="3643189" cy="318801"/>
              </a:xfrm>
              <a:prstGeom prst="roundRect">
                <a:avLst/>
              </a:prstGeom>
              <a:solidFill>
                <a:schemeClr val="tx2"/>
              </a:solidFill>
              <a:ln/>
            </p:spPr>
            <p:style>
              <a:lnRef idx="2">
                <a:schemeClr val="accent1"/>
              </a:lnRef>
              <a:fillRef idx="1">
                <a:schemeClr val="lt1"/>
              </a:fillRef>
              <a:effectRef idx="0">
                <a:schemeClr val="accent1"/>
              </a:effectRef>
              <a:fontRef idx="minor">
                <a:schemeClr val="dk1"/>
              </a:fontRef>
            </p:style>
            <p:txBody>
              <a:bodyPr wrap="square" tIns="36000" bIns="36000" rtlCol="0">
                <a:spAutoFit/>
              </a:bodyPr>
              <a:lstStyle/>
              <a:p>
                <a:pPr algn="ctr"/>
                <a:r>
                  <a:rPr lang="en-GB" sz="1400" dirty="0">
                    <a:solidFill>
                      <a:schemeClr val="bg1"/>
                    </a:solidFill>
                    <a:latin typeface="Arial" panose="020B0604020202020204" pitchFamily="34" charset="0"/>
                    <a:cs typeface="Arial" panose="020B0604020202020204" pitchFamily="34" charset="0"/>
                  </a:rPr>
                  <a:t>Round 4 – vote on statements (n = 21)</a:t>
                </a:r>
              </a:p>
            </p:txBody>
          </p:sp>
          <p:grpSp>
            <p:nvGrpSpPr>
              <p:cNvPr id="53" name="Group 52">
                <a:extLst>
                  <a:ext uri="{FF2B5EF4-FFF2-40B4-BE49-F238E27FC236}">
                    <a16:creationId xmlns:a16="http://schemas.microsoft.com/office/drawing/2014/main" id="{A4239C89-D530-484F-AF56-1478342B64EF}"/>
                  </a:ext>
                </a:extLst>
              </p:cNvPr>
              <p:cNvGrpSpPr/>
              <p:nvPr/>
            </p:nvGrpSpPr>
            <p:grpSpPr>
              <a:xfrm>
                <a:off x="4806894" y="5305192"/>
                <a:ext cx="692607" cy="115554"/>
                <a:chOff x="5403263" y="4091517"/>
                <a:chExt cx="435232" cy="57260"/>
              </a:xfrm>
            </p:grpSpPr>
            <p:cxnSp>
              <p:nvCxnSpPr>
                <p:cNvPr id="54" name="Straight Connector 53">
                  <a:extLst>
                    <a:ext uri="{FF2B5EF4-FFF2-40B4-BE49-F238E27FC236}">
                      <a16:creationId xmlns:a16="http://schemas.microsoft.com/office/drawing/2014/main" id="{73E6F5E9-B9E4-4B29-B6D4-CDFC987678BB}"/>
                    </a:ext>
                  </a:extLst>
                </p:cNvPr>
                <p:cNvCxnSpPr/>
                <p:nvPr/>
              </p:nvCxnSpPr>
              <p:spPr>
                <a:xfrm>
                  <a:off x="5403263" y="4091517"/>
                  <a:ext cx="43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3B447489-B187-41B1-8F61-FED0CB33099A}"/>
                    </a:ext>
                  </a:extLst>
                </p:cNvPr>
                <p:cNvCxnSpPr/>
                <p:nvPr/>
              </p:nvCxnSpPr>
              <p:spPr>
                <a:xfrm>
                  <a:off x="5406495" y="4148777"/>
                  <a:ext cx="43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2" name="TextBox 51">
                <a:extLst>
                  <a:ext uri="{FF2B5EF4-FFF2-40B4-BE49-F238E27FC236}">
                    <a16:creationId xmlns:a16="http://schemas.microsoft.com/office/drawing/2014/main" id="{4A611466-31D9-449C-B3C5-E10D546AF9AF}"/>
                  </a:ext>
                </a:extLst>
              </p:cNvPr>
              <p:cNvSpPr txBox="1"/>
              <p:nvPr/>
            </p:nvSpPr>
            <p:spPr>
              <a:xfrm>
                <a:off x="5493335" y="5209837"/>
                <a:ext cx="2197220" cy="340519"/>
              </a:xfrm>
              <a:prstGeom prst="roundRect">
                <a:avLst/>
              </a:prstGeom>
              <a:solidFill>
                <a:schemeClr val="accent3">
                  <a:lumMod val="40000"/>
                  <a:lumOff val="60000"/>
                </a:schemeClr>
              </a:solidFill>
              <a:ln>
                <a:noFill/>
              </a:ln>
            </p:spPr>
            <p:txBody>
              <a:bodyPr wrap="none" rtlCol="0">
                <a:noAutofit/>
              </a:bodyPr>
              <a:lstStyle/>
              <a:p>
                <a:pPr algn="ctr"/>
                <a:r>
                  <a:rPr lang="en-GB" sz="1400" dirty="0">
                    <a:solidFill>
                      <a:sysClr val="windowText" lastClr="000000"/>
                    </a:solidFill>
                    <a:latin typeface="Arial" panose="020B0604020202020204" pitchFamily="34" charset="0"/>
                    <a:cs typeface="Arial" panose="020B0604020202020204" pitchFamily="34" charset="0"/>
                  </a:rPr>
                  <a:t>Comment on statements</a:t>
                </a:r>
              </a:p>
            </p:txBody>
          </p:sp>
        </p:grpSp>
        <p:sp>
          <p:nvSpPr>
            <p:cNvPr id="47" name="TextBox 46">
              <a:extLst>
                <a:ext uri="{FF2B5EF4-FFF2-40B4-BE49-F238E27FC236}">
                  <a16:creationId xmlns:a16="http://schemas.microsoft.com/office/drawing/2014/main" id="{D3A201E1-83F8-498B-84D6-4A97717F1510}"/>
                </a:ext>
              </a:extLst>
            </p:cNvPr>
            <p:cNvSpPr txBox="1"/>
            <p:nvPr/>
          </p:nvSpPr>
          <p:spPr>
            <a:xfrm>
              <a:off x="4943191" y="2960948"/>
              <a:ext cx="3170620" cy="715089"/>
            </a:xfrm>
            <a:prstGeom prst="roundRect">
              <a:avLst/>
            </a:prstGeom>
            <a:noFill/>
            <a:ln>
              <a:noFill/>
            </a:ln>
          </p:spPr>
          <p:txBody>
            <a:bodyPr wrap="square" rtlCol="0">
              <a:spAutoFit/>
            </a:bodyPr>
            <a:lstStyle/>
            <a:p>
              <a:pPr algn="ctr"/>
              <a:r>
                <a:rPr lang="en-GB" b="1" dirty="0">
                  <a:latin typeface="Arial" panose="020B0604020202020204" pitchFamily="34" charset="0"/>
                  <a:cs typeface="Arial" panose="020B0604020202020204" pitchFamily="34" charset="0"/>
                </a:rPr>
                <a:t>Reviewing Group </a:t>
              </a:r>
              <a:br>
                <a:rPr lang="en-GB" b="1" dirty="0">
                  <a:latin typeface="Arial" panose="020B0604020202020204" pitchFamily="34" charset="0"/>
                  <a:cs typeface="Arial" panose="020B0604020202020204" pitchFamily="34" charset="0"/>
                </a:rPr>
              </a:br>
              <a:r>
                <a:rPr lang="en-GB" b="1" dirty="0">
                  <a:latin typeface="Arial" panose="020B0604020202020204" pitchFamily="34" charset="0"/>
                  <a:cs typeface="Arial" panose="020B0604020202020204" pitchFamily="34" charset="0"/>
                </a:rPr>
                <a:t>(N = 31)</a:t>
              </a:r>
            </a:p>
          </p:txBody>
        </p:sp>
        <p:sp>
          <p:nvSpPr>
            <p:cNvPr id="48" name="TextBox 47">
              <a:extLst>
                <a:ext uri="{FF2B5EF4-FFF2-40B4-BE49-F238E27FC236}">
                  <a16:creationId xmlns:a16="http://schemas.microsoft.com/office/drawing/2014/main" id="{2D9F0B00-29BC-43CF-AB17-06BBFDDCC1B9}"/>
                </a:ext>
              </a:extLst>
            </p:cNvPr>
            <p:cNvSpPr txBox="1"/>
            <p:nvPr/>
          </p:nvSpPr>
          <p:spPr>
            <a:xfrm>
              <a:off x="1157539" y="2960948"/>
              <a:ext cx="3649355" cy="715089"/>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b="1" dirty="0">
                  <a:latin typeface="Arial" panose="020B0604020202020204" pitchFamily="34" charset="0"/>
                  <a:cs typeface="Arial" panose="020B0604020202020204" pitchFamily="34" charset="0"/>
                </a:rPr>
                <a:t>Delphi Panel </a:t>
              </a:r>
              <a:br>
                <a:rPr lang="en-GB" b="1" dirty="0">
                  <a:latin typeface="Arial" panose="020B0604020202020204" pitchFamily="34" charset="0"/>
                  <a:cs typeface="Arial" panose="020B0604020202020204" pitchFamily="34" charset="0"/>
                </a:rPr>
              </a:br>
              <a:r>
                <a:rPr lang="en-GB" b="1" dirty="0">
                  <a:latin typeface="Arial" panose="020B0604020202020204" pitchFamily="34" charset="0"/>
                  <a:cs typeface="Arial" panose="020B0604020202020204" pitchFamily="34" charset="0"/>
                </a:rPr>
                <a:t>(N = 29)</a:t>
              </a:r>
            </a:p>
          </p:txBody>
        </p:sp>
        <p:cxnSp>
          <p:nvCxnSpPr>
            <p:cNvPr id="49" name="Connector: Elbow 48">
              <a:extLst>
                <a:ext uri="{FF2B5EF4-FFF2-40B4-BE49-F238E27FC236}">
                  <a16:creationId xmlns:a16="http://schemas.microsoft.com/office/drawing/2014/main" id="{0EBFD76C-5F32-4279-B613-F6318A429AE9}"/>
                </a:ext>
              </a:extLst>
            </p:cNvPr>
            <p:cNvCxnSpPr>
              <a:endCxn id="44" idx="0"/>
            </p:cNvCxnSpPr>
            <p:nvPr/>
          </p:nvCxnSpPr>
          <p:spPr>
            <a:xfrm>
              <a:off x="4812037" y="3761732"/>
              <a:ext cx="1779907" cy="144404"/>
            </a:xfrm>
            <a:prstGeom prst="bentConnector2">
              <a:avLst/>
            </a:prstGeom>
            <a:ln w="12700">
              <a:tailEnd type="triangle" w="lg" len="med"/>
            </a:ln>
          </p:spPr>
          <p:style>
            <a:lnRef idx="1">
              <a:schemeClr val="dk1"/>
            </a:lnRef>
            <a:fillRef idx="0">
              <a:schemeClr val="dk1"/>
            </a:fillRef>
            <a:effectRef idx="0">
              <a:schemeClr val="dk1"/>
            </a:effectRef>
            <a:fontRef idx="minor">
              <a:schemeClr val="tx1"/>
            </a:fontRef>
          </p:style>
        </p:cxnSp>
        <p:cxnSp>
          <p:nvCxnSpPr>
            <p:cNvPr id="50" name="Connector: Elbow 49">
              <a:extLst>
                <a:ext uri="{FF2B5EF4-FFF2-40B4-BE49-F238E27FC236}">
                  <a16:creationId xmlns:a16="http://schemas.microsoft.com/office/drawing/2014/main" id="{EA8E042A-5D83-4485-BD11-E2F30D9E53D9}"/>
                </a:ext>
              </a:extLst>
            </p:cNvPr>
            <p:cNvCxnSpPr>
              <a:stCxn id="44" idx="2"/>
              <a:endCxn id="43" idx="3"/>
            </p:cNvCxnSpPr>
            <p:nvPr/>
          </p:nvCxnSpPr>
          <p:spPr>
            <a:xfrm rot="5400000">
              <a:off x="5625962" y="3387452"/>
              <a:ext cx="141034" cy="1790931"/>
            </a:xfrm>
            <a:prstGeom prst="bentConnector2">
              <a:avLst/>
            </a:prstGeom>
            <a:ln w="12700">
              <a:tailEnd type="triangle" w="lg" len="med"/>
            </a:ln>
          </p:spPr>
          <p:style>
            <a:lnRef idx="1">
              <a:schemeClr val="dk1"/>
            </a:lnRef>
            <a:fillRef idx="0">
              <a:schemeClr val="dk1"/>
            </a:fillRef>
            <a:effectRef idx="0">
              <a:schemeClr val="dk1"/>
            </a:effectRef>
            <a:fontRef idx="minor">
              <a:schemeClr val="tx1"/>
            </a:fontRef>
          </p:style>
        </p:cxnSp>
      </p:grpSp>
      <p:sp>
        <p:nvSpPr>
          <p:cNvPr id="28" name="Rectangle: Rounded Corners 27">
            <a:extLst>
              <a:ext uri="{FF2B5EF4-FFF2-40B4-BE49-F238E27FC236}">
                <a16:creationId xmlns:a16="http://schemas.microsoft.com/office/drawing/2014/main" id="{8C382DAC-656B-4E1A-A9BA-6E24232A375F}"/>
              </a:ext>
            </a:extLst>
          </p:cNvPr>
          <p:cNvSpPr/>
          <p:nvPr/>
        </p:nvSpPr>
        <p:spPr>
          <a:xfrm>
            <a:off x="9326620" y="1480870"/>
            <a:ext cx="2683937" cy="578882"/>
          </a:xfrm>
          <a:prstGeom prst="round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n-GB" sz="1400" dirty="0"/>
              <a:t>Participants from regions with a high prevalence of MS</a:t>
            </a:r>
          </a:p>
        </p:txBody>
      </p:sp>
      <p:pic>
        <p:nvPicPr>
          <p:cNvPr id="27" name="Picture 2" descr="Z:\POLICY\MS\OHPF Multi-sponsor\OHPF004 ECTRIMS or other scientific sympo\Production\ROMS001_Cover_image_lowres.jpg">
            <a:extLst>
              <a:ext uri="{FF2B5EF4-FFF2-40B4-BE49-F238E27FC236}">
                <a16:creationId xmlns:a16="http://schemas.microsoft.com/office/drawing/2014/main" id="{C9C9FD2D-2F1E-420B-93AC-381F64E5A08F}"/>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8568" t="17716" r="4822" b="249"/>
          <a:stretch/>
        </p:blipFill>
        <p:spPr bwMode="auto">
          <a:xfrm>
            <a:off x="11305773" y="0"/>
            <a:ext cx="889403" cy="1333182"/>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35723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317559" y="4865103"/>
            <a:ext cx="2948380" cy="44267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GB" sz="2000" b="1" dirty="0"/>
              <a:t>Consensus statement </a:t>
            </a:r>
          </a:p>
        </p:txBody>
      </p:sp>
      <p:sp>
        <p:nvSpPr>
          <p:cNvPr id="2" name="Title 1"/>
          <p:cNvSpPr>
            <a:spLocks noGrp="1"/>
          </p:cNvSpPr>
          <p:nvPr>
            <p:ph type="title"/>
          </p:nvPr>
        </p:nvSpPr>
        <p:spPr/>
        <p:txBody>
          <a:bodyPr/>
          <a:lstStyle/>
          <a:p>
            <a:r>
              <a:rPr lang="en-GB" dirty="0"/>
              <a:t>Developing consensus statements</a:t>
            </a:r>
          </a:p>
        </p:txBody>
      </p:sp>
      <p:sp>
        <p:nvSpPr>
          <p:cNvPr id="6" name="TextBox 5"/>
          <p:cNvSpPr txBox="1"/>
          <p:nvPr/>
        </p:nvSpPr>
        <p:spPr>
          <a:xfrm>
            <a:off x="7562150" y="5244834"/>
            <a:ext cx="4152060" cy="1191816"/>
          </a:xfrm>
          <a:prstGeom prst="roundRect">
            <a:avLst/>
          </a:prstGeom>
          <a:solidFill>
            <a:schemeClr val="accent3">
              <a:lumMod val="20000"/>
              <a:lumOff val="8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GB" sz="1600" dirty="0">
                <a:solidFill>
                  <a:schemeClr val="tx1"/>
                </a:solidFill>
              </a:rPr>
              <a:t>e.g. The importance of a brain-healthy lifestyle should be discussed with each patient with MS </a:t>
            </a:r>
            <a:r>
              <a:rPr lang="en-GB" sz="1600" u="sng" dirty="0">
                <a:solidFill>
                  <a:schemeClr val="tx1"/>
                </a:solidFill>
              </a:rPr>
              <a:t>within (xx days/weeks) </a:t>
            </a:r>
            <a:r>
              <a:rPr lang="en-GB" sz="1600" dirty="0">
                <a:solidFill>
                  <a:schemeClr val="tx1"/>
                </a:solidFill>
              </a:rPr>
              <a:t>of diagnosis</a:t>
            </a:r>
          </a:p>
        </p:txBody>
      </p:sp>
      <p:sp>
        <p:nvSpPr>
          <p:cNvPr id="7" name="TextBox 6"/>
          <p:cNvSpPr txBox="1"/>
          <p:nvPr/>
        </p:nvSpPr>
        <p:spPr>
          <a:xfrm>
            <a:off x="6317559" y="3071116"/>
            <a:ext cx="2948380" cy="44267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GB" sz="2000" b="1" dirty="0"/>
              <a:t>Variable </a:t>
            </a:r>
          </a:p>
        </p:txBody>
      </p:sp>
      <p:sp>
        <p:nvSpPr>
          <p:cNvPr id="9" name="TextBox 8"/>
          <p:cNvSpPr txBox="1"/>
          <p:nvPr/>
        </p:nvSpPr>
        <p:spPr>
          <a:xfrm>
            <a:off x="6317559" y="1700808"/>
            <a:ext cx="2948380" cy="44267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GB" sz="2000" b="1" dirty="0"/>
              <a:t>Principle </a:t>
            </a:r>
          </a:p>
        </p:txBody>
      </p:sp>
      <p:sp>
        <p:nvSpPr>
          <p:cNvPr id="10" name="TextBox 9"/>
          <p:cNvSpPr txBox="1"/>
          <p:nvPr/>
        </p:nvSpPr>
        <p:spPr>
          <a:xfrm>
            <a:off x="7562151" y="3401539"/>
            <a:ext cx="4152060" cy="919401"/>
          </a:xfrm>
          <a:prstGeom prst="roundRect">
            <a:avLst/>
          </a:prstGeom>
          <a:solidFill>
            <a:schemeClr val="accent3">
              <a:lumMod val="20000"/>
              <a:lumOff val="8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GB" sz="1600" dirty="0">
                <a:solidFill>
                  <a:schemeClr val="tx1"/>
                </a:solidFill>
              </a:rPr>
              <a:t>e.g. Time </a:t>
            </a:r>
            <a:r>
              <a:rPr lang="en-GB" sz="1600" u="sng" dirty="0">
                <a:solidFill>
                  <a:schemeClr val="tx1"/>
                </a:solidFill>
              </a:rPr>
              <a:t>from</a:t>
            </a:r>
            <a:r>
              <a:rPr lang="en-GB" sz="1600" dirty="0">
                <a:solidFill>
                  <a:schemeClr val="tx1"/>
                </a:solidFill>
              </a:rPr>
              <a:t> MS diagnosis </a:t>
            </a:r>
            <a:r>
              <a:rPr lang="en-GB" sz="1600" u="sng" dirty="0">
                <a:solidFill>
                  <a:schemeClr val="tx1"/>
                </a:solidFill>
              </a:rPr>
              <a:t>to</a:t>
            </a:r>
            <a:r>
              <a:rPr lang="en-GB" sz="1600" dirty="0">
                <a:solidFill>
                  <a:schemeClr val="tx1"/>
                </a:solidFill>
              </a:rPr>
              <a:t> discussion about the importance of living a brain-healthy lifestyle</a:t>
            </a:r>
          </a:p>
        </p:txBody>
      </p:sp>
      <p:sp>
        <p:nvSpPr>
          <p:cNvPr id="11" name="TextBox 10"/>
          <p:cNvSpPr txBox="1"/>
          <p:nvPr/>
        </p:nvSpPr>
        <p:spPr>
          <a:xfrm>
            <a:off x="7562150" y="2029540"/>
            <a:ext cx="4152060" cy="646986"/>
          </a:xfrm>
          <a:prstGeom prst="roundRect">
            <a:avLst/>
          </a:prstGeom>
          <a:solidFill>
            <a:schemeClr val="accent3">
              <a:lumMod val="20000"/>
              <a:lumOff val="8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GB" sz="1600" dirty="0">
                <a:solidFill>
                  <a:schemeClr val="tx1"/>
                </a:solidFill>
              </a:rPr>
              <a:t>e.g. Early discussion about the importance of living a brain-healthy lifestyle</a:t>
            </a:r>
          </a:p>
        </p:txBody>
      </p:sp>
      <p:sp>
        <p:nvSpPr>
          <p:cNvPr id="12" name="Down Arrow 11"/>
          <p:cNvSpPr/>
          <p:nvPr/>
        </p:nvSpPr>
        <p:spPr>
          <a:xfrm>
            <a:off x="6697822" y="2143482"/>
            <a:ext cx="335869" cy="912229"/>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Down Arrow 12"/>
          <p:cNvSpPr/>
          <p:nvPr/>
        </p:nvSpPr>
        <p:spPr>
          <a:xfrm>
            <a:off x="6697822" y="3513789"/>
            <a:ext cx="335869" cy="1339169"/>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Content Placeholder 2"/>
          <p:cNvSpPr txBox="1">
            <a:spLocks/>
          </p:cNvSpPr>
          <p:nvPr/>
        </p:nvSpPr>
        <p:spPr>
          <a:xfrm>
            <a:off x="566864" y="1648075"/>
            <a:ext cx="5444105" cy="1409915"/>
          </a:xfrm>
          <a:prstGeom prst="rect">
            <a:avLst/>
          </a:prstGeom>
        </p:spPr>
        <p:txBody>
          <a:bodyPr vert="horz" lIns="0" tIns="45720" rIns="0" bIns="45720" rtlCol="0">
            <a:noAutofit/>
          </a:bodyPr>
          <a:lstStyle>
            <a:lvl1pPr marL="342900" indent="-342900" algn="l" defTabSz="914400" rtl="0" eaLnBrk="1" latinLnBrk="0" hangingPunct="1">
              <a:spcBef>
                <a:spcPts val="600"/>
              </a:spcBef>
              <a:buClr>
                <a:schemeClr val="tx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4000" indent="-342000" algn="l" defTabSz="914400" rtl="0" eaLnBrk="1" latinLnBrk="0" hangingPunct="1">
              <a:spcBef>
                <a:spcPts val="600"/>
              </a:spcBef>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026000" indent="-342000" algn="l" defTabSz="914400" rtl="0" eaLnBrk="1" latinLnBrk="0" hangingPunct="1">
              <a:spcBef>
                <a:spcPts val="6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pPr>
            <a:r>
              <a:rPr lang="en-GB" sz="2000" dirty="0"/>
              <a:t>Time-related </a:t>
            </a:r>
            <a:r>
              <a:rPr lang="en-GB" sz="2000" b="1" dirty="0"/>
              <a:t>principles </a:t>
            </a:r>
            <a:r>
              <a:rPr lang="en-GB" sz="2000" dirty="0"/>
              <a:t>derived from the policy report</a:t>
            </a:r>
          </a:p>
        </p:txBody>
      </p:sp>
      <p:sp>
        <p:nvSpPr>
          <p:cNvPr id="15" name="Content Placeholder 2"/>
          <p:cNvSpPr txBox="1">
            <a:spLocks/>
          </p:cNvSpPr>
          <p:nvPr/>
        </p:nvSpPr>
        <p:spPr>
          <a:xfrm>
            <a:off x="564984" y="3055711"/>
            <a:ext cx="5028547" cy="1761623"/>
          </a:xfrm>
          <a:prstGeom prst="rect">
            <a:avLst/>
          </a:prstGeom>
        </p:spPr>
        <p:txBody>
          <a:bodyPr vert="horz" lIns="0" tIns="45720" rIns="0" bIns="45720" rtlCol="0">
            <a:noAutofit/>
          </a:bodyPr>
          <a:lstStyle>
            <a:lvl1pPr marL="342900" indent="-342900" algn="l" defTabSz="914400" rtl="0" eaLnBrk="1" latinLnBrk="0" hangingPunct="1">
              <a:spcBef>
                <a:spcPts val="600"/>
              </a:spcBef>
              <a:buClr>
                <a:schemeClr val="tx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4000" indent="-342000" algn="l" defTabSz="914400" rtl="0" eaLnBrk="1" latinLnBrk="0" hangingPunct="1">
              <a:spcBef>
                <a:spcPts val="600"/>
              </a:spcBef>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026000" indent="-342000" algn="l" defTabSz="914400" rtl="0" eaLnBrk="1" latinLnBrk="0" hangingPunct="1">
              <a:spcBef>
                <a:spcPts val="6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000" b="1" dirty="0"/>
              <a:t>Variables</a:t>
            </a:r>
            <a:r>
              <a:rPr lang="en-GB" sz="2000" dirty="0"/>
              <a:t> defining principles in clinical practice developed</a:t>
            </a:r>
          </a:p>
          <a:p>
            <a:pPr lvl="1">
              <a:buFont typeface="Wingdings" pitchFamily="2" charset="2"/>
              <a:buChar char="Ø"/>
            </a:pPr>
            <a:r>
              <a:rPr lang="en-GB" sz="1700" dirty="0"/>
              <a:t>MS neurologists suggested timings for  ‘</a:t>
            </a:r>
            <a:r>
              <a:rPr lang="en-GB" sz="1700" b="1" dirty="0">
                <a:solidFill>
                  <a:schemeClr val="accent1"/>
                </a:solidFill>
              </a:rPr>
              <a:t>core</a:t>
            </a:r>
            <a:r>
              <a:rPr lang="en-GB" sz="1700" dirty="0"/>
              <a:t>’, ‘</a:t>
            </a:r>
            <a:r>
              <a:rPr lang="en-GB" sz="1700" b="1" dirty="0">
                <a:solidFill>
                  <a:schemeClr val="accent1"/>
                </a:solidFill>
              </a:rPr>
              <a:t>achievable</a:t>
            </a:r>
            <a:r>
              <a:rPr lang="en-GB" sz="1700" dirty="0"/>
              <a:t>’ and ‘</a:t>
            </a:r>
            <a:r>
              <a:rPr lang="en-GB" sz="1700" b="1" dirty="0">
                <a:solidFill>
                  <a:schemeClr val="accent1"/>
                </a:solidFill>
              </a:rPr>
              <a:t>aspirational</a:t>
            </a:r>
            <a:r>
              <a:rPr lang="en-GB" sz="1700" dirty="0"/>
              <a:t>’ </a:t>
            </a:r>
            <a:r>
              <a:rPr lang="en-GB" sz="1700" b="1" dirty="0"/>
              <a:t>consensus standards</a:t>
            </a:r>
            <a:endParaRPr lang="en-GB" sz="1700" dirty="0"/>
          </a:p>
        </p:txBody>
      </p:sp>
      <p:sp>
        <p:nvSpPr>
          <p:cNvPr id="16" name="Content Placeholder 2"/>
          <p:cNvSpPr txBox="1">
            <a:spLocks/>
          </p:cNvSpPr>
          <p:nvPr/>
        </p:nvSpPr>
        <p:spPr>
          <a:xfrm>
            <a:off x="573193" y="4829466"/>
            <a:ext cx="5444105" cy="813023"/>
          </a:xfrm>
          <a:prstGeom prst="rect">
            <a:avLst/>
          </a:prstGeom>
        </p:spPr>
        <p:txBody>
          <a:bodyPr vert="horz" lIns="0" tIns="45720" rIns="0" bIns="45720" rtlCol="0">
            <a:noAutofit/>
          </a:bodyPr>
          <a:lstStyle>
            <a:lvl1pPr marL="342900" indent="-342900" algn="l" defTabSz="914400" rtl="0" eaLnBrk="1" latinLnBrk="0" hangingPunct="1">
              <a:spcBef>
                <a:spcPts val="600"/>
              </a:spcBef>
              <a:buClr>
                <a:schemeClr val="tx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4000" indent="-342000" algn="l" defTabSz="914400" rtl="0" eaLnBrk="1" latinLnBrk="0" hangingPunct="1">
              <a:spcBef>
                <a:spcPts val="600"/>
              </a:spcBef>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026000" indent="-342000" algn="l" defTabSz="914400" rtl="0" eaLnBrk="1" latinLnBrk="0" hangingPunct="1">
              <a:spcBef>
                <a:spcPts val="6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1800"/>
              </a:spcBef>
            </a:pPr>
            <a:r>
              <a:rPr lang="en-GB" sz="2000" b="1" dirty="0"/>
              <a:t>Consensus statements</a:t>
            </a:r>
            <a:r>
              <a:rPr lang="en-GB" sz="2000" dirty="0"/>
              <a:t> developed based on these timings  </a:t>
            </a:r>
          </a:p>
          <a:p>
            <a:pPr marL="0" indent="0">
              <a:spcBef>
                <a:spcPts val="1800"/>
              </a:spcBef>
              <a:buFont typeface="Arial" panose="020B0604020202020204" pitchFamily="34" charset="0"/>
              <a:buNone/>
            </a:pPr>
            <a:endParaRPr lang="en-GB" sz="2000" dirty="0"/>
          </a:p>
        </p:txBody>
      </p:sp>
    </p:spTree>
    <p:extLst>
      <p:ext uri="{BB962C8B-B14F-4D97-AF65-F5344CB8AC3E}">
        <p14:creationId xmlns:p14="http://schemas.microsoft.com/office/powerpoint/2010/main" val="2997425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P spid="7" grpId="0" animBg="1"/>
      <p:bldP spid="9" grpId="0" animBg="1"/>
      <p:bldP spid="10" grpId="0" animBg="1"/>
      <p:bldP spid="11" grpId="0" animBg="1"/>
      <p:bldP spid="12" grpId="0" animBg="1"/>
      <p:bldP spid="13" grpId="0" animBg="1"/>
      <p:bldP spid="14" grpId="0"/>
      <p:bldP spid="15"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Three ‘levels’ of standards </a:t>
            </a:r>
          </a:p>
        </p:txBody>
      </p:sp>
      <p:pic>
        <p:nvPicPr>
          <p:cNvPr id="5" name="Picture 4">
            <a:extLst>
              <a:ext uri="{FF2B5EF4-FFF2-40B4-BE49-F238E27FC236}">
                <a16:creationId xmlns:a16="http://schemas.microsoft.com/office/drawing/2014/main" id="{C6F01280-7A58-41AC-AAF9-E4E498F5D994}"/>
              </a:ext>
            </a:extLst>
          </p:cNvPr>
          <p:cNvPicPr>
            <a:picLocks noChangeAspect="1"/>
          </p:cNvPicPr>
          <p:nvPr/>
        </p:nvPicPr>
        <p:blipFill>
          <a:blip r:embed="rId2"/>
          <a:stretch>
            <a:fillRect/>
          </a:stretch>
        </p:blipFill>
        <p:spPr>
          <a:xfrm>
            <a:off x="8557083" y="1332714"/>
            <a:ext cx="3638092" cy="5525286"/>
          </a:xfrm>
          <a:prstGeom prst="rect">
            <a:avLst/>
          </a:prstGeom>
        </p:spPr>
      </p:pic>
      <p:sp>
        <p:nvSpPr>
          <p:cNvPr id="12" name="Content Placeholder 2">
            <a:extLst>
              <a:ext uri="{FF2B5EF4-FFF2-40B4-BE49-F238E27FC236}">
                <a16:creationId xmlns:a16="http://schemas.microsoft.com/office/drawing/2014/main" id="{DB92F356-64DC-4FFC-A686-6A2EFD894B7A}"/>
              </a:ext>
            </a:extLst>
          </p:cNvPr>
          <p:cNvSpPr>
            <a:spLocks noGrp="1"/>
          </p:cNvSpPr>
          <p:nvPr>
            <p:ph idx="1"/>
          </p:nvPr>
        </p:nvSpPr>
        <p:spPr>
          <a:xfrm>
            <a:off x="509466" y="1597825"/>
            <a:ext cx="5372097" cy="4525963"/>
          </a:xfrm>
        </p:spPr>
        <p:txBody>
          <a:bodyPr>
            <a:noAutofit/>
          </a:bodyPr>
          <a:lstStyle/>
          <a:p>
            <a:pPr>
              <a:buClr>
                <a:schemeClr val="tx1"/>
              </a:buClr>
              <a:buFont typeface="Wingdings" panose="05000000000000000000" pitchFamily="2" charset="2"/>
              <a:buChar char="Ø"/>
            </a:pPr>
            <a:r>
              <a:rPr lang="en-GB" sz="2000" b="1" dirty="0">
                <a:solidFill>
                  <a:schemeClr val="accent3"/>
                </a:solidFill>
              </a:rPr>
              <a:t>Core</a:t>
            </a:r>
            <a:r>
              <a:rPr lang="en-GB" sz="2000" dirty="0"/>
              <a:t>: this should currently be achieved by most MS teams worldwide and will provide a </a:t>
            </a:r>
            <a:br>
              <a:rPr lang="en-GB" sz="2000" dirty="0"/>
            </a:br>
            <a:r>
              <a:rPr lang="en-GB" sz="2000" b="1" dirty="0"/>
              <a:t>minimum standard</a:t>
            </a:r>
            <a:endParaRPr lang="en-GB" sz="2000" dirty="0"/>
          </a:p>
          <a:p>
            <a:pPr>
              <a:buClr>
                <a:schemeClr val="tx1"/>
              </a:buClr>
              <a:buFont typeface="Wingdings" panose="05000000000000000000" pitchFamily="2" charset="2"/>
              <a:buChar char="Ø"/>
            </a:pPr>
            <a:endParaRPr lang="en-GB" sz="2000" dirty="0"/>
          </a:p>
          <a:p>
            <a:pPr>
              <a:buClr>
                <a:schemeClr val="tx1"/>
              </a:buClr>
              <a:buFont typeface="Wingdings" panose="05000000000000000000" pitchFamily="2" charset="2"/>
              <a:buChar char="Ø"/>
            </a:pPr>
            <a:r>
              <a:rPr lang="en-GB" sz="2000" b="1" dirty="0">
                <a:solidFill>
                  <a:schemeClr val="tx2"/>
                </a:solidFill>
              </a:rPr>
              <a:t>Achievable</a:t>
            </a:r>
            <a:r>
              <a:rPr lang="en-GB" sz="2000" dirty="0"/>
              <a:t>: this is a realistic target for most MS teams and reflects a </a:t>
            </a:r>
            <a:r>
              <a:rPr lang="en-GB" sz="2000" b="1" dirty="0"/>
              <a:t>good standard </a:t>
            </a:r>
            <a:br>
              <a:rPr lang="en-GB" sz="2000" b="1" dirty="0"/>
            </a:br>
            <a:r>
              <a:rPr lang="en-GB" sz="2000" b="1" dirty="0"/>
              <a:t>of care</a:t>
            </a:r>
            <a:endParaRPr lang="en-GB" sz="2000" dirty="0"/>
          </a:p>
          <a:p>
            <a:pPr>
              <a:buClr>
                <a:schemeClr val="tx1"/>
              </a:buClr>
              <a:buFont typeface="Wingdings" panose="05000000000000000000" pitchFamily="2" charset="2"/>
              <a:buChar char="Ø"/>
            </a:pPr>
            <a:endParaRPr lang="en-GB" sz="2000" dirty="0"/>
          </a:p>
          <a:p>
            <a:pPr>
              <a:buClr>
                <a:schemeClr val="tx1"/>
              </a:buClr>
              <a:buFont typeface="Wingdings" panose="05000000000000000000" pitchFamily="2" charset="2"/>
              <a:buChar char="Ø"/>
            </a:pPr>
            <a:r>
              <a:rPr lang="en-GB" sz="2000" b="1" dirty="0">
                <a:solidFill>
                  <a:srgbClr val="C00000"/>
                </a:solidFill>
              </a:rPr>
              <a:t>Aspirational</a:t>
            </a:r>
            <a:r>
              <a:rPr lang="en-GB" sz="2000" dirty="0"/>
              <a:t>: this might be achieved by only a few MS teams, where the local healthcare system allows, but should </a:t>
            </a:r>
            <a:r>
              <a:rPr lang="en-GB" sz="2000" b="1" dirty="0"/>
              <a:t>set the standard for high-quality care</a:t>
            </a:r>
            <a:endParaRPr lang="en-GB" sz="2000" dirty="0"/>
          </a:p>
        </p:txBody>
      </p:sp>
    </p:spTree>
    <p:extLst>
      <p:ext uri="{BB962C8B-B14F-4D97-AF65-F5344CB8AC3E}">
        <p14:creationId xmlns:p14="http://schemas.microsoft.com/office/powerpoint/2010/main" val="19718287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511CEA-FE75-4959-B321-5303DC8F8994}"/>
              </a:ext>
            </a:extLst>
          </p:cNvPr>
          <p:cNvSpPr>
            <a:spLocks noGrp="1"/>
          </p:cNvSpPr>
          <p:nvPr>
            <p:ph type="title"/>
          </p:nvPr>
        </p:nvSpPr>
        <p:spPr/>
        <p:txBody>
          <a:bodyPr/>
          <a:lstStyle/>
          <a:p>
            <a:r>
              <a:rPr lang="en-GB" dirty="0"/>
              <a:t>Results of Delphi consensus research</a:t>
            </a:r>
          </a:p>
        </p:txBody>
      </p:sp>
    </p:spTree>
    <p:extLst>
      <p:ext uri="{BB962C8B-B14F-4D97-AF65-F5344CB8AC3E}">
        <p14:creationId xmlns:p14="http://schemas.microsoft.com/office/powerpoint/2010/main" val="34614909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Consensus reached on majority of time frames</a:t>
            </a:r>
          </a:p>
        </p:txBody>
      </p:sp>
      <p:sp>
        <p:nvSpPr>
          <p:cNvPr id="5" name="Content Placeholder 4">
            <a:extLst>
              <a:ext uri="{FF2B5EF4-FFF2-40B4-BE49-F238E27FC236}">
                <a16:creationId xmlns:a16="http://schemas.microsoft.com/office/drawing/2014/main" id="{D21B40F8-9919-4A06-ABB8-59052E37DCA0}"/>
              </a:ext>
            </a:extLst>
          </p:cNvPr>
          <p:cNvSpPr>
            <a:spLocks noGrp="1"/>
          </p:cNvSpPr>
          <p:nvPr>
            <p:ph idx="1"/>
          </p:nvPr>
        </p:nvSpPr>
        <p:spPr>
          <a:xfrm>
            <a:off x="509466" y="1597825"/>
            <a:ext cx="10796309" cy="5071535"/>
          </a:xfrm>
        </p:spPr>
        <p:txBody>
          <a:bodyPr>
            <a:normAutofit fontScale="92500" lnSpcReduction="10000"/>
          </a:bodyPr>
          <a:lstStyle/>
          <a:p>
            <a:r>
              <a:rPr lang="en-GB" dirty="0"/>
              <a:t>In total, </a:t>
            </a:r>
            <a:r>
              <a:rPr lang="en-GB" b="1" dirty="0"/>
              <a:t>21 neurologists </a:t>
            </a:r>
            <a:r>
              <a:rPr lang="en-GB" dirty="0"/>
              <a:t>from </a:t>
            </a:r>
            <a:r>
              <a:rPr lang="en-GB" b="1" dirty="0"/>
              <a:t>19 countries…</a:t>
            </a:r>
          </a:p>
          <a:p>
            <a:pPr marL="0" indent="0">
              <a:buNone/>
            </a:pPr>
            <a:endParaRPr lang="en-GB" b="1" dirty="0"/>
          </a:p>
          <a:p>
            <a:r>
              <a:rPr lang="en-GB" dirty="0"/>
              <a:t>…considered </a:t>
            </a:r>
            <a:r>
              <a:rPr lang="en-GB" b="1" dirty="0"/>
              <a:t>27 statements</a:t>
            </a:r>
            <a:r>
              <a:rPr lang="en-GB" dirty="0"/>
              <a:t> at </a:t>
            </a:r>
            <a:r>
              <a:rPr lang="en-GB" b="1" dirty="0"/>
              <a:t>3 levels</a:t>
            </a:r>
          </a:p>
          <a:p>
            <a:endParaRPr lang="en-GB" b="1" dirty="0"/>
          </a:p>
          <a:p>
            <a:endParaRPr lang="en-GB" b="1" dirty="0"/>
          </a:p>
          <a:p>
            <a:endParaRPr lang="en-GB" b="1" dirty="0"/>
          </a:p>
          <a:p>
            <a:endParaRPr lang="en-GB" b="1" dirty="0"/>
          </a:p>
          <a:p>
            <a:endParaRPr lang="en-GB" b="1" dirty="0"/>
          </a:p>
          <a:p>
            <a:endParaRPr lang="en-GB" dirty="0"/>
          </a:p>
          <a:p>
            <a:r>
              <a:rPr lang="en-GB" sz="2200" dirty="0"/>
              <a:t>Threshold for consensus was at least 75% agreement on each statement, with at least 66% participation compared with round one</a:t>
            </a:r>
          </a:p>
          <a:p>
            <a:r>
              <a:rPr lang="en-GB" sz="2200" dirty="0"/>
              <a:t>Consensus was also reached on four statements that were not time limited</a:t>
            </a:r>
          </a:p>
          <a:p>
            <a:endParaRPr lang="en-GB" dirty="0"/>
          </a:p>
        </p:txBody>
      </p:sp>
      <p:sp>
        <p:nvSpPr>
          <p:cNvPr id="12" name="Rounded Rectangle 10">
            <a:extLst>
              <a:ext uri="{FF2B5EF4-FFF2-40B4-BE49-F238E27FC236}">
                <a16:creationId xmlns:a16="http://schemas.microsoft.com/office/drawing/2014/main" id="{7430FE53-0194-43DF-8F1F-2F4925BD49A0}"/>
              </a:ext>
            </a:extLst>
          </p:cNvPr>
          <p:cNvSpPr/>
          <p:nvPr/>
        </p:nvSpPr>
        <p:spPr>
          <a:xfrm>
            <a:off x="1057027" y="3135365"/>
            <a:ext cx="10081120" cy="1996454"/>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rPr>
              <a:t>Consensus reached </a:t>
            </a:r>
            <a:r>
              <a:rPr lang="en-GB" sz="2800" dirty="0">
                <a:solidFill>
                  <a:schemeClr val="tx1"/>
                </a:solidFill>
              </a:rPr>
              <a:t>on the majority of</a:t>
            </a:r>
            <a:br>
              <a:rPr lang="en-GB" sz="2800" dirty="0">
                <a:solidFill>
                  <a:schemeClr val="tx1"/>
                </a:solidFill>
              </a:rPr>
            </a:br>
            <a:r>
              <a:rPr lang="en-GB" sz="2800" b="1" dirty="0">
                <a:solidFill>
                  <a:srgbClr val="F8B135"/>
                </a:solidFill>
              </a:rPr>
              <a:t> core </a:t>
            </a:r>
            <a:r>
              <a:rPr lang="en-GB" sz="2800" dirty="0">
                <a:solidFill>
                  <a:schemeClr val="tx1"/>
                </a:solidFill>
              </a:rPr>
              <a:t>(25/27), </a:t>
            </a:r>
            <a:r>
              <a:rPr lang="en-GB" sz="2800" b="1" dirty="0">
                <a:solidFill>
                  <a:schemeClr val="tx2"/>
                </a:solidFill>
              </a:rPr>
              <a:t>achievable</a:t>
            </a:r>
            <a:r>
              <a:rPr lang="en-GB" sz="2800" b="1" dirty="0">
                <a:solidFill>
                  <a:schemeClr val="tx1"/>
                </a:solidFill>
              </a:rPr>
              <a:t> </a:t>
            </a:r>
            <a:r>
              <a:rPr lang="en-GB" sz="2800" dirty="0">
                <a:solidFill>
                  <a:schemeClr val="tx1"/>
                </a:solidFill>
              </a:rPr>
              <a:t>(25/27) and</a:t>
            </a:r>
            <a:r>
              <a:rPr lang="en-GB" sz="2800" b="1" dirty="0">
                <a:solidFill>
                  <a:schemeClr val="tx1"/>
                </a:solidFill>
              </a:rPr>
              <a:t> </a:t>
            </a:r>
            <a:r>
              <a:rPr lang="en-GB" sz="2800" b="1" dirty="0">
                <a:solidFill>
                  <a:srgbClr val="C00000"/>
                </a:solidFill>
              </a:rPr>
              <a:t>aspirational</a:t>
            </a:r>
            <a:r>
              <a:rPr lang="en-GB" sz="2800" b="1" dirty="0">
                <a:solidFill>
                  <a:schemeClr val="tx1"/>
                </a:solidFill>
              </a:rPr>
              <a:t> </a:t>
            </a:r>
            <a:r>
              <a:rPr lang="en-GB" sz="2800" dirty="0">
                <a:solidFill>
                  <a:schemeClr val="tx1"/>
                </a:solidFill>
              </a:rPr>
              <a:t>(22/27) time</a:t>
            </a:r>
            <a:r>
              <a:rPr lang="en-GB" sz="2800" b="1" dirty="0">
                <a:solidFill>
                  <a:schemeClr val="tx1"/>
                </a:solidFill>
              </a:rPr>
              <a:t> </a:t>
            </a:r>
            <a:r>
              <a:rPr lang="en-GB" sz="2800" dirty="0">
                <a:solidFill>
                  <a:schemeClr val="tx1"/>
                </a:solidFill>
              </a:rPr>
              <a:t>frames</a:t>
            </a:r>
            <a:r>
              <a:rPr lang="en-GB" sz="2800" b="1" dirty="0">
                <a:solidFill>
                  <a:schemeClr val="tx1"/>
                </a:solidFill>
              </a:rPr>
              <a:t> </a:t>
            </a:r>
          </a:p>
        </p:txBody>
      </p:sp>
    </p:spTree>
    <p:extLst>
      <p:ext uri="{BB962C8B-B14F-4D97-AF65-F5344CB8AC3E}">
        <p14:creationId xmlns:p14="http://schemas.microsoft.com/office/powerpoint/2010/main" val="1243668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Consensus standards published in </a:t>
            </a:r>
            <a:br>
              <a:rPr lang="en-GB" dirty="0"/>
            </a:br>
            <a:r>
              <a:rPr lang="en-GB" i="1" dirty="0"/>
              <a:t>Multiple Sclerosis Journal </a:t>
            </a:r>
            <a:endParaRPr lang="en-GB" dirty="0"/>
          </a:p>
        </p:txBody>
      </p:sp>
      <p:sp>
        <p:nvSpPr>
          <p:cNvPr id="5" name="Content Placeholder 4">
            <a:extLst>
              <a:ext uri="{FF2B5EF4-FFF2-40B4-BE49-F238E27FC236}">
                <a16:creationId xmlns:a16="http://schemas.microsoft.com/office/drawing/2014/main" id="{D21B40F8-9919-4A06-ABB8-59052E37DCA0}"/>
              </a:ext>
            </a:extLst>
          </p:cNvPr>
          <p:cNvSpPr>
            <a:spLocks noGrp="1"/>
          </p:cNvSpPr>
          <p:nvPr>
            <p:ph idx="1"/>
          </p:nvPr>
        </p:nvSpPr>
        <p:spPr>
          <a:xfrm>
            <a:off x="501240" y="1999270"/>
            <a:ext cx="7051061" cy="4513042"/>
          </a:xfrm>
        </p:spPr>
        <p:txBody>
          <a:bodyPr>
            <a:normAutofit/>
          </a:bodyPr>
          <a:lstStyle/>
          <a:p>
            <a:r>
              <a:rPr lang="en-GB" dirty="0"/>
              <a:t>In November 2018 the standards were published in </a:t>
            </a:r>
            <a:r>
              <a:rPr lang="en-GB" i="1" dirty="0">
                <a:hlinkClick r:id="rId3"/>
              </a:rPr>
              <a:t>Multiple Sclerosis Journal</a:t>
            </a:r>
            <a:r>
              <a:rPr lang="en-GB" dirty="0"/>
              <a:t> </a:t>
            </a:r>
          </a:p>
          <a:p>
            <a:pPr marL="0" indent="0">
              <a:buNone/>
            </a:pPr>
            <a:endParaRPr lang="en-GB" dirty="0"/>
          </a:p>
          <a:p>
            <a:r>
              <a:rPr lang="en-GB" dirty="0"/>
              <a:t>The paper describes how consensus was reached and the standards developed</a:t>
            </a:r>
          </a:p>
          <a:p>
            <a:endParaRPr lang="en-GB" dirty="0"/>
          </a:p>
        </p:txBody>
      </p:sp>
      <p:pic>
        <p:nvPicPr>
          <p:cNvPr id="4" name="Picture 3">
            <a:extLst>
              <a:ext uri="{FF2B5EF4-FFF2-40B4-BE49-F238E27FC236}">
                <a16:creationId xmlns:a16="http://schemas.microsoft.com/office/drawing/2014/main" id="{DE9EADF4-4847-438A-9C2C-9EA5368ED30F}"/>
              </a:ext>
            </a:extLst>
          </p:cNvPr>
          <p:cNvPicPr>
            <a:picLocks noChangeAspect="1"/>
          </p:cNvPicPr>
          <p:nvPr/>
        </p:nvPicPr>
        <p:blipFill rotWithShape="1">
          <a:blip r:embed="rId4"/>
          <a:srcRect l="32365" t="14959" r="33336" b="5040"/>
          <a:stretch/>
        </p:blipFill>
        <p:spPr>
          <a:xfrm>
            <a:off x="7617078" y="1525170"/>
            <a:ext cx="3833231" cy="5029200"/>
          </a:xfrm>
          <a:prstGeom prst="rect">
            <a:avLst/>
          </a:prstGeom>
          <a:ln w="15875">
            <a:solidFill>
              <a:schemeClr val="tx1"/>
            </a:solidFill>
          </a:ln>
        </p:spPr>
      </p:pic>
      <p:sp>
        <p:nvSpPr>
          <p:cNvPr id="6" name="Text Placeholder 3">
            <a:extLst>
              <a:ext uri="{FF2B5EF4-FFF2-40B4-BE49-F238E27FC236}">
                <a16:creationId xmlns:a16="http://schemas.microsoft.com/office/drawing/2014/main" id="{B2E1032E-6607-42D5-8F95-7A93C965E212}"/>
              </a:ext>
            </a:extLst>
          </p:cNvPr>
          <p:cNvSpPr>
            <a:spLocks noGrp="1"/>
          </p:cNvSpPr>
          <p:nvPr>
            <p:ph type="body" sz="quarter" idx="14"/>
          </p:nvPr>
        </p:nvSpPr>
        <p:spPr>
          <a:xfrm>
            <a:off x="528138" y="6581003"/>
            <a:ext cx="10777635" cy="276999"/>
          </a:xfrm>
        </p:spPr>
        <p:txBody>
          <a:bodyPr vert="horz" wrap="square" lIns="0" tIns="45720" rIns="0" bIns="45720" rtlCol="0" anchor="b">
            <a:spAutoFit/>
          </a:bodyPr>
          <a:lstStyle/>
          <a:p>
            <a:r>
              <a:rPr lang="da-DK" dirty="0"/>
              <a:t>Hobart J </a:t>
            </a:r>
            <a:r>
              <a:rPr lang="da-DK" i="1" dirty="0"/>
              <a:t>et al. Mult Scler J </a:t>
            </a:r>
            <a:r>
              <a:rPr lang="da-DK" dirty="0"/>
              <a:t>2019;25:1809–18.</a:t>
            </a:r>
            <a:endParaRPr lang="en-US" dirty="0"/>
          </a:p>
        </p:txBody>
      </p:sp>
    </p:spTree>
    <p:extLst>
      <p:ext uri="{BB962C8B-B14F-4D97-AF65-F5344CB8AC3E}">
        <p14:creationId xmlns:p14="http://schemas.microsoft.com/office/powerpoint/2010/main" val="31474154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CDBDE-5B2E-4F86-A3A9-372DA7B2CA4A}"/>
              </a:ext>
            </a:extLst>
          </p:cNvPr>
          <p:cNvSpPr>
            <a:spLocks noGrp="1"/>
          </p:cNvSpPr>
          <p:nvPr>
            <p:ph type="title"/>
          </p:nvPr>
        </p:nvSpPr>
        <p:spPr/>
        <p:txBody>
          <a:bodyPr/>
          <a:lstStyle/>
          <a:p>
            <a:r>
              <a:rPr lang="en-GB" dirty="0"/>
              <a:t>MS Brain Health consensus standards</a:t>
            </a:r>
            <a:endParaRPr lang="en-GB" dirty="0">
              <a:highlight>
                <a:srgbClr val="FFFF00"/>
              </a:highlight>
            </a:endParaRPr>
          </a:p>
        </p:txBody>
      </p:sp>
      <p:pic>
        <p:nvPicPr>
          <p:cNvPr id="5" name="Picture 4">
            <a:extLst>
              <a:ext uri="{FF2B5EF4-FFF2-40B4-BE49-F238E27FC236}">
                <a16:creationId xmlns:a16="http://schemas.microsoft.com/office/drawing/2014/main" id="{12D28333-67F4-44CC-8D17-FE66327E4443}"/>
              </a:ext>
            </a:extLst>
          </p:cNvPr>
          <p:cNvPicPr>
            <a:picLocks noChangeAspect="1"/>
          </p:cNvPicPr>
          <p:nvPr/>
        </p:nvPicPr>
        <p:blipFill rotWithShape="1">
          <a:blip r:embed="rId3"/>
          <a:srcRect l="32548" t="8436" r="33505" b="5490"/>
          <a:stretch/>
        </p:blipFill>
        <p:spPr>
          <a:xfrm>
            <a:off x="1557734" y="1516564"/>
            <a:ext cx="3401025" cy="4850782"/>
          </a:xfrm>
          <a:prstGeom prst="rect">
            <a:avLst/>
          </a:prstGeom>
          <a:ln>
            <a:solidFill>
              <a:schemeClr val="tx1"/>
            </a:solidFill>
          </a:ln>
        </p:spPr>
      </p:pic>
      <p:pic>
        <p:nvPicPr>
          <p:cNvPr id="6" name="Picture 5">
            <a:extLst>
              <a:ext uri="{FF2B5EF4-FFF2-40B4-BE49-F238E27FC236}">
                <a16:creationId xmlns:a16="http://schemas.microsoft.com/office/drawing/2014/main" id="{3D41A91B-ADD4-4615-BBB1-0EE5F662BB42}"/>
              </a:ext>
            </a:extLst>
          </p:cNvPr>
          <p:cNvPicPr>
            <a:picLocks noChangeAspect="1"/>
          </p:cNvPicPr>
          <p:nvPr/>
        </p:nvPicPr>
        <p:blipFill rotWithShape="1">
          <a:blip r:embed="rId4"/>
          <a:srcRect l="32182" t="8617" r="33611" b="4879"/>
          <a:stretch/>
        </p:blipFill>
        <p:spPr>
          <a:xfrm>
            <a:off x="7236415" y="1516564"/>
            <a:ext cx="3401026" cy="4837824"/>
          </a:xfrm>
          <a:prstGeom prst="rect">
            <a:avLst/>
          </a:prstGeom>
          <a:ln>
            <a:solidFill>
              <a:schemeClr val="tx1"/>
            </a:solidFill>
          </a:ln>
        </p:spPr>
      </p:pic>
      <p:sp>
        <p:nvSpPr>
          <p:cNvPr id="7" name="Text Placeholder 4">
            <a:extLst>
              <a:ext uri="{FF2B5EF4-FFF2-40B4-BE49-F238E27FC236}">
                <a16:creationId xmlns:a16="http://schemas.microsoft.com/office/drawing/2014/main" id="{7020C596-6833-4988-8C9A-AEC95E3B09AA}"/>
              </a:ext>
            </a:extLst>
          </p:cNvPr>
          <p:cNvSpPr>
            <a:spLocks noGrp="1"/>
          </p:cNvSpPr>
          <p:nvPr>
            <p:ph type="body" sz="quarter" idx="14"/>
          </p:nvPr>
        </p:nvSpPr>
        <p:spPr>
          <a:xfrm>
            <a:off x="528138" y="6581003"/>
            <a:ext cx="10777635" cy="276999"/>
          </a:xfrm>
        </p:spPr>
        <p:txBody>
          <a:bodyPr/>
          <a:lstStyle/>
          <a:p>
            <a:r>
              <a:rPr lang="en-GB" dirty="0">
                <a:hlinkClick r:id="rId5"/>
              </a:rPr>
              <a:t>https://www.msbrainhealth.org/resources/article/ms-brain-health-consensus-standards</a:t>
            </a:r>
            <a:endParaRPr lang="en-GB" dirty="0"/>
          </a:p>
        </p:txBody>
      </p:sp>
    </p:spTree>
    <p:extLst>
      <p:ext uri="{BB962C8B-B14F-4D97-AF65-F5344CB8AC3E}">
        <p14:creationId xmlns:p14="http://schemas.microsoft.com/office/powerpoint/2010/main" val="42783889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Guidance for presenters (3/4)</a:t>
            </a:r>
            <a:endParaRPr lang="en-US" dirty="0"/>
          </a:p>
        </p:txBody>
      </p:sp>
      <p:sp>
        <p:nvSpPr>
          <p:cNvPr id="3" name="Content Placeholder 2"/>
          <p:cNvSpPr>
            <a:spLocks noGrp="1"/>
          </p:cNvSpPr>
          <p:nvPr>
            <p:ph idx="1"/>
          </p:nvPr>
        </p:nvSpPr>
        <p:spPr/>
        <p:txBody>
          <a:bodyPr>
            <a:normAutofit fontScale="92500" lnSpcReduction="10000"/>
          </a:bodyPr>
          <a:lstStyle/>
          <a:p>
            <a:pPr>
              <a:lnSpc>
                <a:spcPct val="110000"/>
              </a:lnSpc>
              <a:spcBef>
                <a:spcPts val="3000"/>
              </a:spcBef>
            </a:pPr>
            <a:r>
              <a:rPr lang="en-GB" dirty="0"/>
              <a:t>The following section outlines the timings for core, achievable and aspirational standards at each stage of the MS care pathway. In your presentation, you may wish to focus on just one aspect or level of care</a:t>
            </a:r>
            <a:endParaRPr lang="en-GB" dirty="0">
              <a:highlight>
                <a:srgbClr val="FFFF00"/>
              </a:highlight>
            </a:endParaRPr>
          </a:p>
          <a:p>
            <a:pPr>
              <a:lnSpc>
                <a:spcPct val="110000"/>
              </a:lnSpc>
              <a:spcBef>
                <a:spcPts val="3000"/>
              </a:spcBef>
            </a:pPr>
            <a:r>
              <a:rPr lang="en-US" dirty="0"/>
              <a:t>For example, you could present only the slides on the ‘core’ standards, or a specific part of the care pathway (e.g. all ‘referral and diagnosis’ slides)</a:t>
            </a:r>
          </a:p>
          <a:p>
            <a:pPr>
              <a:lnSpc>
                <a:spcPct val="110000"/>
              </a:lnSpc>
              <a:spcBef>
                <a:spcPts val="3000"/>
              </a:spcBef>
            </a:pPr>
            <a:r>
              <a:rPr lang="en-GB" dirty="0"/>
              <a:t>We suggest you choose which slides to use in the next section (slides 21 – 42), depending on</a:t>
            </a:r>
            <a:r>
              <a:rPr lang="en-GB" dirty="0">
                <a:solidFill>
                  <a:srgbClr val="FF0000"/>
                </a:solidFill>
              </a:rPr>
              <a:t> </a:t>
            </a:r>
            <a:r>
              <a:rPr lang="en-GB" dirty="0"/>
              <a:t>your geography and health system; you may ‘hide’ the slides that you do not need</a:t>
            </a:r>
          </a:p>
          <a:p>
            <a:pPr>
              <a:lnSpc>
                <a:spcPct val="110000"/>
              </a:lnSpc>
              <a:spcBef>
                <a:spcPts val="3000"/>
              </a:spcBef>
            </a:pPr>
            <a:endParaRPr lang="en-US" dirty="0"/>
          </a:p>
        </p:txBody>
      </p:sp>
    </p:spTree>
    <p:extLst>
      <p:ext uri="{BB962C8B-B14F-4D97-AF65-F5344CB8AC3E}">
        <p14:creationId xmlns:p14="http://schemas.microsoft.com/office/powerpoint/2010/main" val="2865009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7D8F6-1150-4311-B424-C6DA2C728997}"/>
              </a:ext>
            </a:extLst>
          </p:cNvPr>
          <p:cNvSpPr>
            <a:spLocks noGrp="1"/>
          </p:cNvSpPr>
          <p:nvPr>
            <p:ph type="title"/>
          </p:nvPr>
        </p:nvSpPr>
        <p:spPr/>
        <p:txBody>
          <a:bodyPr/>
          <a:lstStyle/>
          <a:p>
            <a:r>
              <a:rPr lang="en-GB" dirty="0"/>
              <a:t>Guidance for presenters (4/4)</a:t>
            </a:r>
          </a:p>
        </p:txBody>
      </p:sp>
      <p:sp>
        <p:nvSpPr>
          <p:cNvPr id="3" name="Content Placeholder 2">
            <a:extLst>
              <a:ext uri="{FF2B5EF4-FFF2-40B4-BE49-F238E27FC236}">
                <a16:creationId xmlns:a16="http://schemas.microsoft.com/office/drawing/2014/main" id="{888A4EF0-2F09-4D6C-B773-42A7BB0D3D43}"/>
              </a:ext>
            </a:extLst>
          </p:cNvPr>
          <p:cNvSpPr>
            <a:spLocks noGrp="1"/>
          </p:cNvSpPr>
          <p:nvPr>
            <p:ph idx="1"/>
          </p:nvPr>
        </p:nvSpPr>
        <p:spPr/>
        <p:txBody>
          <a:bodyPr/>
          <a:lstStyle/>
          <a:p>
            <a:pPr>
              <a:spcBef>
                <a:spcPts val="3000"/>
              </a:spcBef>
              <a:defRPr/>
            </a:pPr>
            <a:r>
              <a:rPr lang="en-GB" dirty="0"/>
              <a:t>You may like to use the following slide as an interactive slide – change/delete the question at the bottom, as required</a:t>
            </a:r>
          </a:p>
          <a:p>
            <a:pPr>
              <a:spcBef>
                <a:spcPts val="3000"/>
              </a:spcBef>
              <a:defRPr/>
            </a:pPr>
            <a:r>
              <a:rPr lang="en-GB" dirty="0"/>
              <a:t>Each domain of the pathway is hyperlinked to its corresponding section in the following slides, for ease of access. Click on the bottom half of any box to move to that section</a:t>
            </a:r>
          </a:p>
          <a:p>
            <a:pPr>
              <a:spcBef>
                <a:spcPts val="3000"/>
              </a:spcBef>
              <a:defRPr/>
            </a:pPr>
            <a:r>
              <a:rPr lang="en-GB" dirty="0"/>
              <a:t>In each of the following slides that describe the standards, the smaller domain arrow in the </a:t>
            </a:r>
            <a:r>
              <a:rPr lang="en-GB" b="1" dirty="0"/>
              <a:t>top right corner </a:t>
            </a:r>
            <a:r>
              <a:rPr lang="en-GB" dirty="0"/>
              <a:t>links back to the overview slide</a:t>
            </a:r>
          </a:p>
          <a:p>
            <a:endParaRPr lang="en-GB" dirty="0"/>
          </a:p>
        </p:txBody>
      </p:sp>
    </p:spTree>
    <p:extLst>
      <p:ext uri="{BB962C8B-B14F-4D97-AF65-F5344CB8AC3E}">
        <p14:creationId xmlns:p14="http://schemas.microsoft.com/office/powerpoint/2010/main" val="3490335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FC232-8210-4DDA-BA28-AF1A82F85C1A}"/>
              </a:ext>
            </a:extLst>
          </p:cNvPr>
          <p:cNvSpPr>
            <a:spLocks noGrp="1"/>
          </p:cNvSpPr>
          <p:nvPr>
            <p:ph type="title"/>
          </p:nvPr>
        </p:nvSpPr>
        <p:spPr/>
        <p:txBody>
          <a:bodyPr/>
          <a:lstStyle/>
          <a:p>
            <a:r>
              <a:rPr lang="en-GB" dirty="0"/>
              <a:t>Guidance for presenters (2/4)</a:t>
            </a:r>
          </a:p>
        </p:txBody>
      </p:sp>
      <p:sp>
        <p:nvSpPr>
          <p:cNvPr id="3" name="Text Placeholder 2">
            <a:extLst>
              <a:ext uri="{FF2B5EF4-FFF2-40B4-BE49-F238E27FC236}">
                <a16:creationId xmlns:a16="http://schemas.microsoft.com/office/drawing/2014/main" id="{F8AAC947-6D61-4C4B-9CBD-93DA1E054779}"/>
              </a:ext>
            </a:extLst>
          </p:cNvPr>
          <p:cNvSpPr>
            <a:spLocks noGrp="1"/>
          </p:cNvSpPr>
          <p:nvPr>
            <p:ph type="body" sz="quarter" idx="14"/>
          </p:nvPr>
        </p:nvSpPr>
        <p:spPr/>
        <p:txBody>
          <a:bodyPr/>
          <a:lstStyle/>
          <a:p>
            <a:endParaRPr lang="en-GB"/>
          </a:p>
        </p:txBody>
      </p:sp>
      <p:sp>
        <p:nvSpPr>
          <p:cNvPr id="4" name="Rectangle 3">
            <a:extLst>
              <a:ext uri="{FF2B5EF4-FFF2-40B4-BE49-F238E27FC236}">
                <a16:creationId xmlns:a16="http://schemas.microsoft.com/office/drawing/2014/main" id="{DF0643D0-FDBB-4819-A0E3-660DEDC43F16}"/>
              </a:ext>
            </a:extLst>
          </p:cNvPr>
          <p:cNvSpPr/>
          <p:nvPr/>
        </p:nvSpPr>
        <p:spPr>
          <a:xfrm>
            <a:off x="3721323" y="4957652"/>
            <a:ext cx="1944216" cy="1178235"/>
          </a:xfrm>
          <a:prstGeom prst="rect">
            <a:avLst/>
          </a:prstGeom>
          <a:solidFill>
            <a:srgbClr val="4872B6"/>
          </a:solidFill>
          <a:ln>
            <a:solidFill>
              <a:srgbClr val="4872B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Arial"/>
                <a:ea typeface="+mn-ea"/>
                <a:cs typeface="+mn-cs"/>
              </a:rPr>
              <a:t>YES</a:t>
            </a: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5" name="Rectangle 4">
            <a:extLst>
              <a:ext uri="{FF2B5EF4-FFF2-40B4-BE49-F238E27FC236}">
                <a16:creationId xmlns:a16="http://schemas.microsoft.com/office/drawing/2014/main" id="{50BF8450-A51B-4696-A654-43AE8A82A1DC}"/>
              </a:ext>
            </a:extLst>
          </p:cNvPr>
          <p:cNvSpPr/>
          <p:nvPr/>
        </p:nvSpPr>
        <p:spPr>
          <a:xfrm>
            <a:off x="6529635" y="4945448"/>
            <a:ext cx="1944216" cy="1178235"/>
          </a:xfrm>
          <a:prstGeom prst="rect">
            <a:avLst/>
          </a:prstGeom>
          <a:solidFill>
            <a:srgbClr val="F92323"/>
          </a:solidFill>
          <a:ln>
            <a:solidFill>
              <a:srgbClr val="F92323"/>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Arial"/>
                <a:ea typeface="+mn-ea"/>
                <a:cs typeface="+mn-cs"/>
              </a:rPr>
              <a:t>NO</a:t>
            </a: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6" name="TextBox 5">
            <a:extLst>
              <a:ext uri="{FF2B5EF4-FFF2-40B4-BE49-F238E27FC236}">
                <a16:creationId xmlns:a16="http://schemas.microsoft.com/office/drawing/2014/main" id="{12BAC979-B706-4823-A7BF-BEB75B89F312}"/>
              </a:ext>
            </a:extLst>
          </p:cNvPr>
          <p:cNvSpPr txBox="1"/>
          <p:nvPr/>
        </p:nvSpPr>
        <p:spPr>
          <a:xfrm>
            <a:off x="488038" y="1721958"/>
            <a:ext cx="11505039" cy="2908489"/>
          </a:xfrm>
          <a:prstGeom prst="rect">
            <a:avLst/>
          </a:prstGeom>
          <a:noFill/>
        </p:spPr>
        <p:txBody>
          <a:bodyPr wrap="square" rtlCol="0">
            <a:spAutoFit/>
          </a:bodyPr>
          <a:lstStyle/>
          <a:p>
            <a:pPr marL="457200" indent="-457200">
              <a:spcBef>
                <a:spcPts val="600"/>
              </a:spcBef>
              <a:buClr>
                <a:schemeClr val="tx2"/>
              </a:buClr>
              <a:buFont typeface="Wingdings" panose="05000000000000000000" pitchFamily="2" charset="2"/>
              <a:buChar char="§"/>
            </a:pPr>
            <a:r>
              <a:rPr lang="en-GB" sz="2800" dirty="0">
                <a:latin typeface="Arial" panose="020B0604020202020204" pitchFamily="34" charset="0"/>
                <a:cs typeface="Arial" panose="020B0604020202020204" pitchFamily="34" charset="0"/>
                <a:sym typeface="Arial"/>
              </a:rPr>
              <a:t>These slides are designed to stimulate debate. You may wish to include interactive questions for your audience throughout. </a:t>
            </a:r>
            <a:br>
              <a:rPr lang="en-GB" sz="2800" dirty="0">
                <a:latin typeface="Arial" panose="020B0604020202020204" pitchFamily="34" charset="0"/>
                <a:cs typeface="Arial" panose="020B0604020202020204" pitchFamily="34" charset="0"/>
                <a:sym typeface="Arial"/>
              </a:rPr>
            </a:br>
            <a:endParaRPr lang="en-GB" sz="2800" dirty="0">
              <a:latin typeface="Arial" panose="020B0604020202020204" pitchFamily="34" charset="0"/>
              <a:cs typeface="Arial" panose="020B0604020202020204" pitchFamily="34" charset="0"/>
              <a:sym typeface="Arial"/>
            </a:endParaRPr>
          </a:p>
          <a:p>
            <a:pPr marL="457200" indent="-457200">
              <a:spcBef>
                <a:spcPts val="600"/>
              </a:spcBef>
              <a:buClr>
                <a:schemeClr val="tx2"/>
              </a:buClr>
              <a:buFont typeface="Wingdings" panose="05000000000000000000" pitchFamily="2" charset="2"/>
              <a:buChar char="§"/>
            </a:pPr>
            <a:r>
              <a:rPr lang="en-GB" sz="2800" dirty="0">
                <a:latin typeface="Arial" panose="020B0604020202020204" pitchFamily="34" charset="0"/>
                <a:cs typeface="Arial" panose="020B0604020202020204" pitchFamily="34" charset="0"/>
                <a:sym typeface="Arial"/>
              </a:rPr>
              <a:t>For example:</a:t>
            </a:r>
          </a:p>
          <a:p>
            <a:pPr marL="514350" indent="-514350">
              <a:spcBef>
                <a:spcPts val="600"/>
              </a:spcBef>
              <a:buClr>
                <a:schemeClr val="tx2"/>
              </a:buClr>
              <a:buFont typeface="+mj-lt"/>
              <a:buAutoNum type="arabicPeriod"/>
            </a:pPr>
            <a:r>
              <a:rPr lang="en-GB" sz="2800" dirty="0">
                <a:latin typeface="Arial" panose="020B0604020202020204" pitchFamily="34" charset="0"/>
                <a:cs typeface="Arial" panose="020B0604020202020204" pitchFamily="34" charset="0"/>
                <a:sym typeface="Arial"/>
              </a:rPr>
              <a:t>Does your clinic routinely check the quality of care you provide?</a:t>
            </a:r>
          </a:p>
          <a:p>
            <a:pPr marL="514350" indent="-514350">
              <a:spcBef>
                <a:spcPts val="600"/>
              </a:spcBef>
              <a:buClr>
                <a:schemeClr val="tx2"/>
              </a:buClr>
              <a:buFont typeface="+mj-lt"/>
              <a:buAutoNum type="arabicPeriod"/>
            </a:pPr>
            <a:r>
              <a:rPr lang="en-GB" sz="2800" dirty="0">
                <a:latin typeface="Arial" panose="020B0604020202020204" pitchFamily="34" charset="0"/>
                <a:cs typeface="Arial" panose="020B0604020202020204" pitchFamily="34" charset="0"/>
                <a:sym typeface="Arial"/>
              </a:rPr>
              <a:t>Are these standards achievable in your clinic?</a:t>
            </a:r>
          </a:p>
        </p:txBody>
      </p:sp>
    </p:spTree>
    <p:extLst>
      <p:ext uri="{BB962C8B-B14F-4D97-AF65-F5344CB8AC3E}">
        <p14:creationId xmlns:p14="http://schemas.microsoft.com/office/powerpoint/2010/main" val="31674869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Agreed standards cover distinct domains of the </a:t>
            </a:r>
            <a:br>
              <a:rPr lang="en-GB" dirty="0"/>
            </a:br>
            <a:r>
              <a:rPr lang="en-GB" dirty="0"/>
              <a:t>care pathway</a:t>
            </a:r>
          </a:p>
        </p:txBody>
      </p:sp>
      <p:grpSp>
        <p:nvGrpSpPr>
          <p:cNvPr id="11" name="Group 10">
            <a:extLst>
              <a:ext uri="{FF2B5EF4-FFF2-40B4-BE49-F238E27FC236}">
                <a16:creationId xmlns:a16="http://schemas.microsoft.com/office/drawing/2014/main" id="{CD41C579-4EEC-4131-99CD-4DBB20BE87CC}"/>
              </a:ext>
            </a:extLst>
          </p:cNvPr>
          <p:cNvGrpSpPr/>
          <p:nvPr/>
        </p:nvGrpSpPr>
        <p:grpSpPr>
          <a:xfrm>
            <a:off x="1678369" y="1335600"/>
            <a:ext cx="9126468" cy="4104456"/>
            <a:chOff x="1678369" y="1700808"/>
            <a:chExt cx="9126468" cy="4104456"/>
          </a:xfrm>
        </p:grpSpPr>
        <p:graphicFrame>
          <p:nvGraphicFramePr>
            <p:cNvPr id="5" name="Diagram 4"/>
            <p:cNvGraphicFramePr/>
            <p:nvPr/>
          </p:nvGraphicFramePr>
          <p:xfrm>
            <a:off x="1678369" y="1700808"/>
            <a:ext cx="9126468" cy="4104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ross 8"/>
            <p:cNvSpPr/>
            <p:nvPr/>
          </p:nvSpPr>
          <p:spPr>
            <a:xfrm>
              <a:off x="2209663" y="3077381"/>
              <a:ext cx="720000" cy="720689"/>
            </a:xfrm>
            <a:prstGeom prst="plus">
              <a:avLst>
                <a:gd name="adj" fmla="val 3002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589975" y="3049992"/>
              <a:ext cx="792088" cy="6603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Graphic 6" descr="Stethoscope">
              <a:extLst>
                <a:ext uri="{FF2B5EF4-FFF2-40B4-BE49-F238E27FC236}">
                  <a16:creationId xmlns:a16="http://schemas.microsoft.com/office/drawing/2014/main" id="{40D51AA4-181A-4170-959E-E8B5A75B19D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996291" y="3019015"/>
              <a:ext cx="817544" cy="817544"/>
            </a:xfrm>
            <a:prstGeom prst="rect">
              <a:avLst/>
            </a:prstGeom>
          </p:spPr>
        </p:pic>
        <p:pic>
          <p:nvPicPr>
            <p:cNvPr id="15" name="Picture 14">
              <a:extLst>
                <a:ext uri="{FF2B5EF4-FFF2-40B4-BE49-F238E27FC236}">
                  <a16:creationId xmlns:a16="http://schemas.microsoft.com/office/drawing/2014/main" id="{EE5F2558-07F9-4A97-BA5E-F04335ABF8C2}"/>
                </a:ext>
              </a:extLst>
            </p:cNvPr>
            <p:cNvPicPr>
              <a:picLocks noChangeAspect="1"/>
            </p:cNvPicPr>
            <p:nvPr/>
          </p:nvPicPr>
          <p:blipFill>
            <a:blip r:embed="rId11">
              <a:biLevel thresh="25000"/>
              <a:extLst>
                <a:ext uri="{28A0092B-C50C-407E-A947-70E740481C1C}">
                  <a14:useLocalDpi xmlns:a14="http://schemas.microsoft.com/office/drawing/2010/main" val="0"/>
                </a:ext>
              </a:extLst>
            </a:blip>
            <a:stretch>
              <a:fillRect/>
            </a:stretch>
          </p:blipFill>
          <p:spPr>
            <a:xfrm>
              <a:off x="5831121" y="3026191"/>
              <a:ext cx="823068" cy="823068"/>
            </a:xfrm>
            <a:prstGeom prst="rect">
              <a:avLst/>
            </a:prstGeom>
          </p:spPr>
        </p:pic>
        <p:pic>
          <p:nvPicPr>
            <p:cNvPr id="16" name="Picture 15">
              <a:extLst>
                <a:ext uri="{FF2B5EF4-FFF2-40B4-BE49-F238E27FC236}">
                  <a16:creationId xmlns:a16="http://schemas.microsoft.com/office/drawing/2014/main" id="{5AA05CDB-8C65-46FE-B588-18B3EA8DB52C}"/>
                </a:ext>
              </a:extLst>
            </p:cNvPr>
            <p:cNvPicPr>
              <a:picLocks noChangeAspect="1"/>
            </p:cNvPicPr>
            <p:nvPr/>
          </p:nvPicPr>
          <p:blipFill>
            <a:blip r:embed="rId12">
              <a:biLevel thresh="25000"/>
              <a:extLst>
                <a:ext uri="{28A0092B-C50C-407E-A947-70E740481C1C}">
                  <a14:useLocalDpi xmlns:a14="http://schemas.microsoft.com/office/drawing/2010/main" val="0"/>
                </a:ext>
              </a:extLst>
            </a:blip>
            <a:stretch>
              <a:fillRect/>
            </a:stretch>
          </p:blipFill>
          <p:spPr>
            <a:xfrm>
              <a:off x="7608948" y="3026190"/>
              <a:ext cx="978873" cy="978873"/>
            </a:xfrm>
            <a:prstGeom prst="rect">
              <a:avLst/>
            </a:prstGeom>
          </p:spPr>
        </p:pic>
      </p:grpSp>
      <p:sp>
        <p:nvSpPr>
          <p:cNvPr id="20" name="Rounded Rectangle 10">
            <a:extLst>
              <a:ext uri="{FF2B5EF4-FFF2-40B4-BE49-F238E27FC236}">
                <a16:creationId xmlns:a16="http://schemas.microsoft.com/office/drawing/2014/main" id="{53D93A0C-AB43-45F3-B85B-A143C84FB5CD}"/>
              </a:ext>
            </a:extLst>
          </p:cNvPr>
          <p:cNvSpPr/>
          <p:nvPr/>
        </p:nvSpPr>
        <p:spPr>
          <a:xfrm>
            <a:off x="1057027" y="5322577"/>
            <a:ext cx="10081120" cy="995124"/>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rPr>
              <a:t>Which stage would you most like to find out about?</a:t>
            </a:r>
          </a:p>
        </p:txBody>
      </p:sp>
      <p:grpSp>
        <p:nvGrpSpPr>
          <p:cNvPr id="14" name="Group 13">
            <a:extLst>
              <a:ext uri="{FF2B5EF4-FFF2-40B4-BE49-F238E27FC236}">
                <a16:creationId xmlns:a16="http://schemas.microsoft.com/office/drawing/2014/main" id="{FB91D8ED-5E86-43A1-A0DC-4B103E9E6913}"/>
              </a:ext>
            </a:extLst>
          </p:cNvPr>
          <p:cNvGrpSpPr/>
          <p:nvPr/>
        </p:nvGrpSpPr>
        <p:grpSpPr>
          <a:xfrm>
            <a:off x="9900194" y="4155387"/>
            <a:ext cx="2294000" cy="1807768"/>
            <a:chOff x="6423009" y="2780928"/>
            <a:chExt cx="6058548" cy="4774390"/>
          </a:xfrm>
        </p:grpSpPr>
        <p:pic>
          <p:nvPicPr>
            <p:cNvPr id="18" name="Graphic 17" descr="Monitor">
              <a:extLst>
                <a:ext uri="{FF2B5EF4-FFF2-40B4-BE49-F238E27FC236}">
                  <a16:creationId xmlns:a16="http://schemas.microsoft.com/office/drawing/2014/main" id="{493F51DB-374A-4790-9088-09BBAE0B1610}"/>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423009" y="2780928"/>
              <a:ext cx="6058548" cy="4774390"/>
            </a:xfrm>
            <a:prstGeom prst="rect">
              <a:avLst/>
            </a:prstGeom>
          </p:spPr>
        </p:pic>
        <p:pic>
          <p:nvPicPr>
            <p:cNvPr id="19" name="Picture 18">
              <a:hlinkClick r:id="rId15" action="ppaction://hlinksldjump"/>
              <a:extLst>
                <a:ext uri="{FF2B5EF4-FFF2-40B4-BE49-F238E27FC236}">
                  <a16:creationId xmlns:a16="http://schemas.microsoft.com/office/drawing/2014/main" id="{7B7E9306-495C-46ED-B9EB-42B8C887CE76}"/>
                </a:ext>
              </a:extLst>
            </p:cNvPr>
            <p:cNvPicPr>
              <a:picLocks noChangeAspect="1"/>
            </p:cNvPicPr>
            <p:nvPr/>
          </p:nvPicPr>
          <p:blipFill>
            <a:blip r:embed="rId16"/>
            <a:stretch>
              <a:fillRect/>
            </a:stretch>
          </p:blipFill>
          <p:spPr>
            <a:xfrm>
              <a:off x="7282281" y="3669185"/>
              <a:ext cx="4340004" cy="2440896"/>
            </a:xfrm>
            <a:prstGeom prst="rect">
              <a:avLst/>
            </a:prstGeom>
          </p:spPr>
        </p:pic>
      </p:grpSp>
    </p:spTree>
    <p:extLst>
      <p:ext uri="{BB962C8B-B14F-4D97-AF65-F5344CB8AC3E}">
        <p14:creationId xmlns:p14="http://schemas.microsoft.com/office/powerpoint/2010/main" val="2023732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Referral and diagnosis: what timings </a:t>
            </a:r>
            <a:br>
              <a:rPr lang="en-GB" dirty="0"/>
            </a:br>
            <a:r>
              <a:rPr lang="en-GB" dirty="0"/>
              <a:t>constitute best practice?</a:t>
            </a:r>
          </a:p>
        </p:txBody>
      </p:sp>
      <p:sp>
        <p:nvSpPr>
          <p:cNvPr id="4" name="Text Placeholder 3"/>
          <p:cNvSpPr>
            <a:spLocks noGrp="1"/>
          </p:cNvSpPr>
          <p:nvPr>
            <p:ph type="body" sz="quarter" idx="14"/>
          </p:nvPr>
        </p:nvSpPr>
        <p:spPr>
          <a:xfrm>
            <a:off x="629332" y="6581007"/>
            <a:ext cx="10777635" cy="276999"/>
          </a:xfrm>
        </p:spPr>
        <p:txBody>
          <a:bodyPr/>
          <a:lstStyle/>
          <a:p>
            <a:r>
              <a:rPr lang="en-GB" dirty="0"/>
              <a:t>HCP, healthcare professional; MRI, magnetic resonance imaging</a:t>
            </a:r>
          </a:p>
        </p:txBody>
      </p:sp>
      <p:pic>
        <p:nvPicPr>
          <p:cNvPr id="10" name="Picture 9">
            <a:hlinkClick r:id="rId3" action="ppaction://hlinksldjump"/>
            <a:extLst>
              <a:ext uri="{FF2B5EF4-FFF2-40B4-BE49-F238E27FC236}">
                <a16:creationId xmlns:a16="http://schemas.microsoft.com/office/drawing/2014/main" id="{B340397A-DBC6-433A-BE1B-BC9952D72C21}"/>
              </a:ext>
            </a:extLst>
          </p:cNvPr>
          <p:cNvPicPr>
            <a:picLocks noChangeAspect="1"/>
          </p:cNvPicPr>
          <p:nvPr/>
        </p:nvPicPr>
        <p:blipFill>
          <a:blip r:embed="rId4"/>
          <a:stretch>
            <a:fillRect/>
          </a:stretch>
        </p:blipFill>
        <p:spPr>
          <a:xfrm>
            <a:off x="9265939" y="1"/>
            <a:ext cx="2929236" cy="1304683"/>
          </a:xfrm>
          <a:prstGeom prst="rect">
            <a:avLst/>
          </a:prstGeom>
        </p:spPr>
      </p:pic>
      <p:sp>
        <p:nvSpPr>
          <p:cNvPr id="23" name="Content Placeholder 2">
            <a:extLst>
              <a:ext uri="{FF2B5EF4-FFF2-40B4-BE49-F238E27FC236}">
                <a16:creationId xmlns:a16="http://schemas.microsoft.com/office/drawing/2014/main" id="{94C248CB-D892-422C-BC50-1A1F8947F4FF}"/>
              </a:ext>
            </a:extLst>
          </p:cNvPr>
          <p:cNvSpPr txBox="1">
            <a:spLocks/>
          </p:cNvSpPr>
          <p:nvPr/>
        </p:nvSpPr>
        <p:spPr>
          <a:xfrm>
            <a:off x="679595" y="3646998"/>
            <a:ext cx="1584176" cy="345817"/>
          </a:xfrm>
          <a:prstGeom prst="rect">
            <a:avLst/>
          </a:prstGeom>
          <a:solidFill>
            <a:schemeClr val="tx2"/>
          </a:solidFill>
        </p:spPr>
        <p:txBody>
          <a:bodyPr vert="horz" lIns="0" tIns="45720" rIns="0" bIns="45720" rtlCol="0" anchor="ctr">
            <a:noAutofit/>
          </a:bodyPr>
          <a:lstStyle>
            <a:lvl1pPr marL="342900" indent="-342900" algn="l" defTabSz="914400" rtl="0" eaLnBrk="1" latinLnBrk="0" hangingPunct="1">
              <a:spcBef>
                <a:spcPts val="600"/>
              </a:spcBef>
              <a:buClr>
                <a:schemeClr val="tx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4000" indent="-342000" algn="l" defTabSz="914400" rtl="0" eaLnBrk="1" latinLnBrk="0" hangingPunct="1">
              <a:spcBef>
                <a:spcPts val="600"/>
              </a:spcBef>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026000" indent="-342000" algn="l" defTabSz="914400" rtl="0" eaLnBrk="1" latinLnBrk="0" hangingPunct="1">
              <a:spcBef>
                <a:spcPts val="6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000" dirty="0">
                <a:solidFill>
                  <a:schemeClr val="bg1"/>
                </a:solidFill>
              </a:rPr>
              <a:t>MRI scan</a:t>
            </a:r>
          </a:p>
        </p:txBody>
      </p:sp>
      <p:pic>
        <p:nvPicPr>
          <p:cNvPr id="24" name="Picture 23">
            <a:extLst>
              <a:ext uri="{FF2B5EF4-FFF2-40B4-BE49-F238E27FC236}">
                <a16:creationId xmlns:a16="http://schemas.microsoft.com/office/drawing/2014/main" id="{7AC9E8B0-970E-4ACE-8C83-E56CEAA61364}"/>
              </a:ext>
            </a:extLst>
          </p:cNvPr>
          <p:cNvPicPr>
            <a:picLocks noChangeAspect="1"/>
          </p:cNvPicPr>
          <p:nvPr/>
        </p:nvPicPr>
        <p:blipFill>
          <a:blip r:embed="rId5">
            <a:duotone>
              <a:schemeClr val="accent1">
                <a:shade val="45000"/>
                <a:satMod val="135000"/>
              </a:schemeClr>
              <a:prstClr val="white"/>
            </a:duotone>
          </a:blip>
          <a:stretch>
            <a:fillRect/>
          </a:stretch>
        </p:blipFill>
        <p:spPr>
          <a:xfrm>
            <a:off x="1085441" y="3025636"/>
            <a:ext cx="772483" cy="603556"/>
          </a:xfrm>
          <a:prstGeom prst="rect">
            <a:avLst/>
          </a:prstGeom>
        </p:spPr>
      </p:pic>
      <p:pic>
        <p:nvPicPr>
          <p:cNvPr id="25" name="Picture 24">
            <a:extLst>
              <a:ext uri="{FF2B5EF4-FFF2-40B4-BE49-F238E27FC236}">
                <a16:creationId xmlns:a16="http://schemas.microsoft.com/office/drawing/2014/main" id="{23FB996E-A7FE-494A-9655-334156FD33FE}"/>
              </a:ext>
            </a:extLst>
          </p:cNvPr>
          <p:cNvPicPr>
            <a:picLocks noChangeAspect="1"/>
          </p:cNvPicPr>
          <p:nvPr/>
        </p:nvPicPr>
        <p:blipFill rotWithShape="1">
          <a:blip r:embed="rId6">
            <a:duotone>
              <a:schemeClr val="accent1">
                <a:shade val="45000"/>
                <a:satMod val="135000"/>
              </a:schemeClr>
              <a:prstClr val="white"/>
            </a:duotone>
          </a:blip>
          <a:srcRect t="57708"/>
          <a:stretch/>
        </p:blipFill>
        <p:spPr>
          <a:xfrm>
            <a:off x="5140432" y="3275503"/>
            <a:ext cx="1914310" cy="851944"/>
          </a:xfrm>
          <a:prstGeom prst="rect">
            <a:avLst/>
          </a:prstGeom>
        </p:spPr>
      </p:pic>
      <p:pic>
        <p:nvPicPr>
          <p:cNvPr id="27" name="Picture 26">
            <a:extLst>
              <a:ext uri="{FF2B5EF4-FFF2-40B4-BE49-F238E27FC236}">
                <a16:creationId xmlns:a16="http://schemas.microsoft.com/office/drawing/2014/main" id="{F2AE63A9-8124-4771-9A1D-EF1447F989C9}"/>
              </a:ext>
            </a:extLst>
          </p:cNvPr>
          <p:cNvPicPr>
            <a:picLocks noChangeAspect="1"/>
          </p:cNvPicPr>
          <p:nvPr/>
        </p:nvPicPr>
        <p:blipFill rotWithShape="1">
          <a:blip r:embed="rId6">
            <a:duotone>
              <a:schemeClr val="accent1">
                <a:shade val="45000"/>
                <a:satMod val="135000"/>
              </a:schemeClr>
              <a:prstClr val="white"/>
            </a:duotone>
          </a:blip>
          <a:srcRect t="57708"/>
          <a:stretch/>
        </p:blipFill>
        <p:spPr>
          <a:xfrm>
            <a:off x="5140432" y="2229983"/>
            <a:ext cx="1914310" cy="606340"/>
          </a:xfrm>
          <a:prstGeom prst="rect">
            <a:avLst/>
          </a:prstGeom>
        </p:spPr>
      </p:pic>
      <p:sp>
        <p:nvSpPr>
          <p:cNvPr id="28" name="Content Placeholder 2">
            <a:extLst>
              <a:ext uri="{FF2B5EF4-FFF2-40B4-BE49-F238E27FC236}">
                <a16:creationId xmlns:a16="http://schemas.microsoft.com/office/drawing/2014/main" id="{3270D2CF-316D-4B62-992B-BDAC4C26BDA7}"/>
              </a:ext>
            </a:extLst>
          </p:cNvPr>
          <p:cNvSpPr txBox="1">
            <a:spLocks/>
          </p:cNvSpPr>
          <p:nvPr/>
        </p:nvSpPr>
        <p:spPr>
          <a:xfrm>
            <a:off x="677008" y="4127447"/>
            <a:ext cx="5348571" cy="500894"/>
          </a:xfrm>
          <a:prstGeom prst="rect">
            <a:avLst/>
          </a:prstGeom>
          <a:solidFill>
            <a:schemeClr val="tx2"/>
          </a:solidFill>
        </p:spPr>
        <p:txBody>
          <a:bodyPr vert="horz" lIns="0" tIns="45720" rIns="0" bIns="45720" rtlCol="0" anchor="ctr">
            <a:noAutofit/>
          </a:bodyPr>
          <a:lstStyle>
            <a:lvl1pPr marL="342900" indent="-342900" algn="l" defTabSz="914400" rtl="0" eaLnBrk="1" latinLnBrk="0" hangingPunct="1">
              <a:spcBef>
                <a:spcPts val="600"/>
              </a:spcBef>
              <a:buClr>
                <a:schemeClr val="tx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4000" indent="-342000" algn="l" defTabSz="914400" rtl="0" eaLnBrk="1" latinLnBrk="0" hangingPunct="1">
              <a:spcBef>
                <a:spcPts val="600"/>
              </a:spcBef>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026000" indent="-342000" algn="l" defTabSz="914400" rtl="0" eaLnBrk="1" latinLnBrk="0" hangingPunct="1">
              <a:spcBef>
                <a:spcPts val="6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000" dirty="0">
                <a:solidFill>
                  <a:schemeClr val="bg1"/>
                </a:solidFill>
              </a:rPr>
              <a:t>Diagnostic workup completed</a:t>
            </a:r>
          </a:p>
        </p:txBody>
      </p:sp>
      <p:sp>
        <p:nvSpPr>
          <p:cNvPr id="29" name="Content Placeholder 2">
            <a:extLst>
              <a:ext uri="{FF2B5EF4-FFF2-40B4-BE49-F238E27FC236}">
                <a16:creationId xmlns:a16="http://schemas.microsoft.com/office/drawing/2014/main" id="{A1586588-3803-4F4C-9293-84ADC338C44E}"/>
              </a:ext>
            </a:extLst>
          </p:cNvPr>
          <p:cNvSpPr txBox="1">
            <a:spLocks/>
          </p:cNvSpPr>
          <p:nvPr/>
        </p:nvSpPr>
        <p:spPr>
          <a:xfrm>
            <a:off x="6169595" y="4126082"/>
            <a:ext cx="5348570" cy="500894"/>
          </a:xfrm>
          <a:prstGeom prst="rect">
            <a:avLst/>
          </a:prstGeom>
          <a:solidFill>
            <a:schemeClr val="tx2"/>
          </a:solidFill>
        </p:spPr>
        <p:txBody>
          <a:bodyPr vert="horz" lIns="0" tIns="45720" rIns="0" bIns="45720" rtlCol="0" anchor="ctr">
            <a:noAutofit/>
          </a:bodyPr>
          <a:lstStyle>
            <a:lvl1pPr marL="342900" indent="-342900" algn="l" defTabSz="914400" rtl="0" eaLnBrk="1" latinLnBrk="0" hangingPunct="1">
              <a:spcBef>
                <a:spcPts val="600"/>
              </a:spcBef>
              <a:buClr>
                <a:schemeClr val="tx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4000" indent="-342000" algn="l" defTabSz="914400" rtl="0" eaLnBrk="1" latinLnBrk="0" hangingPunct="1">
              <a:spcBef>
                <a:spcPts val="600"/>
              </a:spcBef>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026000" indent="-342000" algn="l" defTabSz="914400" rtl="0" eaLnBrk="1" latinLnBrk="0" hangingPunct="1">
              <a:spcBef>
                <a:spcPts val="6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000" dirty="0">
                <a:solidFill>
                  <a:schemeClr val="bg1"/>
                </a:solidFill>
              </a:rPr>
              <a:t>Patient receives a diagnosis of MS</a:t>
            </a:r>
          </a:p>
        </p:txBody>
      </p:sp>
      <p:sp>
        <p:nvSpPr>
          <p:cNvPr id="30" name="Content Placeholder 2">
            <a:extLst>
              <a:ext uri="{FF2B5EF4-FFF2-40B4-BE49-F238E27FC236}">
                <a16:creationId xmlns:a16="http://schemas.microsoft.com/office/drawing/2014/main" id="{CA94F739-D8A3-45ED-9040-A1DF841A6FB5}"/>
              </a:ext>
            </a:extLst>
          </p:cNvPr>
          <p:cNvSpPr txBox="1">
            <a:spLocks/>
          </p:cNvSpPr>
          <p:nvPr/>
        </p:nvSpPr>
        <p:spPr>
          <a:xfrm>
            <a:off x="677008" y="2818336"/>
            <a:ext cx="10841158" cy="500894"/>
          </a:xfrm>
          <a:prstGeom prst="rect">
            <a:avLst/>
          </a:prstGeom>
          <a:solidFill>
            <a:schemeClr val="tx2"/>
          </a:solidFill>
        </p:spPr>
        <p:txBody>
          <a:bodyPr vert="horz" lIns="0" tIns="45720" rIns="0" bIns="45720" rtlCol="0" anchor="ctr">
            <a:noAutofit/>
          </a:bodyPr>
          <a:lstStyle>
            <a:lvl1pPr marL="342900" indent="-342900" algn="l" defTabSz="914400" rtl="0" eaLnBrk="1" latinLnBrk="0" hangingPunct="1">
              <a:spcBef>
                <a:spcPts val="600"/>
              </a:spcBef>
              <a:buClr>
                <a:schemeClr val="tx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4000" indent="-342000" algn="l" defTabSz="914400" rtl="0" eaLnBrk="1" latinLnBrk="0" hangingPunct="1">
              <a:spcBef>
                <a:spcPts val="600"/>
              </a:spcBef>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026000" indent="-342000" algn="l" defTabSz="914400" rtl="0" eaLnBrk="1" latinLnBrk="0" hangingPunct="1">
              <a:spcBef>
                <a:spcPts val="6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000" dirty="0">
                <a:solidFill>
                  <a:schemeClr val="bg1"/>
                </a:solidFill>
              </a:rPr>
              <a:t>Patient is referred to neurologist</a:t>
            </a:r>
          </a:p>
        </p:txBody>
      </p:sp>
      <p:sp>
        <p:nvSpPr>
          <p:cNvPr id="32" name="Content Placeholder 2">
            <a:extLst>
              <a:ext uri="{FF2B5EF4-FFF2-40B4-BE49-F238E27FC236}">
                <a16:creationId xmlns:a16="http://schemas.microsoft.com/office/drawing/2014/main" id="{5E0B94B1-961E-4619-9D23-9430B5AA5C98}"/>
              </a:ext>
            </a:extLst>
          </p:cNvPr>
          <p:cNvSpPr txBox="1">
            <a:spLocks/>
          </p:cNvSpPr>
          <p:nvPr/>
        </p:nvSpPr>
        <p:spPr>
          <a:xfrm>
            <a:off x="677008" y="1772816"/>
            <a:ext cx="10841158" cy="500894"/>
          </a:xfrm>
          <a:prstGeom prst="rect">
            <a:avLst/>
          </a:prstGeom>
          <a:solidFill>
            <a:schemeClr val="tx2"/>
          </a:solidFill>
        </p:spPr>
        <p:txBody>
          <a:bodyPr vert="horz" lIns="0" tIns="45720" rIns="0" bIns="45720" rtlCol="0" anchor="ctr">
            <a:noAutofit/>
          </a:bodyPr>
          <a:lstStyle>
            <a:lvl1pPr marL="342900" indent="-342900" algn="l" defTabSz="914400" rtl="0" eaLnBrk="1" latinLnBrk="0" hangingPunct="1">
              <a:spcBef>
                <a:spcPts val="600"/>
              </a:spcBef>
              <a:buClr>
                <a:schemeClr val="tx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4000" indent="-342000" algn="l" defTabSz="914400" rtl="0" eaLnBrk="1" latinLnBrk="0" hangingPunct="1">
              <a:spcBef>
                <a:spcPts val="600"/>
              </a:spcBef>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026000" indent="-342000" algn="l" defTabSz="914400" rtl="0" eaLnBrk="1" latinLnBrk="0" hangingPunct="1">
              <a:spcBef>
                <a:spcPts val="6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000" dirty="0">
                <a:solidFill>
                  <a:schemeClr val="bg1"/>
                </a:solidFill>
              </a:rPr>
              <a:t>Patient reports first symptoms possibly related to MS symptoms to HCP</a:t>
            </a:r>
          </a:p>
        </p:txBody>
      </p:sp>
      <p:sp>
        <p:nvSpPr>
          <p:cNvPr id="37" name="Content Placeholder 2">
            <a:extLst>
              <a:ext uri="{FF2B5EF4-FFF2-40B4-BE49-F238E27FC236}">
                <a16:creationId xmlns:a16="http://schemas.microsoft.com/office/drawing/2014/main" id="{07A6315E-4CD5-4646-B109-A719FC44E7A9}"/>
              </a:ext>
            </a:extLst>
          </p:cNvPr>
          <p:cNvSpPr txBox="1">
            <a:spLocks/>
          </p:cNvSpPr>
          <p:nvPr/>
        </p:nvSpPr>
        <p:spPr>
          <a:xfrm>
            <a:off x="677007" y="4626976"/>
            <a:ext cx="5348571" cy="500894"/>
          </a:xfrm>
          <a:prstGeom prst="rect">
            <a:avLst/>
          </a:prstGeom>
          <a:solidFill>
            <a:schemeClr val="accent1">
              <a:lumMod val="60000"/>
              <a:lumOff val="40000"/>
            </a:schemeClr>
          </a:solidFill>
        </p:spPr>
        <p:txBody>
          <a:bodyPr vert="horz" lIns="0" tIns="45720" rIns="0" bIns="45720" rtlCol="0" anchor="ctr">
            <a:noAutofit/>
          </a:bodyPr>
          <a:lstStyle>
            <a:lvl1pPr marL="342900" indent="-342900" algn="l" defTabSz="914400" rtl="0" eaLnBrk="1" latinLnBrk="0" hangingPunct="1">
              <a:spcBef>
                <a:spcPts val="600"/>
              </a:spcBef>
              <a:buClr>
                <a:schemeClr val="tx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4000" indent="-342000" algn="l" defTabSz="914400" rtl="0" eaLnBrk="1" latinLnBrk="0" hangingPunct="1">
              <a:spcBef>
                <a:spcPts val="600"/>
              </a:spcBef>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026000" indent="-342000" algn="l" defTabSz="914400" rtl="0" eaLnBrk="1" latinLnBrk="0" hangingPunct="1">
              <a:spcBef>
                <a:spcPts val="6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800" dirty="0">
                <a:solidFill>
                  <a:schemeClr val="bg1"/>
                </a:solidFill>
              </a:rPr>
              <a:t> Results discussed with the patient within</a:t>
            </a:r>
          </a:p>
        </p:txBody>
      </p:sp>
      <p:sp>
        <p:nvSpPr>
          <p:cNvPr id="38" name="Content Placeholder 2">
            <a:extLst>
              <a:ext uri="{FF2B5EF4-FFF2-40B4-BE49-F238E27FC236}">
                <a16:creationId xmlns:a16="http://schemas.microsoft.com/office/drawing/2014/main" id="{2D437A7C-66E2-4783-86F9-7D2BFBAA3650}"/>
              </a:ext>
            </a:extLst>
          </p:cNvPr>
          <p:cNvSpPr txBox="1">
            <a:spLocks/>
          </p:cNvSpPr>
          <p:nvPr/>
        </p:nvSpPr>
        <p:spPr>
          <a:xfrm>
            <a:off x="6169595" y="4626976"/>
            <a:ext cx="5348570" cy="500894"/>
          </a:xfrm>
          <a:prstGeom prst="rect">
            <a:avLst/>
          </a:prstGeom>
          <a:solidFill>
            <a:schemeClr val="accent1">
              <a:lumMod val="60000"/>
              <a:lumOff val="40000"/>
            </a:schemeClr>
          </a:solidFill>
        </p:spPr>
        <p:txBody>
          <a:bodyPr vert="horz" lIns="0" tIns="45720" rIns="0" bIns="45720" rtlCol="0" anchor="ctr">
            <a:noAutofit/>
          </a:bodyPr>
          <a:lstStyle>
            <a:lvl1pPr marL="342900" indent="-342900" algn="l" defTabSz="914400" rtl="0" eaLnBrk="1" latinLnBrk="0" hangingPunct="1">
              <a:spcBef>
                <a:spcPts val="600"/>
              </a:spcBef>
              <a:buClr>
                <a:schemeClr val="tx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4000" indent="-342000" algn="l" defTabSz="914400" rtl="0" eaLnBrk="1" latinLnBrk="0" hangingPunct="1">
              <a:spcBef>
                <a:spcPts val="600"/>
              </a:spcBef>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026000" indent="-342000" algn="l" defTabSz="914400" rtl="0" eaLnBrk="1" latinLnBrk="0" hangingPunct="1">
              <a:spcBef>
                <a:spcPts val="6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800" dirty="0">
                <a:solidFill>
                  <a:schemeClr val="bg1"/>
                </a:solidFill>
              </a:rPr>
              <a:t> Patient offered an initial appointment of </a:t>
            </a:r>
          </a:p>
        </p:txBody>
      </p:sp>
      <p:pic>
        <p:nvPicPr>
          <p:cNvPr id="58" name="Graphic 57" descr="Hourglass">
            <a:extLst>
              <a:ext uri="{FF2B5EF4-FFF2-40B4-BE49-F238E27FC236}">
                <a16:creationId xmlns:a16="http://schemas.microsoft.com/office/drawing/2014/main" id="{AA39EB46-2E23-4B09-B24F-96774CA6C05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130106" y="4671814"/>
            <a:ext cx="410065" cy="410065"/>
          </a:xfrm>
          <a:prstGeom prst="rect">
            <a:avLst/>
          </a:prstGeom>
        </p:spPr>
      </p:pic>
      <p:pic>
        <p:nvPicPr>
          <p:cNvPr id="41" name="Graphic 40" descr="Hourglass">
            <a:extLst>
              <a:ext uri="{FF2B5EF4-FFF2-40B4-BE49-F238E27FC236}">
                <a16:creationId xmlns:a16="http://schemas.microsoft.com/office/drawing/2014/main" id="{876A08F9-12ED-4CD4-B494-D2EFE8622FA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634091" y="4671814"/>
            <a:ext cx="410065" cy="410065"/>
          </a:xfrm>
          <a:prstGeom prst="rect">
            <a:avLst/>
          </a:prstGeom>
        </p:spPr>
      </p:pic>
      <p:pic>
        <p:nvPicPr>
          <p:cNvPr id="42" name="Graphic 41" descr="Hourglass">
            <a:extLst>
              <a:ext uri="{FF2B5EF4-FFF2-40B4-BE49-F238E27FC236}">
                <a16:creationId xmlns:a16="http://schemas.microsoft.com/office/drawing/2014/main" id="{DE31FC04-57B2-4C49-BA06-1557F1FB4D7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892554" y="3453791"/>
            <a:ext cx="410065" cy="410065"/>
          </a:xfrm>
          <a:prstGeom prst="rect">
            <a:avLst/>
          </a:prstGeom>
        </p:spPr>
      </p:pic>
      <p:pic>
        <p:nvPicPr>
          <p:cNvPr id="43" name="Graphic 42" descr="Hourglass">
            <a:extLst>
              <a:ext uri="{FF2B5EF4-FFF2-40B4-BE49-F238E27FC236}">
                <a16:creationId xmlns:a16="http://schemas.microsoft.com/office/drawing/2014/main" id="{FAB3449B-8083-462F-9760-B02EEC5D8CC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892554" y="2309510"/>
            <a:ext cx="410065" cy="410065"/>
          </a:xfrm>
          <a:prstGeom prst="rect">
            <a:avLst/>
          </a:prstGeom>
        </p:spPr>
      </p:pic>
      <p:pic>
        <p:nvPicPr>
          <p:cNvPr id="44" name="Graphic 43" descr="Hourglass">
            <a:extLst>
              <a:ext uri="{FF2B5EF4-FFF2-40B4-BE49-F238E27FC236}">
                <a16:creationId xmlns:a16="http://schemas.microsoft.com/office/drawing/2014/main" id="{3A9F4236-98F0-425A-83E0-FF6AD7F1B55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266649" y="3199405"/>
            <a:ext cx="410065" cy="410065"/>
          </a:xfrm>
          <a:prstGeom prst="rect">
            <a:avLst/>
          </a:prstGeom>
        </p:spPr>
      </p:pic>
    </p:spTree>
    <p:extLst>
      <p:ext uri="{BB962C8B-B14F-4D97-AF65-F5344CB8AC3E}">
        <p14:creationId xmlns:p14="http://schemas.microsoft.com/office/powerpoint/2010/main" val="27783615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Referral and diagnosis: </a:t>
            </a:r>
            <a:br>
              <a:rPr lang="en-GB" dirty="0"/>
            </a:br>
            <a:r>
              <a:rPr lang="en-GB" dirty="0"/>
              <a:t>core standards</a:t>
            </a:r>
          </a:p>
        </p:txBody>
      </p:sp>
      <p:sp>
        <p:nvSpPr>
          <p:cNvPr id="4" name="Text Placeholder 3"/>
          <p:cNvSpPr>
            <a:spLocks noGrp="1"/>
          </p:cNvSpPr>
          <p:nvPr>
            <p:ph type="body" sz="quarter" idx="14"/>
          </p:nvPr>
        </p:nvSpPr>
        <p:spPr>
          <a:xfrm>
            <a:off x="629332" y="6581007"/>
            <a:ext cx="10777635" cy="276999"/>
          </a:xfrm>
        </p:spPr>
        <p:txBody>
          <a:bodyPr/>
          <a:lstStyle/>
          <a:p>
            <a:r>
              <a:rPr lang="en-GB" dirty="0"/>
              <a:t>HCP, healthcare professional; MRI, magnetic resonance imaging</a:t>
            </a:r>
          </a:p>
        </p:txBody>
      </p:sp>
      <p:sp>
        <p:nvSpPr>
          <p:cNvPr id="26" name="Content Placeholder 2">
            <a:extLst>
              <a:ext uri="{FF2B5EF4-FFF2-40B4-BE49-F238E27FC236}">
                <a16:creationId xmlns:a16="http://schemas.microsoft.com/office/drawing/2014/main" id="{3D26D10C-7A66-4A95-8B4C-7EB532CBAE03}"/>
              </a:ext>
            </a:extLst>
          </p:cNvPr>
          <p:cNvSpPr txBox="1">
            <a:spLocks/>
          </p:cNvSpPr>
          <p:nvPr/>
        </p:nvSpPr>
        <p:spPr>
          <a:xfrm>
            <a:off x="679595" y="3646998"/>
            <a:ext cx="1584176" cy="345817"/>
          </a:xfrm>
          <a:prstGeom prst="rect">
            <a:avLst/>
          </a:prstGeom>
          <a:solidFill>
            <a:schemeClr val="tx2"/>
          </a:solidFill>
        </p:spPr>
        <p:txBody>
          <a:bodyPr vert="horz" lIns="0" tIns="45720" rIns="0" bIns="45720" rtlCol="0" anchor="ctr">
            <a:noAutofit/>
          </a:bodyPr>
          <a:lstStyle>
            <a:lvl1pPr marL="342900" indent="-342900" algn="l" defTabSz="914400" rtl="0" eaLnBrk="1" latinLnBrk="0" hangingPunct="1">
              <a:spcBef>
                <a:spcPts val="600"/>
              </a:spcBef>
              <a:buClr>
                <a:schemeClr val="tx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4000" indent="-342000" algn="l" defTabSz="914400" rtl="0" eaLnBrk="1" latinLnBrk="0" hangingPunct="1">
              <a:spcBef>
                <a:spcPts val="600"/>
              </a:spcBef>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026000" indent="-342000" algn="l" defTabSz="914400" rtl="0" eaLnBrk="1" latinLnBrk="0" hangingPunct="1">
              <a:spcBef>
                <a:spcPts val="6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000" dirty="0">
                <a:solidFill>
                  <a:schemeClr val="bg1"/>
                </a:solidFill>
              </a:rPr>
              <a:t>MRI scan</a:t>
            </a:r>
          </a:p>
        </p:txBody>
      </p:sp>
      <p:pic>
        <p:nvPicPr>
          <p:cNvPr id="8" name="Picture 7">
            <a:extLst>
              <a:ext uri="{FF2B5EF4-FFF2-40B4-BE49-F238E27FC236}">
                <a16:creationId xmlns:a16="http://schemas.microsoft.com/office/drawing/2014/main" id="{68967D0F-90DA-4056-86FF-90D6D37E25FB}"/>
              </a:ext>
            </a:extLst>
          </p:cNvPr>
          <p:cNvPicPr>
            <a:picLocks noChangeAspect="1"/>
          </p:cNvPicPr>
          <p:nvPr/>
        </p:nvPicPr>
        <p:blipFill>
          <a:blip r:embed="rId3">
            <a:duotone>
              <a:schemeClr val="accent1">
                <a:shade val="45000"/>
                <a:satMod val="135000"/>
              </a:schemeClr>
              <a:prstClr val="white"/>
            </a:duotone>
          </a:blip>
          <a:stretch>
            <a:fillRect/>
          </a:stretch>
        </p:blipFill>
        <p:spPr>
          <a:xfrm>
            <a:off x="1085441" y="3025636"/>
            <a:ext cx="772483" cy="603556"/>
          </a:xfrm>
          <a:prstGeom prst="rect">
            <a:avLst/>
          </a:prstGeom>
        </p:spPr>
      </p:pic>
      <p:pic>
        <p:nvPicPr>
          <p:cNvPr id="10" name="Picture 9">
            <a:hlinkClick r:id="rId4" action="ppaction://hlinksldjump"/>
            <a:extLst>
              <a:ext uri="{FF2B5EF4-FFF2-40B4-BE49-F238E27FC236}">
                <a16:creationId xmlns:a16="http://schemas.microsoft.com/office/drawing/2014/main" id="{B340397A-DBC6-433A-BE1B-BC9952D72C21}"/>
              </a:ext>
            </a:extLst>
          </p:cNvPr>
          <p:cNvPicPr>
            <a:picLocks noChangeAspect="1"/>
          </p:cNvPicPr>
          <p:nvPr/>
        </p:nvPicPr>
        <p:blipFill>
          <a:blip r:embed="rId5"/>
          <a:stretch>
            <a:fillRect/>
          </a:stretch>
        </p:blipFill>
        <p:spPr>
          <a:xfrm>
            <a:off x="9265939" y="1"/>
            <a:ext cx="2929236" cy="1304683"/>
          </a:xfrm>
          <a:prstGeom prst="rect">
            <a:avLst/>
          </a:prstGeom>
        </p:spPr>
      </p:pic>
      <p:pic>
        <p:nvPicPr>
          <p:cNvPr id="46" name="Picture 45">
            <a:extLst>
              <a:ext uri="{FF2B5EF4-FFF2-40B4-BE49-F238E27FC236}">
                <a16:creationId xmlns:a16="http://schemas.microsoft.com/office/drawing/2014/main" id="{1CBABA7B-6B48-499D-A29F-56956385868D}"/>
              </a:ext>
            </a:extLst>
          </p:cNvPr>
          <p:cNvPicPr>
            <a:picLocks noChangeAspect="1"/>
          </p:cNvPicPr>
          <p:nvPr/>
        </p:nvPicPr>
        <p:blipFill rotWithShape="1">
          <a:blip r:embed="rId6">
            <a:duotone>
              <a:schemeClr val="accent1">
                <a:shade val="45000"/>
                <a:satMod val="135000"/>
              </a:schemeClr>
              <a:prstClr val="white"/>
            </a:duotone>
          </a:blip>
          <a:srcRect t="57708"/>
          <a:stretch/>
        </p:blipFill>
        <p:spPr>
          <a:xfrm>
            <a:off x="5140432" y="3275503"/>
            <a:ext cx="1914310" cy="851944"/>
          </a:xfrm>
          <a:prstGeom prst="rect">
            <a:avLst/>
          </a:prstGeom>
        </p:spPr>
      </p:pic>
      <p:pic>
        <p:nvPicPr>
          <p:cNvPr id="50" name="Picture 49">
            <a:extLst>
              <a:ext uri="{FF2B5EF4-FFF2-40B4-BE49-F238E27FC236}">
                <a16:creationId xmlns:a16="http://schemas.microsoft.com/office/drawing/2014/main" id="{DBB06D3E-E296-464E-9801-68D510CC391A}"/>
              </a:ext>
            </a:extLst>
          </p:cNvPr>
          <p:cNvPicPr>
            <a:picLocks noChangeAspect="1"/>
          </p:cNvPicPr>
          <p:nvPr/>
        </p:nvPicPr>
        <p:blipFill rotWithShape="1">
          <a:blip r:embed="rId6">
            <a:duotone>
              <a:schemeClr val="accent1">
                <a:shade val="45000"/>
                <a:satMod val="135000"/>
              </a:schemeClr>
              <a:prstClr val="white"/>
            </a:duotone>
          </a:blip>
          <a:srcRect t="57708"/>
          <a:stretch/>
        </p:blipFill>
        <p:spPr>
          <a:xfrm>
            <a:off x="5140432" y="2229983"/>
            <a:ext cx="1914310" cy="606340"/>
          </a:xfrm>
          <a:prstGeom prst="rect">
            <a:avLst/>
          </a:prstGeom>
        </p:spPr>
      </p:pic>
      <p:sp>
        <p:nvSpPr>
          <p:cNvPr id="18" name="Content Placeholder 2">
            <a:extLst>
              <a:ext uri="{FF2B5EF4-FFF2-40B4-BE49-F238E27FC236}">
                <a16:creationId xmlns:a16="http://schemas.microsoft.com/office/drawing/2014/main" id="{C1943999-E9A1-4CB9-A326-AB82A61714A3}"/>
              </a:ext>
            </a:extLst>
          </p:cNvPr>
          <p:cNvSpPr txBox="1">
            <a:spLocks/>
          </p:cNvSpPr>
          <p:nvPr/>
        </p:nvSpPr>
        <p:spPr>
          <a:xfrm>
            <a:off x="677008" y="4127447"/>
            <a:ext cx="5348571" cy="500894"/>
          </a:xfrm>
          <a:prstGeom prst="rect">
            <a:avLst/>
          </a:prstGeom>
          <a:solidFill>
            <a:schemeClr val="tx2"/>
          </a:solidFill>
        </p:spPr>
        <p:txBody>
          <a:bodyPr vert="horz" lIns="0" tIns="45720" rIns="0" bIns="45720" rtlCol="0" anchor="ctr">
            <a:noAutofit/>
          </a:bodyPr>
          <a:lstStyle>
            <a:lvl1pPr marL="342900" indent="-342900" algn="l" defTabSz="914400" rtl="0" eaLnBrk="1" latinLnBrk="0" hangingPunct="1">
              <a:spcBef>
                <a:spcPts val="600"/>
              </a:spcBef>
              <a:buClr>
                <a:schemeClr val="tx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4000" indent="-342000" algn="l" defTabSz="914400" rtl="0" eaLnBrk="1" latinLnBrk="0" hangingPunct="1">
              <a:spcBef>
                <a:spcPts val="600"/>
              </a:spcBef>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026000" indent="-342000" algn="l" defTabSz="914400" rtl="0" eaLnBrk="1" latinLnBrk="0" hangingPunct="1">
              <a:spcBef>
                <a:spcPts val="6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000" dirty="0">
                <a:solidFill>
                  <a:schemeClr val="bg1"/>
                </a:solidFill>
              </a:rPr>
              <a:t>Diagnostic workup completed</a:t>
            </a:r>
          </a:p>
        </p:txBody>
      </p:sp>
      <p:sp>
        <p:nvSpPr>
          <p:cNvPr id="19" name="Content Placeholder 2">
            <a:extLst>
              <a:ext uri="{FF2B5EF4-FFF2-40B4-BE49-F238E27FC236}">
                <a16:creationId xmlns:a16="http://schemas.microsoft.com/office/drawing/2014/main" id="{BA33CEAC-8CD9-43BF-8B38-C7CE1E117B38}"/>
              </a:ext>
            </a:extLst>
          </p:cNvPr>
          <p:cNvSpPr txBox="1">
            <a:spLocks/>
          </p:cNvSpPr>
          <p:nvPr/>
        </p:nvSpPr>
        <p:spPr>
          <a:xfrm>
            <a:off x="6169595" y="4126082"/>
            <a:ext cx="5348570" cy="500894"/>
          </a:xfrm>
          <a:prstGeom prst="rect">
            <a:avLst/>
          </a:prstGeom>
          <a:solidFill>
            <a:schemeClr val="tx2"/>
          </a:solidFill>
        </p:spPr>
        <p:txBody>
          <a:bodyPr vert="horz" lIns="0" tIns="45720" rIns="0" bIns="45720" rtlCol="0" anchor="ctr">
            <a:noAutofit/>
          </a:bodyPr>
          <a:lstStyle>
            <a:lvl1pPr marL="342900" indent="-342900" algn="l" defTabSz="914400" rtl="0" eaLnBrk="1" latinLnBrk="0" hangingPunct="1">
              <a:spcBef>
                <a:spcPts val="600"/>
              </a:spcBef>
              <a:buClr>
                <a:schemeClr val="tx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4000" indent="-342000" algn="l" defTabSz="914400" rtl="0" eaLnBrk="1" latinLnBrk="0" hangingPunct="1">
              <a:spcBef>
                <a:spcPts val="600"/>
              </a:spcBef>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026000" indent="-342000" algn="l" defTabSz="914400" rtl="0" eaLnBrk="1" latinLnBrk="0" hangingPunct="1">
              <a:spcBef>
                <a:spcPts val="6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000" dirty="0">
                <a:solidFill>
                  <a:schemeClr val="bg1"/>
                </a:solidFill>
              </a:rPr>
              <a:t>Patient receives a diagnosis of MS</a:t>
            </a:r>
          </a:p>
        </p:txBody>
      </p:sp>
      <p:sp>
        <p:nvSpPr>
          <p:cNvPr id="17" name="Content Placeholder 2">
            <a:extLst>
              <a:ext uri="{FF2B5EF4-FFF2-40B4-BE49-F238E27FC236}">
                <a16:creationId xmlns:a16="http://schemas.microsoft.com/office/drawing/2014/main" id="{34CADE3A-741B-4541-BD1B-F0D987AFB420}"/>
              </a:ext>
            </a:extLst>
          </p:cNvPr>
          <p:cNvSpPr txBox="1">
            <a:spLocks/>
          </p:cNvSpPr>
          <p:nvPr/>
        </p:nvSpPr>
        <p:spPr>
          <a:xfrm>
            <a:off x="677008" y="2818336"/>
            <a:ext cx="10841158" cy="500894"/>
          </a:xfrm>
          <a:prstGeom prst="rect">
            <a:avLst/>
          </a:prstGeom>
          <a:solidFill>
            <a:schemeClr val="tx2"/>
          </a:solidFill>
        </p:spPr>
        <p:txBody>
          <a:bodyPr vert="horz" lIns="0" tIns="45720" rIns="0" bIns="45720" rtlCol="0" anchor="ctr">
            <a:noAutofit/>
          </a:bodyPr>
          <a:lstStyle>
            <a:lvl1pPr marL="342900" indent="-342900" algn="l" defTabSz="914400" rtl="0" eaLnBrk="1" latinLnBrk="0" hangingPunct="1">
              <a:spcBef>
                <a:spcPts val="600"/>
              </a:spcBef>
              <a:buClr>
                <a:schemeClr val="tx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4000" indent="-342000" algn="l" defTabSz="914400" rtl="0" eaLnBrk="1" latinLnBrk="0" hangingPunct="1">
              <a:spcBef>
                <a:spcPts val="600"/>
              </a:spcBef>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026000" indent="-342000" algn="l" defTabSz="914400" rtl="0" eaLnBrk="1" latinLnBrk="0" hangingPunct="1">
              <a:spcBef>
                <a:spcPts val="6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000" dirty="0">
                <a:solidFill>
                  <a:schemeClr val="bg1"/>
                </a:solidFill>
              </a:rPr>
              <a:t>Patient is referred to neurologist</a:t>
            </a:r>
          </a:p>
        </p:txBody>
      </p:sp>
      <p:sp>
        <p:nvSpPr>
          <p:cNvPr id="48" name="Content Placeholder 2">
            <a:extLst>
              <a:ext uri="{FF2B5EF4-FFF2-40B4-BE49-F238E27FC236}">
                <a16:creationId xmlns:a16="http://schemas.microsoft.com/office/drawing/2014/main" id="{B69E95B9-67A6-459F-B3F2-3800A0011CDC}"/>
              </a:ext>
            </a:extLst>
          </p:cNvPr>
          <p:cNvSpPr txBox="1">
            <a:spLocks/>
          </p:cNvSpPr>
          <p:nvPr/>
        </p:nvSpPr>
        <p:spPr>
          <a:xfrm>
            <a:off x="677008" y="1772816"/>
            <a:ext cx="10841158" cy="500894"/>
          </a:xfrm>
          <a:prstGeom prst="rect">
            <a:avLst/>
          </a:prstGeom>
          <a:solidFill>
            <a:schemeClr val="tx2"/>
          </a:solidFill>
        </p:spPr>
        <p:txBody>
          <a:bodyPr vert="horz" lIns="0" tIns="45720" rIns="0" bIns="45720" rtlCol="0" anchor="ctr">
            <a:noAutofit/>
          </a:bodyPr>
          <a:lstStyle>
            <a:lvl1pPr marL="342900" indent="-342900" algn="l" defTabSz="914400" rtl="0" eaLnBrk="1" latinLnBrk="0" hangingPunct="1">
              <a:spcBef>
                <a:spcPts val="600"/>
              </a:spcBef>
              <a:buClr>
                <a:schemeClr val="tx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4000" indent="-342000" algn="l" defTabSz="914400" rtl="0" eaLnBrk="1" latinLnBrk="0" hangingPunct="1">
              <a:spcBef>
                <a:spcPts val="600"/>
              </a:spcBef>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026000" indent="-342000" algn="l" defTabSz="914400" rtl="0" eaLnBrk="1" latinLnBrk="0" hangingPunct="1">
              <a:spcBef>
                <a:spcPts val="6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000" dirty="0">
                <a:solidFill>
                  <a:schemeClr val="bg1"/>
                </a:solidFill>
              </a:rPr>
              <a:t>Patient reports first symptoms possibly related to MS symptoms to HCP</a:t>
            </a:r>
          </a:p>
        </p:txBody>
      </p:sp>
      <p:sp>
        <p:nvSpPr>
          <p:cNvPr id="5" name="TextBox 4">
            <a:extLst>
              <a:ext uri="{FF2B5EF4-FFF2-40B4-BE49-F238E27FC236}">
                <a16:creationId xmlns:a16="http://schemas.microsoft.com/office/drawing/2014/main" id="{D6158CF9-15AE-42A9-BF7E-A8BD54E504A4}"/>
              </a:ext>
            </a:extLst>
          </p:cNvPr>
          <p:cNvSpPr txBox="1"/>
          <p:nvPr/>
        </p:nvSpPr>
        <p:spPr>
          <a:xfrm>
            <a:off x="5582061" y="3405015"/>
            <a:ext cx="1031052" cy="369332"/>
          </a:xfrm>
          <a:prstGeom prst="rect">
            <a:avLst/>
          </a:prstGeom>
          <a:noFill/>
        </p:spPr>
        <p:txBody>
          <a:bodyPr wrap="none" rtlCol="0">
            <a:spAutoFit/>
          </a:bodyPr>
          <a:lstStyle/>
          <a:p>
            <a:pPr algn="ctr"/>
            <a:r>
              <a:rPr lang="en-GB" dirty="0"/>
              <a:t>4 weeks</a:t>
            </a:r>
          </a:p>
        </p:txBody>
      </p:sp>
      <p:sp>
        <p:nvSpPr>
          <p:cNvPr id="27" name="TextBox 26">
            <a:extLst>
              <a:ext uri="{FF2B5EF4-FFF2-40B4-BE49-F238E27FC236}">
                <a16:creationId xmlns:a16="http://schemas.microsoft.com/office/drawing/2014/main" id="{DD79D830-C796-40B7-B586-A73C0DE2A33C}"/>
              </a:ext>
            </a:extLst>
          </p:cNvPr>
          <p:cNvSpPr txBox="1"/>
          <p:nvPr/>
        </p:nvSpPr>
        <p:spPr>
          <a:xfrm>
            <a:off x="5550001" y="2344299"/>
            <a:ext cx="1095173" cy="369332"/>
          </a:xfrm>
          <a:prstGeom prst="rect">
            <a:avLst/>
          </a:prstGeom>
          <a:noFill/>
        </p:spPr>
        <p:txBody>
          <a:bodyPr wrap="none" rtlCol="0">
            <a:spAutoFit/>
          </a:bodyPr>
          <a:lstStyle/>
          <a:p>
            <a:pPr algn="ctr"/>
            <a:r>
              <a:rPr lang="en-GB" dirty="0"/>
              <a:t> 4 weeks</a:t>
            </a:r>
          </a:p>
        </p:txBody>
      </p:sp>
      <p:sp>
        <p:nvSpPr>
          <p:cNvPr id="29" name="TextBox 28">
            <a:extLst>
              <a:ext uri="{FF2B5EF4-FFF2-40B4-BE49-F238E27FC236}">
                <a16:creationId xmlns:a16="http://schemas.microsoft.com/office/drawing/2014/main" id="{8D7A143D-C303-411B-B038-3E8F0F9764AB}"/>
              </a:ext>
            </a:extLst>
          </p:cNvPr>
          <p:cNvSpPr txBox="1"/>
          <p:nvPr/>
        </p:nvSpPr>
        <p:spPr>
          <a:xfrm>
            <a:off x="1003444" y="3235738"/>
            <a:ext cx="936475" cy="338554"/>
          </a:xfrm>
          <a:prstGeom prst="rect">
            <a:avLst/>
          </a:prstGeom>
          <a:noFill/>
        </p:spPr>
        <p:txBody>
          <a:bodyPr wrap="none" rtlCol="0">
            <a:spAutoFit/>
          </a:bodyPr>
          <a:lstStyle/>
          <a:p>
            <a:pPr algn="ctr"/>
            <a:r>
              <a:rPr lang="en-GB" sz="1600" dirty="0"/>
              <a:t>4 weeks</a:t>
            </a:r>
          </a:p>
        </p:txBody>
      </p:sp>
      <p:sp>
        <p:nvSpPr>
          <p:cNvPr id="30" name="Content Placeholder 2">
            <a:extLst>
              <a:ext uri="{FF2B5EF4-FFF2-40B4-BE49-F238E27FC236}">
                <a16:creationId xmlns:a16="http://schemas.microsoft.com/office/drawing/2014/main" id="{C7C84E95-4235-449B-8D1E-0BFCEEB1FBC1}"/>
              </a:ext>
            </a:extLst>
          </p:cNvPr>
          <p:cNvSpPr txBox="1">
            <a:spLocks/>
          </p:cNvSpPr>
          <p:nvPr/>
        </p:nvSpPr>
        <p:spPr>
          <a:xfrm>
            <a:off x="677007" y="4626976"/>
            <a:ext cx="5348571" cy="500894"/>
          </a:xfrm>
          <a:prstGeom prst="rect">
            <a:avLst/>
          </a:prstGeom>
          <a:solidFill>
            <a:schemeClr val="accent1">
              <a:lumMod val="60000"/>
              <a:lumOff val="40000"/>
            </a:schemeClr>
          </a:solidFill>
        </p:spPr>
        <p:txBody>
          <a:bodyPr vert="horz" lIns="0" tIns="45720" rIns="0" bIns="45720" rtlCol="0" anchor="ctr">
            <a:noAutofit/>
          </a:bodyPr>
          <a:lstStyle>
            <a:lvl1pPr marL="342900" indent="-342900" algn="l" defTabSz="914400" rtl="0" eaLnBrk="1" latinLnBrk="0" hangingPunct="1">
              <a:spcBef>
                <a:spcPts val="600"/>
              </a:spcBef>
              <a:buClr>
                <a:schemeClr val="tx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4000" indent="-342000" algn="l" defTabSz="914400" rtl="0" eaLnBrk="1" latinLnBrk="0" hangingPunct="1">
              <a:spcBef>
                <a:spcPts val="600"/>
              </a:spcBef>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026000" indent="-342000" algn="l" defTabSz="914400" rtl="0" eaLnBrk="1" latinLnBrk="0" hangingPunct="1">
              <a:spcBef>
                <a:spcPts val="6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800" dirty="0">
                <a:solidFill>
                  <a:schemeClr val="bg1"/>
                </a:solidFill>
              </a:rPr>
              <a:t> Results discussed with the patient within</a:t>
            </a:r>
          </a:p>
        </p:txBody>
      </p:sp>
      <p:sp>
        <p:nvSpPr>
          <p:cNvPr id="32" name="Content Placeholder 2">
            <a:extLst>
              <a:ext uri="{FF2B5EF4-FFF2-40B4-BE49-F238E27FC236}">
                <a16:creationId xmlns:a16="http://schemas.microsoft.com/office/drawing/2014/main" id="{A1BA04F4-EA61-4A7F-9B13-36E6C0789982}"/>
              </a:ext>
            </a:extLst>
          </p:cNvPr>
          <p:cNvSpPr txBox="1">
            <a:spLocks/>
          </p:cNvSpPr>
          <p:nvPr/>
        </p:nvSpPr>
        <p:spPr>
          <a:xfrm>
            <a:off x="6169595" y="4626976"/>
            <a:ext cx="5348570" cy="500894"/>
          </a:xfrm>
          <a:prstGeom prst="rect">
            <a:avLst/>
          </a:prstGeom>
          <a:solidFill>
            <a:schemeClr val="accent1">
              <a:lumMod val="60000"/>
              <a:lumOff val="40000"/>
            </a:schemeClr>
          </a:solidFill>
        </p:spPr>
        <p:txBody>
          <a:bodyPr vert="horz" lIns="0" tIns="45720" rIns="0" bIns="45720" rtlCol="0" anchor="ctr">
            <a:noAutofit/>
          </a:bodyPr>
          <a:lstStyle>
            <a:lvl1pPr marL="342900" indent="-342900" algn="l" defTabSz="914400" rtl="0" eaLnBrk="1" latinLnBrk="0" hangingPunct="1">
              <a:spcBef>
                <a:spcPts val="600"/>
              </a:spcBef>
              <a:buClr>
                <a:schemeClr val="tx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4000" indent="-342000" algn="l" defTabSz="914400" rtl="0" eaLnBrk="1" latinLnBrk="0" hangingPunct="1">
              <a:spcBef>
                <a:spcPts val="600"/>
              </a:spcBef>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026000" indent="-342000" algn="l" defTabSz="914400" rtl="0" eaLnBrk="1" latinLnBrk="0" hangingPunct="1">
              <a:spcBef>
                <a:spcPts val="6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800" dirty="0">
                <a:solidFill>
                  <a:schemeClr val="bg1"/>
                </a:solidFill>
              </a:rPr>
              <a:t> Patient offered an initial appointment of </a:t>
            </a:r>
          </a:p>
        </p:txBody>
      </p:sp>
      <p:sp>
        <p:nvSpPr>
          <p:cNvPr id="33" name="TextBox 32">
            <a:extLst>
              <a:ext uri="{FF2B5EF4-FFF2-40B4-BE49-F238E27FC236}">
                <a16:creationId xmlns:a16="http://schemas.microsoft.com/office/drawing/2014/main" id="{F436BC97-3F22-4D70-8FE6-37C9C8005822}"/>
              </a:ext>
            </a:extLst>
          </p:cNvPr>
          <p:cNvSpPr txBox="1"/>
          <p:nvPr/>
        </p:nvSpPr>
        <p:spPr>
          <a:xfrm>
            <a:off x="10271546" y="4693261"/>
            <a:ext cx="992580" cy="369332"/>
          </a:xfrm>
          <a:prstGeom prst="rect">
            <a:avLst/>
          </a:prstGeom>
          <a:noFill/>
        </p:spPr>
        <p:txBody>
          <a:bodyPr wrap="none" rtlCol="0">
            <a:spAutoFit/>
          </a:bodyPr>
          <a:lstStyle/>
          <a:p>
            <a:pPr algn="ctr"/>
            <a:r>
              <a:rPr lang="en-GB" dirty="0"/>
              <a:t>30 mins</a:t>
            </a:r>
          </a:p>
        </p:txBody>
      </p:sp>
      <p:sp>
        <p:nvSpPr>
          <p:cNvPr id="35" name="TextBox 34">
            <a:extLst>
              <a:ext uri="{FF2B5EF4-FFF2-40B4-BE49-F238E27FC236}">
                <a16:creationId xmlns:a16="http://schemas.microsoft.com/office/drawing/2014/main" id="{EF2098BF-DB2B-42A7-940D-08FA74914D11}"/>
              </a:ext>
            </a:extLst>
          </p:cNvPr>
          <p:cNvSpPr txBox="1"/>
          <p:nvPr/>
        </p:nvSpPr>
        <p:spPr>
          <a:xfrm>
            <a:off x="4894164" y="4693261"/>
            <a:ext cx="1095172" cy="369332"/>
          </a:xfrm>
          <a:prstGeom prst="rect">
            <a:avLst/>
          </a:prstGeom>
          <a:noFill/>
        </p:spPr>
        <p:txBody>
          <a:bodyPr wrap="none" rtlCol="0">
            <a:spAutoFit/>
          </a:bodyPr>
          <a:lstStyle/>
          <a:p>
            <a:pPr algn="ctr"/>
            <a:r>
              <a:rPr lang="en-GB" dirty="0"/>
              <a:t> 4 weeks</a:t>
            </a:r>
          </a:p>
        </p:txBody>
      </p:sp>
    </p:spTree>
    <p:extLst>
      <p:ext uri="{BB962C8B-B14F-4D97-AF65-F5344CB8AC3E}">
        <p14:creationId xmlns:p14="http://schemas.microsoft.com/office/powerpoint/2010/main" val="9749682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Referral and diagnosis: </a:t>
            </a:r>
            <a:br>
              <a:rPr lang="en-GB" dirty="0"/>
            </a:br>
            <a:r>
              <a:rPr lang="en-GB" dirty="0"/>
              <a:t>achievable standards</a:t>
            </a:r>
          </a:p>
        </p:txBody>
      </p:sp>
      <p:sp>
        <p:nvSpPr>
          <p:cNvPr id="4" name="Text Placeholder 3"/>
          <p:cNvSpPr>
            <a:spLocks noGrp="1"/>
          </p:cNvSpPr>
          <p:nvPr>
            <p:ph type="body" sz="quarter" idx="14"/>
          </p:nvPr>
        </p:nvSpPr>
        <p:spPr>
          <a:xfrm>
            <a:off x="629332" y="6581007"/>
            <a:ext cx="10777635" cy="276999"/>
          </a:xfrm>
        </p:spPr>
        <p:txBody>
          <a:bodyPr/>
          <a:lstStyle/>
          <a:p>
            <a:r>
              <a:rPr lang="en-GB" dirty="0"/>
              <a:t>HCP, healthcare professional; MRI, magnetic resonance imaging</a:t>
            </a:r>
          </a:p>
        </p:txBody>
      </p:sp>
      <p:sp>
        <p:nvSpPr>
          <p:cNvPr id="26" name="Content Placeholder 2">
            <a:extLst>
              <a:ext uri="{FF2B5EF4-FFF2-40B4-BE49-F238E27FC236}">
                <a16:creationId xmlns:a16="http://schemas.microsoft.com/office/drawing/2014/main" id="{3D26D10C-7A66-4A95-8B4C-7EB532CBAE03}"/>
              </a:ext>
            </a:extLst>
          </p:cNvPr>
          <p:cNvSpPr txBox="1">
            <a:spLocks/>
          </p:cNvSpPr>
          <p:nvPr/>
        </p:nvSpPr>
        <p:spPr>
          <a:xfrm>
            <a:off x="679595" y="3646998"/>
            <a:ext cx="1584176" cy="345817"/>
          </a:xfrm>
          <a:prstGeom prst="rect">
            <a:avLst/>
          </a:prstGeom>
          <a:solidFill>
            <a:schemeClr val="tx2"/>
          </a:solidFill>
        </p:spPr>
        <p:txBody>
          <a:bodyPr vert="horz" lIns="0" tIns="45720" rIns="0" bIns="45720" rtlCol="0" anchor="ctr">
            <a:noAutofit/>
          </a:bodyPr>
          <a:lstStyle>
            <a:lvl1pPr marL="342900" indent="-342900" algn="l" defTabSz="914400" rtl="0" eaLnBrk="1" latinLnBrk="0" hangingPunct="1">
              <a:spcBef>
                <a:spcPts val="600"/>
              </a:spcBef>
              <a:buClr>
                <a:schemeClr val="tx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4000" indent="-342000" algn="l" defTabSz="914400" rtl="0" eaLnBrk="1" latinLnBrk="0" hangingPunct="1">
              <a:spcBef>
                <a:spcPts val="600"/>
              </a:spcBef>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026000" indent="-342000" algn="l" defTabSz="914400" rtl="0" eaLnBrk="1" latinLnBrk="0" hangingPunct="1">
              <a:spcBef>
                <a:spcPts val="6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000" dirty="0">
                <a:solidFill>
                  <a:schemeClr val="bg1"/>
                </a:solidFill>
              </a:rPr>
              <a:t>MRI scan</a:t>
            </a:r>
          </a:p>
        </p:txBody>
      </p:sp>
      <p:pic>
        <p:nvPicPr>
          <p:cNvPr id="8" name="Picture 7">
            <a:extLst>
              <a:ext uri="{FF2B5EF4-FFF2-40B4-BE49-F238E27FC236}">
                <a16:creationId xmlns:a16="http://schemas.microsoft.com/office/drawing/2014/main" id="{68967D0F-90DA-4056-86FF-90D6D37E25FB}"/>
              </a:ext>
            </a:extLst>
          </p:cNvPr>
          <p:cNvPicPr>
            <a:picLocks noChangeAspect="1"/>
          </p:cNvPicPr>
          <p:nvPr/>
        </p:nvPicPr>
        <p:blipFill>
          <a:blip r:embed="rId3">
            <a:duotone>
              <a:schemeClr val="accent1">
                <a:shade val="45000"/>
                <a:satMod val="135000"/>
              </a:schemeClr>
              <a:prstClr val="white"/>
            </a:duotone>
          </a:blip>
          <a:stretch>
            <a:fillRect/>
          </a:stretch>
        </p:blipFill>
        <p:spPr>
          <a:xfrm>
            <a:off x="1085441" y="3025636"/>
            <a:ext cx="772483" cy="603556"/>
          </a:xfrm>
          <a:prstGeom prst="rect">
            <a:avLst/>
          </a:prstGeom>
        </p:spPr>
      </p:pic>
      <p:pic>
        <p:nvPicPr>
          <p:cNvPr id="10" name="Picture 9">
            <a:hlinkClick r:id="rId4" action="ppaction://hlinksldjump"/>
            <a:extLst>
              <a:ext uri="{FF2B5EF4-FFF2-40B4-BE49-F238E27FC236}">
                <a16:creationId xmlns:a16="http://schemas.microsoft.com/office/drawing/2014/main" id="{B340397A-DBC6-433A-BE1B-BC9952D72C21}"/>
              </a:ext>
            </a:extLst>
          </p:cNvPr>
          <p:cNvPicPr>
            <a:picLocks noChangeAspect="1"/>
          </p:cNvPicPr>
          <p:nvPr/>
        </p:nvPicPr>
        <p:blipFill>
          <a:blip r:embed="rId5"/>
          <a:stretch>
            <a:fillRect/>
          </a:stretch>
        </p:blipFill>
        <p:spPr>
          <a:xfrm>
            <a:off x="9265939" y="1"/>
            <a:ext cx="2929236" cy="1304683"/>
          </a:xfrm>
          <a:prstGeom prst="rect">
            <a:avLst/>
          </a:prstGeom>
        </p:spPr>
      </p:pic>
      <p:pic>
        <p:nvPicPr>
          <p:cNvPr id="46" name="Picture 45">
            <a:extLst>
              <a:ext uri="{FF2B5EF4-FFF2-40B4-BE49-F238E27FC236}">
                <a16:creationId xmlns:a16="http://schemas.microsoft.com/office/drawing/2014/main" id="{1CBABA7B-6B48-499D-A29F-56956385868D}"/>
              </a:ext>
            </a:extLst>
          </p:cNvPr>
          <p:cNvPicPr>
            <a:picLocks noChangeAspect="1"/>
          </p:cNvPicPr>
          <p:nvPr/>
        </p:nvPicPr>
        <p:blipFill rotWithShape="1">
          <a:blip r:embed="rId6">
            <a:duotone>
              <a:schemeClr val="accent1">
                <a:shade val="45000"/>
                <a:satMod val="135000"/>
              </a:schemeClr>
              <a:prstClr val="white"/>
            </a:duotone>
          </a:blip>
          <a:srcRect t="57708"/>
          <a:stretch/>
        </p:blipFill>
        <p:spPr>
          <a:xfrm>
            <a:off x="5140432" y="3275503"/>
            <a:ext cx="1914310" cy="851944"/>
          </a:xfrm>
          <a:prstGeom prst="rect">
            <a:avLst/>
          </a:prstGeom>
        </p:spPr>
      </p:pic>
      <p:pic>
        <p:nvPicPr>
          <p:cNvPr id="50" name="Picture 49">
            <a:extLst>
              <a:ext uri="{FF2B5EF4-FFF2-40B4-BE49-F238E27FC236}">
                <a16:creationId xmlns:a16="http://schemas.microsoft.com/office/drawing/2014/main" id="{DBB06D3E-E296-464E-9801-68D510CC391A}"/>
              </a:ext>
            </a:extLst>
          </p:cNvPr>
          <p:cNvPicPr>
            <a:picLocks noChangeAspect="1"/>
          </p:cNvPicPr>
          <p:nvPr/>
        </p:nvPicPr>
        <p:blipFill rotWithShape="1">
          <a:blip r:embed="rId6">
            <a:duotone>
              <a:schemeClr val="accent1">
                <a:shade val="45000"/>
                <a:satMod val="135000"/>
              </a:schemeClr>
              <a:prstClr val="white"/>
            </a:duotone>
          </a:blip>
          <a:srcRect t="57708"/>
          <a:stretch/>
        </p:blipFill>
        <p:spPr>
          <a:xfrm>
            <a:off x="5140432" y="2229983"/>
            <a:ext cx="1914310" cy="606340"/>
          </a:xfrm>
          <a:prstGeom prst="rect">
            <a:avLst/>
          </a:prstGeom>
        </p:spPr>
      </p:pic>
      <p:sp>
        <p:nvSpPr>
          <p:cNvPr id="18" name="Content Placeholder 2">
            <a:extLst>
              <a:ext uri="{FF2B5EF4-FFF2-40B4-BE49-F238E27FC236}">
                <a16:creationId xmlns:a16="http://schemas.microsoft.com/office/drawing/2014/main" id="{C1943999-E9A1-4CB9-A326-AB82A61714A3}"/>
              </a:ext>
            </a:extLst>
          </p:cNvPr>
          <p:cNvSpPr txBox="1">
            <a:spLocks/>
          </p:cNvSpPr>
          <p:nvPr/>
        </p:nvSpPr>
        <p:spPr>
          <a:xfrm>
            <a:off x="677008" y="4127447"/>
            <a:ext cx="5348571" cy="500894"/>
          </a:xfrm>
          <a:prstGeom prst="rect">
            <a:avLst/>
          </a:prstGeom>
          <a:solidFill>
            <a:schemeClr val="tx2"/>
          </a:solidFill>
        </p:spPr>
        <p:txBody>
          <a:bodyPr vert="horz" lIns="0" tIns="45720" rIns="0" bIns="45720" rtlCol="0" anchor="ctr">
            <a:noAutofit/>
          </a:bodyPr>
          <a:lstStyle>
            <a:lvl1pPr marL="342900" indent="-342900" algn="l" defTabSz="914400" rtl="0" eaLnBrk="1" latinLnBrk="0" hangingPunct="1">
              <a:spcBef>
                <a:spcPts val="600"/>
              </a:spcBef>
              <a:buClr>
                <a:schemeClr val="tx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4000" indent="-342000" algn="l" defTabSz="914400" rtl="0" eaLnBrk="1" latinLnBrk="0" hangingPunct="1">
              <a:spcBef>
                <a:spcPts val="600"/>
              </a:spcBef>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026000" indent="-342000" algn="l" defTabSz="914400" rtl="0" eaLnBrk="1" latinLnBrk="0" hangingPunct="1">
              <a:spcBef>
                <a:spcPts val="6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000" dirty="0">
                <a:solidFill>
                  <a:schemeClr val="bg1"/>
                </a:solidFill>
              </a:rPr>
              <a:t>Diagnostic workup completed</a:t>
            </a:r>
          </a:p>
        </p:txBody>
      </p:sp>
      <p:sp>
        <p:nvSpPr>
          <p:cNvPr id="19" name="Content Placeholder 2">
            <a:extLst>
              <a:ext uri="{FF2B5EF4-FFF2-40B4-BE49-F238E27FC236}">
                <a16:creationId xmlns:a16="http://schemas.microsoft.com/office/drawing/2014/main" id="{BA33CEAC-8CD9-43BF-8B38-C7CE1E117B38}"/>
              </a:ext>
            </a:extLst>
          </p:cNvPr>
          <p:cNvSpPr txBox="1">
            <a:spLocks/>
          </p:cNvSpPr>
          <p:nvPr/>
        </p:nvSpPr>
        <p:spPr>
          <a:xfrm>
            <a:off x="6169595" y="4126082"/>
            <a:ext cx="5348570" cy="500894"/>
          </a:xfrm>
          <a:prstGeom prst="rect">
            <a:avLst/>
          </a:prstGeom>
          <a:solidFill>
            <a:schemeClr val="tx2"/>
          </a:solidFill>
        </p:spPr>
        <p:txBody>
          <a:bodyPr vert="horz" lIns="0" tIns="45720" rIns="0" bIns="45720" rtlCol="0" anchor="ctr">
            <a:noAutofit/>
          </a:bodyPr>
          <a:lstStyle>
            <a:lvl1pPr marL="342900" indent="-342900" algn="l" defTabSz="914400" rtl="0" eaLnBrk="1" latinLnBrk="0" hangingPunct="1">
              <a:spcBef>
                <a:spcPts val="600"/>
              </a:spcBef>
              <a:buClr>
                <a:schemeClr val="tx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4000" indent="-342000" algn="l" defTabSz="914400" rtl="0" eaLnBrk="1" latinLnBrk="0" hangingPunct="1">
              <a:spcBef>
                <a:spcPts val="600"/>
              </a:spcBef>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026000" indent="-342000" algn="l" defTabSz="914400" rtl="0" eaLnBrk="1" latinLnBrk="0" hangingPunct="1">
              <a:spcBef>
                <a:spcPts val="6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000" dirty="0">
                <a:solidFill>
                  <a:schemeClr val="bg1"/>
                </a:solidFill>
              </a:rPr>
              <a:t>Patient receives a diagnosis of MS</a:t>
            </a:r>
          </a:p>
        </p:txBody>
      </p:sp>
      <p:sp>
        <p:nvSpPr>
          <p:cNvPr id="17" name="Content Placeholder 2">
            <a:extLst>
              <a:ext uri="{FF2B5EF4-FFF2-40B4-BE49-F238E27FC236}">
                <a16:creationId xmlns:a16="http://schemas.microsoft.com/office/drawing/2014/main" id="{34CADE3A-741B-4541-BD1B-F0D987AFB420}"/>
              </a:ext>
            </a:extLst>
          </p:cNvPr>
          <p:cNvSpPr txBox="1">
            <a:spLocks/>
          </p:cNvSpPr>
          <p:nvPr/>
        </p:nvSpPr>
        <p:spPr>
          <a:xfrm>
            <a:off x="677008" y="2818336"/>
            <a:ext cx="10841158" cy="500894"/>
          </a:xfrm>
          <a:prstGeom prst="rect">
            <a:avLst/>
          </a:prstGeom>
          <a:solidFill>
            <a:schemeClr val="tx2"/>
          </a:solidFill>
        </p:spPr>
        <p:txBody>
          <a:bodyPr vert="horz" lIns="0" tIns="45720" rIns="0" bIns="45720" rtlCol="0" anchor="ctr">
            <a:noAutofit/>
          </a:bodyPr>
          <a:lstStyle>
            <a:lvl1pPr marL="342900" indent="-342900" algn="l" defTabSz="914400" rtl="0" eaLnBrk="1" latinLnBrk="0" hangingPunct="1">
              <a:spcBef>
                <a:spcPts val="600"/>
              </a:spcBef>
              <a:buClr>
                <a:schemeClr val="tx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4000" indent="-342000" algn="l" defTabSz="914400" rtl="0" eaLnBrk="1" latinLnBrk="0" hangingPunct="1">
              <a:spcBef>
                <a:spcPts val="600"/>
              </a:spcBef>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026000" indent="-342000" algn="l" defTabSz="914400" rtl="0" eaLnBrk="1" latinLnBrk="0" hangingPunct="1">
              <a:spcBef>
                <a:spcPts val="6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000" dirty="0">
                <a:solidFill>
                  <a:schemeClr val="bg1"/>
                </a:solidFill>
              </a:rPr>
              <a:t>Patient is referred to neurologist</a:t>
            </a:r>
          </a:p>
        </p:txBody>
      </p:sp>
      <p:sp>
        <p:nvSpPr>
          <p:cNvPr id="48" name="Content Placeholder 2">
            <a:extLst>
              <a:ext uri="{FF2B5EF4-FFF2-40B4-BE49-F238E27FC236}">
                <a16:creationId xmlns:a16="http://schemas.microsoft.com/office/drawing/2014/main" id="{B69E95B9-67A6-459F-B3F2-3800A0011CDC}"/>
              </a:ext>
            </a:extLst>
          </p:cNvPr>
          <p:cNvSpPr txBox="1">
            <a:spLocks/>
          </p:cNvSpPr>
          <p:nvPr/>
        </p:nvSpPr>
        <p:spPr>
          <a:xfrm>
            <a:off x="677008" y="1772816"/>
            <a:ext cx="10841158" cy="500894"/>
          </a:xfrm>
          <a:prstGeom prst="rect">
            <a:avLst/>
          </a:prstGeom>
          <a:solidFill>
            <a:schemeClr val="tx2"/>
          </a:solidFill>
        </p:spPr>
        <p:txBody>
          <a:bodyPr vert="horz" lIns="0" tIns="45720" rIns="0" bIns="45720" rtlCol="0" anchor="ctr">
            <a:noAutofit/>
          </a:bodyPr>
          <a:lstStyle>
            <a:lvl1pPr marL="342900" indent="-342900" algn="l" defTabSz="914400" rtl="0" eaLnBrk="1" latinLnBrk="0" hangingPunct="1">
              <a:spcBef>
                <a:spcPts val="600"/>
              </a:spcBef>
              <a:buClr>
                <a:schemeClr val="tx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4000" indent="-342000" algn="l" defTabSz="914400" rtl="0" eaLnBrk="1" latinLnBrk="0" hangingPunct="1">
              <a:spcBef>
                <a:spcPts val="600"/>
              </a:spcBef>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026000" indent="-342000" algn="l" defTabSz="914400" rtl="0" eaLnBrk="1" latinLnBrk="0" hangingPunct="1">
              <a:spcBef>
                <a:spcPts val="6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000" dirty="0">
                <a:solidFill>
                  <a:schemeClr val="bg1"/>
                </a:solidFill>
              </a:rPr>
              <a:t>Patient reports first symptoms possibly related to MS symptoms to HCP</a:t>
            </a:r>
          </a:p>
        </p:txBody>
      </p:sp>
      <p:sp>
        <p:nvSpPr>
          <p:cNvPr id="5" name="TextBox 4">
            <a:extLst>
              <a:ext uri="{FF2B5EF4-FFF2-40B4-BE49-F238E27FC236}">
                <a16:creationId xmlns:a16="http://schemas.microsoft.com/office/drawing/2014/main" id="{D6158CF9-15AE-42A9-BF7E-A8BD54E504A4}"/>
              </a:ext>
            </a:extLst>
          </p:cNvPr>
          <p:cNvSpPr txBox="1"/>
          <p:nvPr/>
        </p:nvSpPr>
        <p:spPr>
          <a:xfrm>
            <a:off x="5582061" y="3405015"/>
            <a:ext cx="1031051" cy="369332"/>
          </a:xfrm>
          <a:prstGeom prst="rect">
            <a:avLst/>
          </a:prstGeom>
          <a:noFill/>
        </p:spPr>
        <p:txBody>
          <a:bodyPr wrap="none" rtlCol="0">
            <a:spAutoFit/>
          </a:bodyPr>
          <a:lstStyle/>
          <a:p>
            <a:pPr algn="ctr"/>
            <a:r>
              <a:rPr lang="en-GB" dirty="0"/>
              <a:t>4 weeks</a:t>
            </a:r>
          </a:p>
        </p:txBody>
      </p:sp>
      <p:sp>
        <p:nvSpPr>
          <p:cNvPr id="27" name="TextBox 26">
            <a:extLst>
              <a:ext uri="{FF2B5EF4-FFF2-40B4-BE49-F238E27FC236}">
                <a16:creationId xmlns:a16="http://schemas.microsoft.com/office/drawing/2014/main" id="{DD79D830-C796-40B7-B586-A73C0DE2A33C}"/>
              </a:ext>
            </a:extLst>
          </p:cNvPr>
          <p:cNvSpPr txBox="1"/>
          <p:nvPr/>
        </p:nvSpPr>
        <p:spPr>
          <a:xfrm>
            <a:off x="5601296" y="2344299"/>
            <a:ext cx="992579" cy="369332"/>
          </a:xfrm>
          <a:prstGeom prst="rect">
            <a:avLst/>
          </a:prstGeom>
          <a:noFill/>
        </p:spPr>
        <p:txBody>
          <a:bodyPr wrap="none" rtlCol="0">
            <a:spAutoFit/>
          </a:bodyPr>
          <a:lstStyle/>
          <a:p>
            <a:pPr algn="ctr"/>
            <a:r>
              <a:rPr lang="en-GB" dirty="0"/>
              <a:t>10 days</a:t>
            </a:r>
          </a:p>
        </p:txBody>
      </p:sp>
      <p:sp>
        <p:nvSpPr>
          <p:cNvPr id="29" name="TextBox 28">
            <a:extLst>
              <a:ext uri="{FF2B5EF4-FFF2-40B4-BE49-F238E27FC236}">
                <a16:creationId xmlns:a16="http://schemas.microsoft.com/office/drawing/2014/main" id="{8D7A143D-C303-411B-B038-3E8F0F9764AB}"/>
              </a:ext>
            </a:extLst>
          </p:cNvPr>
          <p:cNvSpPr txBox="1"/>
          <p:nvPr/>
        </p:nvSpPr>
        <p:spPr>
          <a:xfrm>
            <a:off x="1003444" y="3235738"/>
            <a:ext cx="936475" cy="338554"/>
          </a:xfrm>
          <a:prstGeom prst="rect">
            <a:avLst/>
          </a:prstGeom>
          <a:noFill/>
        </p:spPr>
        <p:txBody>
          <a:bodyPr wrap="none" rtlCol="0">
            <a:spAutoFit/>
          </a:bodyPr>
          <a:lstStyle/>
          <a:p>
            <a:pPr algn="ctr"/>
            <a:r>
              <a:rPr lang="en-GB" sz="1600" dirty="0"/>
              <a:t>2 weeks</a:t>
            </a:r>
          </a:p>
        </p:txBody>
      </p:sp>
      <p:sp>
        <p:nvSpPr>
          <p:cNvPr id="30" name="Content Placeholder 2">
            <a:extLst>
              <a:ext uri="{FF2B5EF4-FFF2-40B4-BE49-F238E27FC236}">
                <a16:creationId xmlns:a16="http://schemas.microsoft.com/office/drawing/2014/main" id="{C7C84E95-4235-449B-8D1E-0BFCEEB1FBC1}"/>
              </a:ext>
            </a:extLst>
          </p:cNvPr>
          <p:cNvSpPr txBox="1">
            <a:spLocks/>
          </p:cNvSpPr>
          <p:nvPr/>
        </p:nvSpPr>
        <p:spPr>
          <a:xfrm>
            <a:off x="677007" y="4626976"/>
            <a:ext cx="5348571" cy="500894"/>
          </a:xfrm>
          <a:prstGeom prst="rect">
            <a:avLst/>
          </a:prstGeom>
          <a:solidFill>
            <a:schemeClr val="accent1">
              <a:lumMod val="60000"/>
              <a:lumOff val="40000"/>
            </a:schemeClr>
          </a:solidFill>
        </p:spPr>
        <p:txBody>
          <a:bodyPr vert="horz" lIns="0" tIns="45720" rIns="0" bIns="45720" rtlCol="0" anchor="ctr">
            <a:noAutofit/>
          </a:bodyPr>
          <a:lstStyle>
            <a:lvl1pPr marL="342900" indent="-342900" algn="l" defTabSz="914400" rtl="0" eaLnBrk="1" latinLnBrk="0" hangingPunct="1">
              <a:spcBef>
                <a:spcPts val="600"/>
              </a:spcBef>
              <a:buClr>
                <a:schemeClr val="tx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4000" indent="-342000" algn="l" defTabSz="914400" rtl="0" eaLnBrk="1" latinLnBrk="0" hangingPunct="1">
              <a:spcBef>
                <a:spcPts val="600"/>
              </a:spcBef>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026000" indent="-342000" algn="l" defTabSz="914400" rtl="0" eaLnBrk="1" latinLnBrk="0" hangingPunct="1">
              <a:spcBef>
                <a:spcPts val="6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800" dirty="0">
                <a:solidFill>
                  <a:schemeClr val="bg1"/>
                </a:solidFill>
              </a:rPr>
              <a:t> Results discussed with the patient within</a:t>
            </a:r>
          </a:p>
        </p:txBody>
      </p:sp>
      <p:sp>
        <p:nvSpPr>
          <p:cNvPr id="32" name="Content Placeholder 2">
            <a:extLst>
              <a:ext uri="{FF2B5EF4-FFF2-40B4-BE49-F238E27FC236}">
                <a16:creationId xmlns:a16="http://schemas.microsoft.com/office/drawing/2014/main" id="{A1BA04F4-EA61-4A7F-9B13-36E6C0789982}"/>
              </a:ext>
            </a:extLst>
          </p:cNvPr>
          <p:cNvSpPr txBox="1">
            <a:spLocks/>
          </p:cNvSpPr>
          <p:nvPr/>
        </p:nvSpPr>
        <p:spPr>
          <a:xfrm>
            <a:off x="6169595" y="4626976"/>
            <a:ext cx="5348570" cy="500894"/>
          </a:xfrm>
          <a:prstGeom prst="rect">
            <a:avLst/>
          </a:prstGeom>
          <a:solidFill>
            <a:schemeClr val="accent1">
              <a:lumMod val="60000"/>
              <a:lumOff val="40000"/>
            </a:schemeClr>
          </a:solidFill>
        </p:spPr>
        <p:txBody>
          <a:bodyPr vert="horz" lIns="0" tIns="45720" rIns="0" bIns="45720" rtlCol="0" anchor="ctr">
            <a:noAutofit/>
          </a:bodyPr>
          <a:lstStyle>
            <a:lvl1pPr marL="342900" indent="-342900" algn="l" defTabSz="914400" rtl="0" eaLnBrk="1" latinLnBrk="0" hangingPunct="1">
              <a:spcBef>
                <a:spcPts val="600"/>
              </a:spcBef>
              <a:buClr>
                <a:schemeClr val="tx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4000" indent="-342000" algn="l" defTabSz="914400" rtl="0" eaLnBrk="1" latinLnBrk="0" hangingPunct="1">
              <a:spcBef>
                <a:spcPts val="600"/>
              </a:spcBef>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026000" indent="-342000" algn="l" defTabSz="914400" rtl="0" eaLnBrk="1" latinLnBrk="0" hangingPunct="1">
              <a:spcBef>
                <a:spcPts val="6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800" dirty="0">
                <a:solidFill>
                  <a:schemeClr val="bg1"/>
                </a:solidFill>
              </a:rPr>
              <a:t> Patient offered an initial appointment of </a:t>
            </a:r>
          </a:p>
        </p:txBody>
      </p:sp>
      <p:sp>
        <p:nvSpPr>
          <p:cNvPr id="33" name="TextBox 32">
            <a:extLst>
              <a:ext uri="{FF2B5EF4-FFF2-40B4-BE49-F238E27FC236}">
                <a16:creationId xmlns:a16="http://schemas.microsoft.com/office/drawing/2014/main" id="{F436BC97-3F22-4D70-8FE6-37C9C8005822}"/>
              </a:ext>
            </a:extLst>
          </p:cNvPr>
          <p:cNvSpPr txBox="1"/>
          <p:nvPr/>
        </p:nvSpPr>
        <p:spPr>
          <a:xfrm>
            <a:off x="10329254" y="4693261"/>
            <a:ext cx="877163" cy="369332"/>
          </a:xfrm>
          <a:prstGeom prst="rect">
            <a:avLst/>
          </a:prstGeom>
          <a:noFill/>
        </p:spPr>
        <p:txBody>
          <a:bodyPr wrap="none" rtlCol="0">
            <a:spAutoFit/>
          </a:bodyPr>
          <a:lstStyle/>
          <a:p>
            <a:pPr algn="ctr"/>
            <a:r>
              <a:rPr lang="en-GB" dirty="0"/>
              <a:t>45 min</a:t>
            </a:r>
          </a:p>
        </p:txBody>
      </p:sp>
      <p:sp>
        <p:nvSpPr>
          <p:cNvPr id="35" name="TextBox 34">
            <a:extLst>
              <a:ext uri="{FF2B5EF4-FFF2-40B4-BE49-F238E27FC236}">
                <a16:creationId xmlns:a16="http://schemas.microsoft.com/office/drawing/2014/main" id="{EF2098BF-DB2B-42A7-940D-08FA74914D11}"/>
              </a:ext>
            </a:extLst>
          </p:cNvPr>
          <p:cNvSpPr txBox="1"/>
          <p:nvPr/>
        </p:nvSpPr>
        <p:spPr>
          <a:xfrm>
            <a:off x="4945459" y="4693261"/>
            <a:ext cx="992579" cy="369332"/>
          </a:xfrm>
          <a:prstGeom prst="rect">
            <a:avLst/>
          </a:prstGeom>
          <a:noFill/>
        </p:spPr>
        <p:txBody>
          <a:bodyPr wrap="none" rtlCol="0">
            <a:spAutoFit/>
          </a:bodyPr>
          <a:lstStyle/>
          <a:p>
            <a:pPr algn="ctr"/>
            <a:r>
              <a:rPr lang="en-GB" dirty="0"/>
              <a:t>10 days</a:t>
            </a:r>
          </a:p>
        </p:txBody>
      </p:sp>
    </p:spTree>
    <p:extLst>
      <p:ext uri="{BB962C8B-B14F-4D97-AF65-F5344CB8AC3E}">
        <p14:creationId xmlns:p14="http://schemas.microsoft.com/office/powerpoint/2010/main" val="23170730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Referral and diagnosis: </a:t>
            </a:r>
            <a:br>
              <a:rPr lang="en-GB" dirty="0"/>
            </a:br>
            <a:r>
              <a:rPr lang="en-GB" dirty="0"/>
              <a:t>aspirational standards</a:t>
            </a:r>
          </a:p>
        </p:txBody>
      </p:sp>
      <p:sp>
        <p:nvSpPr>
          <p:cNvPr id="4" name="Text Placeholder 3"/>
          <p:cNvSpPr>
            <a:spLocks noGrp="1"/>
          </p:cNvSpPr>
          <p:nvPr>
            <p:ph type="body" sz="quarter" idx="14"/>
          </p:nvPr>
        </p:nvSpPr>
        <p:spPr>
          <a:xfrm>
            <a:off x="629332" y="6581007"/>
            <a:ext cx="10777635" cy="276999"/>
          </a:xfrm>
        </p:spPr>
        <p:txBody>
          <a:bodyPr/>
          <a:lstStyle/>
          <a:p>
            <a:r>
              <a:rPr lang="en-GB" dirty="0"/>
              <a:t>HCP, healthcare professional; MRI, magnetic resonance imaging</a:t>
            </a:r>
          </a:p>
        </p:txBody>
      </p:sp>
      <p:sp>
        <p:nvSpPr>
          <p:cNvPr id="26" name="Content Placeholder 2">
            <a:extLst>
              <a:ext uri="{FF2B5EF4-FFF2-40B4-BE49-F238E27FC236}">
                <a16:creationId xmlns:a16="http://schemas.microsoft.com/office/drawing/2014/main" id="{3D26D10C-7A66-4A95-8B4C-7EB532CBAE03}"/>
              </a:ext>
            </a:extLst>
          </p:cNvPr>
          <p:cNvSpPr txBox="1">
            <a:spLocks/>
          </p:cNvSpPr>
          <p:nvPr/>
        </p:nvSpPr>
        <p:spPr>
          <a:xfrm>
            <a:off x="679595" y="3646998"/>
            <a:ext cx="1584176" cy="345817"/>
          </a:xfrm>
          <a:prstGeom prst="rect">
            <a:avLst/>
          </a:prstGeom>
          <a:solidFill>
            <a:schemeClr val="tx2"/>
          </a:solidFill>
        </p:spPr>
        <p:txBody>
          <a:bodyPr vert="horz" lIns="0" tIns="45720" rIns="0" bIns="45720" rtlCol="0" anchor="ctr">
            <a:noAutofit/>
          </a:bodyPr>
          <a:lstStyle>
            <a:lvl1pPr marL="342900" indent="-342900" algn="l" defTabSz="914400" rtl="0" eaLnBrk="1" latinLnBrk="0" hangingPunct="1">
              <a:spcBef>
                <a:spcPts val="600"/>
              </a:spcBef>
              <a:buClr>
                <a:schemeClr val="tx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4000" indent="-342000" algn="l" defTabSz="914400" rtl="0" eaLnBrk="1" latinLnBrk="0" hangingPunct="1">
              <a:spcBef>
                <a:spcPts val="600"/>
              </a:spcBef>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026000" indent="-342000" algn="l" defTabSz="914400" rtl="0" eaLnBrk="1" latinLnBrk="0" hangingPunct="1">
              <a:spcBef>
                <a:spcPts val="6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000" dirty="0">
                <a:solidFill>
                  <a:schemeClr val="bg1"/>
                </a:solidFill>
              </a:rPr>
              <a:t>MRI scan</a:t>
            </a:r>
          </a:p>
        </p:txBody>
      </p:sp>
      <p:pic>
        <p:nvPicPr>
          <p:cNvPr id="8" name="Picture 7">
            <a:extLst>
              <a:ext uri="{FF2B5EF4-FFF2-40B4-BE49-F238E27FC236}">
                <a16:creationId xmlns:a16="http://schemas.microsoft.com/office/drawing/2014/main" id="{68967D0F-90DA-4056-86FF-90D6D37E25FB}"/>
              </a:ext>
            </a:extLst>
          </p:cNvPr>
          <p:cNvPicPr>
            <a:picLocks noChangeAspect="1"/>
          </p:cNvPicPr>
          <p:nvPr/>
        </p:nvPicPr>
        <p:blipFill>
          <a:blip r:embed="rId3">
            <a:duotone>
              <a:schemeClr val="accent1">
                <a:shade val="45000"/>
                <a:satMod val="135000"/>
              </a:schemeClr>
              <a:prstClr val="white"/>
            </a:duotone>
          </a:blip>
          <a:stretch>
            <a:fillRect/>
          </a:stretch>
        </p:blipFill>
        <p:spPr>
          <a:xfrm>
            <a:off x="1085441" y="3025636"/>
            <a:ext cx="772483" cy="603556"/>
          </a:xfrm>
          <a:prstGeom prst="rect">
            <a:avLst/>
          </a:prstGeom>
        </p:spPr>
      </p:pic>
      <p:pic>
        <p:nvPicPr>
          <p:cNvPr id="10" name="Picture 9">
            <a:hlinkClick r:id="rId4" action="ppaction://hlinksldjump"/>
            <a:extLst>
              <a:ext uri="{FF2B5EF4-FFF2-40B4-BE49-F238E27FC236}">
                <a16:creationId xmlns:a16="http://schemas.microsoft.com/office/drawing/2014/main" id="{B340397A-DBC6-433A-BE1B-BC9952D72C21}"/>
              </a:ext>
            </a:extLst>
          </p:cNvPr>
          <p:cNvPicPr>
            <a:picLocks noChangeAspect="1"/>
          </p:cNvPicPr>
          <p:nvPr/>
        </p:nvPicPr>
        <p:blipFill>
          <a:blip r:embed="rId5"/>
          <a:stretch>
            <a:fillRect/>
          </a:stretch>
        </p:blipFill>
        <p:spPr>
          <a:xfrm>
            <a:off x="9265939" y="1"/>
            <a:ext cx="2929236" cy="1304683"/>
          </a:xfrm>
          <a:prstGeom prst="rect">
            <a:avLst/>
          </a:prstGeom>
        </p:spPr>
      </p:pic>
      <p:pic>
        <p:nvPicPr>
          <p:cNvPr id="46" name="Picture 45">
            <a:extLst>
              <a:ext uri="{FF2B5EF4-FFF2-40B4-BE49-F238E27FC236}">
                <a16:creationId xmlns:a16="http://schemas.microsoft.com/office/drawing/2014/main" id="{1CBABA7B-6B48-499D-A29F-56956385868D}"/>
              </a:ext>
            </a:extLst>
          </p:cNvPr>
          <p:cNvPicPr>
            <a:picLocks noChangeAspect="1"/>
          </p:cNvPicPr>
          <p:nvPr/>
        </p:nvPicPr>
        <p:blipFill rotWithShape="1">
          <a:blip r:embed="rId6">
            <a:duotone>
              <a:schemeClr val="accent1">
                <a:shade val="45000"/>
                <a:satMod val="135000"/>
              </a:schemeClr>
              <a:prstClr val="white"/>
            </a:duotone>
          </a:blip>
          <a:srcRect t="57708"/>
          <a:stretch/>
        </p:blipFill>
        <p:spPr>
          <a:xfrm>
            <a:off x="5140432" y="3275503"/>
            <a:ext cx="1914310" cy="851944"/>
          </a:xfrm>
          <a:prstGeom prst="rect">
            <a:avLst/>
          </a:prstGeom>
        </p:spPr>
      </p:pic>
      <p:pic>
        <p:nvPicPr>
          <p:cNvPr id="50" name="Picture 49">
            <a:extLst>
              <a:ext uri="{FF2B5EF4-FFF2-40B4-BE49-F238E27FC236}">
                <a16:creationId xmlns:a16="http://schemas.microsoft.com/office/drawing/2014/main" id="{DBB06D3E-E296-464E-9801-68D510CC391A}"/>
              </a:ext>
            </a:extLst>
          </p:cNvPr>
          <p:cNvPicPr>
            <a:picLocks noChangeAspect="1"/>
          </p:cNvPicPr>
          <p:nvPr/>
        </p:nvPicPr>
        <p:blipFill rotWithShape="1">
          <a:blip r:embed="rId6">
            <a:duotone>
              <a:schemeClr val="accent1">
                <a:shade val="45000"/>
                <a:satMod val="135000"/>
              </a:schemeClr>
              <a:prstClr val="white"/>
            </a:duotone>
          </a:blip>
          <a:srcRect t="57708"/>
          <a:stretch/>
        </p:blipFill>
        <p:spPr>
          <a:xfrm>
            <a:off x="5140432" y="2229983"/>
            <a:ext cx="1914310" cy="606340"/>
          </a:xfrm>
          <a:prstGeom prst="rect">
            <a:avLst/>
          </a:prstGeom>
        </p:spPr>
      </p:pic>
      <p:sp>
        <p:nvSpPr>
          <p:cNvPr id="18" name="Content Placeholder 2">
            <a:extLst>
              <a:ext uri="{FF2B5EF4-FFF2-40B4-BE49-F238E27FC236}">
                <a16:creationId xmlns:a16="http://schemas.microsoft.com/office/drawing/2014/main" id="{C1943999-E9A1-4CB9-A326-AB82A61714A3}"/>
              </a:ext>
            </a:extLst>
          </p:cNvPr>
          <p:cNvSpPr txBox="1">
            <a:spLocks/>
          </p:cNvSpPr>
          <p:nvPr/>
        </p:nvSpPr>
        <p:spPr>
          <a:xfrm>
            <a:off x="677008" y="4127447"/>
            <a:ext cx="5348571" cy="500894"/>
          </a:xfrm>
          <a:prstGeom prst="rect">
            <a:avLst/>
          </a:prstGeom>
          <a:solidFill>
            <a:schemeClr val="tx2"/>
          </a:solidFill>
        </p:spPr>
        <p:txBody>
          <a:bodyPr vert="horz" lIns="0" tIns="45720" rIns="0" bIns="45720" rtlCol="0" anchor="ctr">
            <a:noAutofit/>
          </a:bodyPr>
          <a:lstStyle>
            <a:lvl1pPr marL="342900" indent="-342900" algn="l" defTabSz="914400" rtl="0" eaLnBrk="1" latinLnBrk="0" hangingPunct="1">
              <a:spcBef>
                <a:spcPts val="600"/>
              </a:spcBef>
              <a:buClr>
                <a:schemeClr val="tx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4000" indent="-342000" algn="l" defTabSz="914400" rtl="0" eaLnBrk="1" latinLnBrk="0" hangingPunct="1">
              <a:spcBef>
                <a:spcPts val="600"/>
              </a:spcBef>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026000" indent="-342000" algn="l" defTabSz="914400" rtl="0" eaLnBrk="1" latinLnBrk="0" hangingPunct="1">
              <a:spcBef>
                <a:spcPts val="6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000" dirty="0">
                <a:solidFill>
                  <a:schemeClr val="bg1"/>
                </a:solidFill>
              </a:rPr>
              <a:t>Diagnostic workup completed</a:t>
            </a:r>
          </a:p>
        </p:txBody>
      </p:sp>
      <p:sp>
        <p:nvSpPr>
          <p:cNvPr id="19" name="Content Placeholder 2">
            <a:extLst>
              <a:ext uri="{FF2B5EF4-FFF2-40B4-BE49-F238E27FC236}">
                <a16:creationId xmlns:a16="http://schemas.microsoft.com/office/drawing/2014/main" id="{BA33CEAC-8CD9-43BF-8B38-C7CE1E117B38}"/>
              </a:ext>
            </a:extLst>
          </p:cNvPr>
          <p:cNvSpPr txBox="1">
            <a:spLocks/>
          </p:cNvSpPr>
          <p:nvPr/>
        </p:nvSpPr>
        <p:spPr>
          <a:xfrm>
            <a:off x="6169595" y="4126082"/>
            <a:ext cx="5348570" cy="500894"/>
          </a:xfrm>
          <a:prstGeom prst="rect">
            <a:avLst/>
          </a:prstGeom>
          <a:solidFill>
            <a:schemeClr val="tx2"/>
          </a:solidFill>
        </p:spPr>
        <p:txBody>
          <a:bodyPr vert="horz" lIns="0" tIns="45720" rIns="0" bIns="45720" rtlCol="0" anchor="ctr">
            <a:noAutofit/>
          </a:bodyPr>
          <a:lstStyle>
            <a:lvl1pPr marL="342900" indent="-342900" algn="l" defTabSz="914400" rtl="0" eaLnBrk="1" latinLnBrk="0" hangingPunct="1">
              <a:spcBef>
                <a:spcPts val="600"/>
              </a:spcBef>
              <a:buClr>
                <a:schemeClr val="tx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4000" indent="-342000" algn="l" defTabSz="914400" rtl="0" eaLnBrk="1" latinLnBrk="0" hangingPunct="1">
              <a:spcBef>
                <a:spcPts val="600"/>
              </a:spcBef>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026000" indent="-342000" algn="l" defTabSz="914400" rtl="0" eaLnBrk="1" latinLnBrk="0" hangingPunct="1">
              <a:spcBef>
                <a:spcPts val="6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000" dirty="0">
                <a:solidFill>
                  <a:schemeClr val="bg1"/>
                </a:solidFill>
              </a:rPr>
              <a:t>Patient receives a diagnosis of MS</a:t>
            </a:r>
          </a:p>
        </p:txBody>
      </p:sp>
      <p:sp>
        <p:nvSpPr>
          <p:cNvPr id="17" name="Content Placeholder 2">
            <a:extLst>
              <a:ext uri="{FF2B5EF4-FFF2-40B4-BE49-F238E27FC236}">
                <a16:creationId xmlns:a16="http://schemas.microsoft.com/office/drawing/2014/main" id="{34CADE3A-741B-4541-BD1B-F0D987AFB420}"/>
              </a:ext>
            </a:extLst>
          </p:cNvPr>
          <p:cNvSpPr txBox="1">
            <a:spLocks/>
          </p:cNvSpPr>
          <p:nvPr/>
        </p:nvSpPr>
        <p:spPr>
          <a:xfrm>
            <a:off x="677008" y="2818336"/>
            <a:ext cx="10841158" cy="500894"/>
          </a:xfrm>
          <a:prstGeom prst="rect">
            <a:avLst/>
          </a:prstGeom>
          <a:solidFill>
            <a:schemeClr val="tx2"/>
          </a:solidFill>
        </p:spPr>
        <p:txBody>
          <a:bodyPr vert="horz" lIns="0" tIns="45720" rIns="0" bIns="45720" rtlCol="0" anchor="ctr">
            <a:noAutofit/>
          </a:bodyPr>
          <a:lstStyle>
            <a:lvl1pPr marL="342900" indent="-342900" algn="l" defTabSz="914400" rtl="0" eaLnBrk="1" latinLnBrk="0" hangingPunct="1">
              <a:spcBef>
                <a:spcPts val="600"/>
              </a:spcBef>
              <a:buClr>
                <a:schemeClr val="tx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4000" indent="-342000" algn="l" defTabSz="914400" rtl="0" eaLnBrk="1" latinLnBrk="0" hangingPunct="1">
              <a:spcBef>
                <a:spcPts val="600"/>
              </a:spcBef>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026000" indent="-342000" algn="l" defTabSz="914400" rtl="0" eaLnBrk="1" latinLnBrk="0" hangingPunct="1">
              <a:spcBef>
                <a:spcPts val="6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000" dirty="0">
                <a:solidFill>
                  <a:schemeClr val="bg1"/>
                </a:solidFill>
              </a:rPr>
              <a:t>Patient is referred to neurologist</a:t>
            </a:r>
          </a:p>
        </p:txBody>
      </p:sp>
      <p:sp>
        <p:nvSpPr>
          <p:cNvPr id="48" name="Content Placeholder 2">
            <a:extLst>
              <a:ext uri="{FF2B5EF4-FFF2-40B4-BE49-F238E27FC236}">
                <a16:creationId xmlns:a16="http://schemas.microsoft.com/office/drawing/2014/main" id="{B69E95B9-67A6-459F-B3F2-3800A0011CDC}"/>
              </a:ext>
            </a:extLst>
          </p:cNvPr>
          <p:cNvSpPr txBox="1">
            <a:spLocks/>
          </p:cNvSpPr>
          <p:nvPr/>
        </p:nvSpPr>
        <p:spPr>
          <a:xfrm>
            <a:off x="677008" y="1772816"/>
            <a:ext cx="10841158" cy="500894"/>
          </a:xfrm>
          <a:prstGeom prst="rect">
            <a:avLst/>
          </a:prstGeom>
          <a:solidFill>
            <a:schemeClr val="tx2"/>
          </a:solidFill>
        </p:spPr>
        <p:txBody>
          <a:bodyPr vert="horz" lIns="0" tIns="45720" rIns="0" bIns="45720" rtlCol="0" anchor="ctr">
            <a:noAutofit/>
          </a:bodyPr>
          <a:lstStyle>
            <a:lvl1pPr marL="342900" indent="-342900" algn="l" defTabSz="914400" rtl="0" eaLnBrk="1" latinLnBrk="0" hangingPunct="1">
              <a:spcBef>
                <a:spcPts val="600"/>
              </a:spcBef>
              <a:buClr>
                <a:schemeClr val="tx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4000" indent="-342000" algn="l" defTabSz="914400" rtl="0" eaLnBrk="1" latinLnBrk="0" hangingPunct="1">
              <a:spcBef>
                <a:spcPts val="600"/>
              </a:spcBef>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026000" indent="-342000" algn="l" defTabSz="914400" rtl="0" eaLnBrk="1" latinLnBrk="0" hangingPunct="1">
              <a:spcBef>
                <a:spcPts val="6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000" dirty="0">
                <a:solidFill>
                  <a:schemeClr val="bg1"/>
                </a:solidFill>
              </a:rPr>
              <a:t>Patient reports first symptoms possibly related to MS symptoms to HCP</a:t>
            </a:r>
          </a:p>
        </p:txBody>
      </p:sp>
      <p:sp>
        <p:nvSpPr>
          <p:cNvPr id="5" name="TextBox 4">
            <a:extLst>
              <a:ext uri="{FF2B5EF4-FFF2-40B4-BE49-F238E27FC236}">
                <a16:creationId xmlns:a16="http://schemas.microsoft.com/office/drawing/2014/main" id="{D6158CF9-15AE-42A9-BF7E-A8BD54E504A4}"/>
              </a:ext>
            </a:extLst>
          </p:cNvPr>
          <p:cNvSpPr txBox="1"/>
          <p:nvPr/>
        </p:nvSpPr>
        <p:spPr>
          <a:xfrm>
            <a:off x="5633358" y="3405015"/>
            <a:ext cx="928459" cy="369332"/>
          </a:xfrm>
          <a:prstGeom prst="rect">
            <a:avLst/>
          </a:prstGeom>
          <a:noFill/>
        </p:spPr>
        <p:txBody>
          <a:bodyPr wrap="none" rtlCol="0">
            <a:spAutoFit/>
          </a:bodyPr>
          <a:lstStyle/>
          <a:p>
            <a:pPr algn="ctr"/>
            <a:r>
              <a:rPr lang="en-GB" dirty="0"/>
              <a:t> 5 days</a:t>
            </a:r>
          </a:p>
        </p:txBody>
      </p:sp>
      <p:sp>
        <p:nvSpPr>
          <p:cNvPr id="27" name="TextBox 26">
            <a:extLst>
              <a:ext uri="{FF2B5EF4-FFF2-40B4-BE49-F238E27FC236}">
                <a16:creationId xmlns:a16="http://schemas.microsoft.com/office/drawing/2014/main" id="{DD79D830-C796-40B7-B586-A73C0DE2A33C}"/>
              </a:ext>
            </a:extLst>
          </p:cNvPr>
          <p:cNvSpPr txBox="1"/>
          <p:nvPr/>
        </p:nvSpPr>
        <p:spPr>
          <a:xfrm>
            <a:off x="5633356" y="2344299"/>
            <a:ext cx="928460" cy="369332"/>
          </a:xfrm>
          <a:prstGeom prst="rect">
            <a:avLst/>
          </a:prstGeom>
          <a:noFill/>
        </p:spPr>
        <p:txBody>
          <a:bodyPr wrap="none" rtlCol="0">
            <a:spAutoFit/>
          </a:bodyPr>
          <a:lstStyle/>
          <a:p>
            <a:pPr algn="ctr"/>
            <a:r>
              <a:rPr lang="en-GB" dirty="0"/>
              <a:t> 5 days</a:t>
            </a:r>
          </a:p>
        </p:txBody>
      </p:sp>
      <p:sp>
        <p:nvSpPr>
          <p:cNvPr id="29" name="TextBox 28">
            <a:extLst>
              <a:ext uri="{FF2B5EF4-FFF2-40B4-BE49-F238E27FC236}">
                <a16:creationId xmlns:a16="http://schemas.microsoft.com/office/drawing/2014/main" id="{8D7A143D-C303-411B-B038-3E8F0F9764AB}"/>
              </a:ext>
            </a:extLst>
          </p:cNvPr>
          <p:cNvSpPr txBox="1"/>
          <p:nvPr/>
        </p:nvSpPr>
        <p:spPr>
          <a:xfrm>
            <a:off x="1077182" y="3235738"/>
            <a:ext cx="788999" cy="338554"/>
          </a:xfrm>
          <a:prstGeom prst="rect">
            <a:avLst/>
          </a:prstGeom>
          <a:noFill/>
        </p:spPr>
        <p:txBody>
          <a:bodyPr wrap="none" rtlCol="0">
            <a:spAutoFit/>
          </a:bodyPr>
          <a:lstStyle/>
          <a:p>
            <a:pPr algn="ctr"/>
            <a:r>
              <a:rPr lang="en-GB" sz="1600" dirty="0"/>
              <a:t>5 days</a:t>
            </a:r>
          </a:p>
        </p:txBody>
      </p:sp>
      <p:sp>
        <p:nvSpPr>
          <p:cNvPr id="30" name="Content Placeholder 2">
            <a:extLst>
              <a:ext uri="{FF2B5EF4-FFF2-40B4-BE49-F238E27FC236}">
                <a16:creationId xmlns:a16="http://schemas.microsoft.com/office/drawing/2014/main" id="{C7C84E95-4235-449B-8D1E-0BFCEEB1FBC1}"/>
              </a:ext>
            </a:extLst>
          </p:cNvPr>
          <p:cNvSpPr txBox="1">
            <a:spLocks/>
          </p:cNvSpPr>
          <p:nvPr/>
        </p:nvSpPr>
        <p:spPr>
          <a:xfrm>
            <a:off x="677007" y="4626976"/>
            <a:ext cx="5348571" cy="500894"/>
          </a:xfrm>
          <a:prstGeom prst="rect">
            <a:avLst/>
          </a:prstGeom>
          <a:solidFill>
            <a:schemeClr val="accent1">
              <a:lumMod val="60000"/>
              <a:lumOff val="40000"/>
            </a:schemeClr>
          </a:solidFill>
        </p:spPr>
        <p:txBody>
          <a:bodyPr vert="horz" lIns="0" tIns="45720" rIns="0" bIns="45720" rtlCol="0" anchor="ctr">
            <a:noAutofit/>
          </a:bodyPr>
          <a:lstStyle>
            <a:lvl1pPr marL="342900" indent="-342900" algn="l" defTabSz="914400" rtl="0" eaLnBrk="1" latinLnBrk="0" hangingPunct="1">
              <a:spcBef>
                <a:spcPts val="600"/>
              </a:spcBef>
              <a:buClr>
                <a:schemeClr val="tx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4000" indent="-342000" algn="l" defTabSz="914400" rtl="0" eaLnBrk="1" latinLnBrk="0" hangingPunct="1">
              <a:spcBef>
                <a:spcPts val="600"/>
              </a:spcBef>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026000" indent="-342000" algn="l" defTabSz="914400" rtl="0" eaLnBrk="1" latinLnBrk="0" hangingPunct="1">
              <a:spcBef>
                <a:spcPts val="6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800" dirty="0">
                <a:solidFill>
                  <a:schemeClr val="bg1"/>
                </a:solidFill>
              </a:rPr>
              <a:t> Results discussed with the patient within</a:t>
            </a:r>
          </a:p>
        </p:txBody>
      </p:sp>
      <p:sp>
        <p:nvSpPr>
          <p:cNvPr id="32" name="Content Placeholder 2">
            <a:extLst>
              <a:ext uri="{FF2B5EF4-FFF2-40B4-BE49-F238E27FC236}">
                <a16:creationId xmlns:a16="http://schemas.microsoft.com/office/drawing/2014/main" id="{A1BA04F4-EA61-4A7F-9B13-36E6C0789982}"/>
              </a:ext>
            </a:extLst>
          </p:cNvPr>
          <p:cNvSpPr txBox="1">
            <a:spLocks/>
          </p:cNvSpPr>
          <p:nvPr/>
        </p:nvSpPr>
        <p:spPr>
          <a:xfrm>
            <a:off x="6169595" y="4626976"/>
            <a:ext cx="5348570" cy="500894"/>
          </a:xfrm>
          <a:prstGeom prst="rect">
            <a:avLst/>
          </a:prstGeom>
          <a:solidFill>
            <a:schemeClr val="accent1">
              <a:lumMod val="60000"/>
              <a:lumOff val="40000"/>
            </a:schemeClr>
          </a:solidFill>
        </p:spPr>
        <p:txBody>
          <a:bodyPr vert="horz" lIns="0" tIns="45720" rIns="0" bIns="45720" rtlCol="0" anchor="ctr">
            <a:noAutofit/>
          </a:bodyPr>
          <a:lstStyle>
            <a:lvl1pPr marL="342900" indent="-342900" algn="l" defTabSz="914400" rtl="0" eaLnBrk="1" latinLnBrk="0" hangingPunct="1">
              <a:spcBef>
                <a:spcPts val="600"/>
              </a:spcBef>
              <a:buClr>
                <a:schemeClr val="tx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4000" indent="-342000" algn="l" defTabSz="914400" rtl="0" eaLnBrk="1" latinLnBrk="0" hangingPunct="1">
              <a:spcBef>
                <a:spcPts val="600"/>
              </a:spcBef>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026000" indent="-342000" algn="l" defTabSz="914400" rtl="0" eaLnBrk="1" latinLnBrk="0" hangingPunct="1">
              <a:spcBef>
                <a:spcPts val="6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800" dirty="0">
                <a:solidFill>
                  <a:schemeClr val="bg1"/>
                </a:solidFill>
              </a:rPr>
              <a:t> Patient offered an initial appointment of </a:t>
            </a:r>
          </a:p>
        </p:txBody>
      </p:sp>
      <p:sp>
        <p:nvSpPr>
          <p:cNvPr id="33" name="TextBox 32">
            <a:extLst>
              <a:ext uri="{FF2B5EF4-FFF2-40B4-BE49-F238E27FC236}">
                <a16:creationId xmlns:a16="http://schemas.microsoft.com/office/drawing/2014/main" id="{F436BC97-3F22-4D70-8FE6-37C9C8005822}"/>
              </a:ext>
            </a:extLst>
          </p:cNvPr>
          <p:cNvSpPr txBox="1"/>
          <p:nvPr/>
        </p:nvSpPr>
        <p:spPr>
          <a:xfrm>
            <a:off x="10316431" y="4693261"/>
            <a:ext cx="902812" cy="369332"/>
          </a:xfrm>
          <a:prstGeom prst="rect">
            <a:avLst/>
          </a:prstGeom>
          <a:noFill/>
        </p:spPr>
        <p:txBody>
          <a:bodyPr wrap="none" rtlCol="0">
            <a:spAutoFit/>
          </a:bodyPr>
          <a:lstStyle/>
          <a:p>
            <a:pPr algn="ctr"/>
            <a:r>
              <a:rPr lang="en-GB" dirty="0"/>
              <a:t> 1 hour</a:t>
            </a:r>
          </a:p>
        </p:txBody>
      </p:sp>
      <p:sp>
        <p:nvSpPr>
          <p:cNvPr id="35" name="TextBox 34">
            <a:extLst>
              <a:ext uri="{FF2B5EF4-FFF2-40B4-BE49-F238E27FC236}">
                <a16:creationId xmlns:a16="http://schemas.microsoft.com/office/drawing/2014/main" id="{EF2098BF-DB2B-42A7-940D-08FA74914D11}"/>
              </a:ext>
            </a:extLst>
          </p:cNvPr>
          <p:cNvSpPr txBox="1"/>
          <p:nvPr/>
        </p:nvSpPr>
        <p:spPr>
          <a:xfrm>
            <a:off x="4977519" y="4693261"/>
            <a:ext cx="928460" cy="369332"/>
          </a:xfrm>
          <a:prstGeom prst="rect">
            <a:avLst/>
          </a:prstGeom>
          <a:noFill/>
        </p:spPr>
        <p:txBody>
          <a:bodyPr wrap="none" rtlCol="0">
            <a:spAutoFit/>
          </a:bodyPr>
          <a:lstStyle/>
          <a:p>
            <a:pPr algn="ctr"/>
            <a:r>
              <a:rPr lang="en-GB" dirty="0"/>
              <a:t> 5 days</a:t>
            </a:r>
          </a:p>
        </p:txBody>
      </p:sp>
    </p:spTree>
    <p:extLst>
      <p:ext uri="{BB962C8B-B14F-4D97-AF65-F5344CB8AC3E}">
        <p14:creationId xmlns:p14="http://schemas.microsoft.com/office/powerpoint/2010/main" val="31152799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C7D69-E4E9-494D-9423-86D2EC7FFADB}"/>
              </a:ext>
            </a:extLst>
          </p:cNvPr>
          <p:cNvSpPr>
            <a:spLocks noGrp="1"/>
          </p:cNvSpPr>
          <p:nvPr>
            <p:ph type="title"/>
          </p:nvPr>
        </p:nvSpPr>
        <p:spPr/>
        <p:txBody>
          <a:bodyPr/>
          <a:lstStyle/>
          <a:p>
            <a:r>
              <a:rPr lang="en-GB" dirty="0"/>
              <a:t>Priorities following diagnosis: what timings </a:t>
            </a:r>
            <a:br>
              <a:rPr lang="en-GB" dirty="0"/>
            </a:br>
            <a:r>
              <a:rPr lang="en-GB" dirty="0"/>
              <a:t>constitute best practice?</a:t>
            </a:r>
          </a:p>
        </p:txBody>
      </p:sp>
      <p:sp>
        <p:nvSpPr>
          <p:cNvPr id="4" name="Text Placeholder 3">
            <a:extLst>
              <a:ext uri="{FF2B5EF4-FFF2-40B4-BE49-F238E27FC236}">
                <a16:creationId xmlns:a16="http://schemas.microsoft.com/office/drawing/2014/main" id="{FD54E823-03EA-453F-83DC-7CA70B01389E}"/>
              </a:ext>
            </a:extLst>
          </p:cNvPr>
          <p:cNvSpPr>
            <a:spLocks noGrp="1"/>
          </p:cNvSpPr>
          <p:nvPr>
            <p:ph type="body" sz="quarter" idx="14"/>
          </p:nvPr>
        </p:nvSpPr>
        <p:spPr/>
        <p:txBody>
          <a:bodyPr/>
          <a:lstStyle/>
          <a:p>
            <a:r>
              <a:rPr lang="en-GB" dirty="0"/>
              <a:t>DMT, disease-modifying therapy</a:t>
            </a:r>
          </a:p>
        </p:txBody>
      </p:sp>
      <p:pic>
        <p:nvPicPr>
          <p:cNvPr id="5" name="Picture 4">
            <a:hlinkClick r:id="rId2" action="ppaction://hlinksldjump"/>
            <a:extLst>
              <a:ext uri="{FF2B5EF4-FFF2-40B4-BE49-F238E27FC236}">
                <a16:creationId xmlns:a16="http://schemas.microsoft.com/office/drawing/2014/main" id="{C0225547-7AFB-4CA3-A627-80D878865386}"/>
              </a:ext>
            </a:extLst>
          </p:cNvPr>
          <p:cNvPicPr>
            <a:picLocks noChangeAspect="1"/>
          </p:cNvPicPr>
          <p:nvPr/>
        </p:nvPicPr>
        <p:blipFill>
          <a:blip r:embed="rId3"/>
          <a:stretch>
            <a:fillRect/>
          </a:stretch>
        </p:blipFill>
        <p:spPr>
          <a:xfrm>
            <a:off x="9265939" y="1"/>
            <a:ext cx="2929236" cy="1304683"/>
          </a:xfrm>
          <a:prstGeom prst="rect">
            <a:avLst/>
          </a:prstGeom>
        </p:spPr>
      </p:pic>
      <p:sp>
        <p:nvSpPr>
          <p:cNvPr id="8" name="Pentagon 12">
            <a:extLst>
              <a:ext uri="{FF2B5EF4-FFF2-40B4-BE49-F238E27FC236}">
                <a16:creationId xmlns:a16="http://schemas.microsoft.com/office/drawing/2014/main" id="{4BABD9D1-CC95-4D14-9B33-534AD9245901}"/>
              </a:ext>
            </a:extLst>
          </p:cNvPr>
          <p:cNvSpPr/>
          <p:nvPr/>
        </p:nvSpPr>
        <p:spPr>
          <a:xfrm>
            <a:off x="2209153" y="3345663"/>
            <a:ext cx="3168354" cy="762795"/>
          </a:xfrm>
          <a:prstGeom prst="homePlate">
            <a:avLst>
              <a:gd name="adj" fmla="val 30349"/>
            </a:avLst>
          </a:prstGeom>
          <a:solidFill>
            <a:srgbClr val="346B2D">
              <a:alpha val="50196"/>
            </a:srgbClr>
          </a:solidFill>
          <a:ln>
            <a:solidFill>
              <a:srgbClr val="264F21">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GB" sz="1600" dirty="0"/>
          </a:p>
        </p:txBody>
      </p:sp>
      <p:sp>
        <p:nvSpPr>
          <p:cNvPr id="9" name="Pentagon 12">
            <a:extLst>
              <a:ext uri="{FF2B5EF4-FFF2-40B4-BE49-F238E27FC236}">
                <a16:creationId xmlns:a16="http://schemas.microsoft.com/office/drawing/2014/main" id="{F0AC1E51-4F23-42E2-933C-B97A24149409}"/>
              </a:ext>
            </a:extLst>
          </p:cNvPr>
          <p:cNvSpPr/>
          <p:nvPr/>
        </p:nvSpPr>
        <p:spPr>
          <a:xfrm>
            <a:off x="2209154" y="2559239"/>
            <a:ext cx="3168353" cy="762795"/>
          </a:xfrm>
          <a:prstGeom prst="homePlate">
            <a:avLst>
              <a:gd name="adj" fmla="val 30349"/>
            </a:avLst>
          </a:prstGeom>
          <a:solidFill>
            <a:srgbClr val="346B2D">
              <a:alpha val="69804"/>
            </a:srgbClr>
          </a:solidFill>
          <a:ln>
            <a:solidFill>
              <a:srgbClr val="264F21">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GB" sz="1600" dirty="0"/>
          </a:p>
        </p:txBody>
      </p:sp>
      <p:sp>
        <p:nvSpPr>
          <p:cNvPr id="10" name="Pentagon 12">
            <a:extLst>
              <a:ext uri="{FF2B5EF4-FFF2-40B4-BE49-F238E27FC236}">
                <a16:creationId xmlns:a16="http://schemas.microsoft.com/office/drawing/2014/main" id="{6C252346-B370-42EE-96EA-8C1BB8641E70}"/>
              </a:ext>
            </a:extLst>
          </p:cNvPr>
          <p:cNvSpPr/>
          <p:nvPr/>
        </p:nvSpPr>
        <p:spPr>
          <a:xfrm>
            <a:off x="2224482" y="1772815"/>
            <a:ext cx="1496841" cy="762795"/>
          </a:xfrm>
          <a:prstGeom prst="homePlate">
            <a:avLst>
              <a:gd name="adj" fmla="val 30349"/>
            </a:avLst>
          </a:prstGeom>
          <a:solidFill>
            <a:srgbClr val="346B2D">
              <a:alpha val="89804"/>
            </a:srgbClr>
          </a:solidFill>
          <a:ln>
            <a:solidFill>
              <a:srgbClr val="264F21">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GB" sz="1600" dirty="0"/>
          </a:p>
        </p:txBody>
      </p:sp>
      <p:sp>
        <p:nvSpPr>
          <p:cNvPr id="11" name="Pentagon 12">
            <a:extLst>
              <a:ext uri="{FF2B5EF4-FFF2-40B4-BE49-F238E27FC236}">
                <a16:creationId xmlns:a16="http://schemas.microsoft.com/office/drawing/2014/main" id="{ED9E4C9C-984F-4450-A351-2551316E3B30}"/>
              </a:ext>
            </a:extLst>
          </p:cNvPr>
          <p:cNvSpPr/>
          <p:nvPr/>
        </p:nvSpPr>
        <p:spPr>
          <a:xfrm>
            <a:off x="2209153" y="4132087"/>
            <a:ext cx="4032450" cy="762795"/>
          </a:xfrm>
          <a:prstGeom prst="homePlate">
            <a:avLst>
              <a:gd name="adj" fmla="val 30349"/>
            </a:avLst>
          </a:prstGeom>
          <a:solidFill>
            <a:srgbClr val="346B2D">
              <a:alpha val="29804"/>
            </a:srgbClr>
          </a:solidFill>
          <a:ln>
            <a:solidFill>
              <a:srgbClr val="264F21">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GB" sz="1600" dirty="0"/>
          </a:p>
        </p:txBody>
      </p:sp>
      <p:sp>
        <p:nvSpPr>
          <p:cNvPr id="12" name="Pentagon 12">
            <a:extLst>
              <a:ext uri="{FF2B5EF4-FFF2-40B4-BE49-F238E27FC236}">
                <a16:creationId xmlns:a16="http://schemas.microsoft.com/office/drawing/2014/main" id="{D715C244-86E9-433A-9B4F-8DF6675AB58B}"/>
              </a:ext>
            </a:extLst>
          </p:cNvPr>
          <p:cNvSpPr/>
          <p:nvPr/>
        </p:nvSpPr>
        <p:spPr>
          <a:xfrm>
            <a:off x="2209153" y="4918510"/>
            <a:ext cx="5328594" cy="762795"/>
          </a:xfrm>
          <a:prstGeom prst="homePlate">
            <a:avLst>
              <a:gd name="adj" fmla="val 30349"/>
            </a:avLst>
          </a:prstGeom>
          <a:solidFill>
            <a:srgbClr val="346B2D">
              <a:alpha val="10196"/>
            </a:srgbClr>
          </a:solidFill>
          <a:ln>
            <a:solidFill>
              <a:srgbClr val="264F21">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GB" sz="1600" dirty="0"/>
          </a:p>
        </p:txBody>
      </p:sp>
      <p:sp>
        <p:nvSpPr>
          <p:cNvPr id="6" name="Pentagon 12">
            <a:extLst>
              <a:ext uri="{FF2B5EF4-FFF2-40B4-BE49-F238E27FC236}">
                <a16:creationId xmlns:a16="http://schemas.microsoft.com/office/drawing/2014/main" id="{F0B648FE-B0CB-4011-9117-9D534EDFCF4D}"/>
              </a:ext>
            </a:extLst>
          </p:cNvPr>
          <p:cNvSpPr/>
          <p:nvPr/>
        </p:nvSpPr>
        <p:spPr>
          <a:xfrm>
            <a:off x="664925" y="1772816"/>
            <a:ext cx="2264310" cy="3908490"/>
          </a:xfrm>
          <a:prstGeom prst="homePlate">
            <a:avLst>
              <a:gd name="adj" fmla="val 30349"/>
            </a:avLst>
          </a:prstGeom>
          <a:solidFill>
            <a:srgbClr val="346B2D"/>
          </a:solidFill>
          <a:ln>
            <a:solidFill>
              <a:srgbClr val="264F21">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2800" dirty="0"/>
              <a:t>Diagnosis</a:t>
            </a:r>
            <a:endParaRPr lang="en-GB" sz="1600" dirty="0"/>
          </a:p>
        </p:txBody>
      </p:sp>
      <p:pic>
        <p:nvPicPr>
          <p:cNvPr id="13" name="Graphic 12" descr="Hourglass">
            <a:extLst>
              <a:ext uri="{FF2B5EF4-FFF2-40B4-BE49-F238E27FC236}">
                <a16:creationId xmlns:a16="http://schemas.microsoft.com/office/drawing/2014/main" id="{329F6216-42EB-4043-85CA-CDF06B4B28B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737168" y="1956605"/>
            <a:ext cx="410065" cy="410065"/>
          </a:xfrm>
          <a:prstGeom prst="rect">
            <a:avLst/>
          </a:prstGeom>
        </p:spPr>
      </p:pic>
      <p:pic>
        <p:nvPicPr>
          <p:cNvPr id="14" name="Graphic 13" descr="Hourglass">
            <a:extLst>
              <a:ext uri="{FF2B5EF4-FFF2-40B4-BE49-F238E27FC236}">
                <a16:creationId xmlns:a16="http://schemas.microsoft.com/office/drawing/2014/main" id="{01120CCC-B233-48DA-9684-AA7394AB582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721323" y="2735603"/>
            <a:ext cx="410065" cy="410065"/>
          </a:xfrm>
          <a:prstGeom prst="rect">
            <a:avLst/>
          </a:prstGeom>
        </p:spPr>
      </p:pic>
      <p:pic>
        <p:nvPicPr>
          <p:cNvPr id="15" name="Graphic 14" descr="Hourglass">
            <a:extLst>
              <a:ext uri="{FF2B5EF4-FFF2-40B4-BE49-F238E27FC236}">
                <a16:creationId xmlns:a16="http://schemas.microsoft.com/office/drawing/2014/main" id="{EAD1B942-DEC4-4FCD-9964-BD5A4FD02B1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721323" y="3523053"/>
            <a:ext cx="410065" cy="410065"/>
          </a:xfrm>
          <a:prstGeom prst="rect">
            <a:avLst/>
          </a:prstGeom>
        </p:spPr>
      </p:pic>
      <p:pic>
        <p:nvPicPr>
          <p:cNvPr id="16" name="Graphic 15" descr="Hourglass">
            <a:extLst>
              <a:ext uri="{FF2B5EF4-FFF2-40B4-BE49-F238E27FC236}">
                <a16:creationId xmlns:a16="http://schemas.microsoft.com/office/drawing/2014/main" id="{E467A8BD-3546-4481-955A-1C663B747C9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175353" y="4298155"/>
            <a:ext cx="410065" cy="410065"/>
          </a:xfrm>
          <a:prstGeom prst="rect">
            <a:avLst/>
          </a:prstGeom>
        </p:spPr>
      </p:pic>
      <p:pic>
        <p:nvPicPr>
          <p:cNvPr id="18" name="Graphic 17" descr="Hourglass">
            <a:extLst>
              <a:ext uri="{FF2B5EF4-FFF2-40B4-BE49-F238E27FC236}">
                <a16:creationId xmlns:a16="http://schemas.microsoft.com/office/drawing/2014/main" id="{F9E06BB8-05FB-44F8-B351-9B9B00F9F82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738942" y="5094874"/>
            <a:ext cx="410065" cy="410065"/>
          </a:xfrm>
          <a:prstGeom prst="rect">
            <a:avLst/>
          </a:prstGeom>
        </p:spPr>
      </p:pic>
      <p:sp>
        <p:nvSpPr>
          <p:cNvPr id="19" name="TextBox 18">
            <a:extLst>
              <a:ext uri="{FF2B5EF4-FFF2-40B4-BE49-F238E27FC236}">
                <a16:creationId xmlns:a16="http://schemas.microsoft.com/office/drawing/2014/main" id="{951645DE-2950-446B-9437-1E95FD4254F8}"/>
              </a:ext>
            </a:extLst>
          </p:cNvPr>
          <p:cNvSpPr txBox="1"/>
          <p:nvPr/>
        </p:nvSpPr>
        <p:spPr>
          <a:xfrm>
            <a:off x="3721099" y="1946193"/>
            <a:ext cx="3732112" cy="430887"/>
          </a:xfrm>
          <a:prstGeom prst="rect">
            <a:avLst/>
          </a:prstGeom>
          <a:noFill/>
        </p:spPr>
        <p:txBody>
          <a:bodyPr wrap="none" rtlCol="0">
            <a:spAutoFit/>
          </a:bodyPr>
          <a:lstStyle/>
          <a:p>
            <a:r>
              <a:rPr lang="en-GB" sz="2200" dirty="0"/>
              <a:t>Aims of treatment discussed</a:t>
            </a:r>
          </a:p>
        </p:txBody>
      </p:sp>
      <p:sp>
        <p:nvSpPr>
          <p:cNvPr id="20" name="TextBox 19">
            <a:extLst>
              <a:ext uri="{FF2B5EF4-FFF2-40B4-BE49-F238E27FC236}">
                <a16:creationId xmlns:a16="http://schemas.microsoft.com/office/drawing/2014/main" id="{6EC774C2-7CFE-4B51-8653-7AE2E472F7F2}"/>
              </a:ext>
            </a:extLst>
          </p:cNvPr>
          <p:cNvSpPr txBox="1"/>
          <p:nvPr/>
        </p:nvSpPr>
        <p:spPr>
          <a:xfrm>
            <a:off x="5406850" y="2722259"/>
            <a:ext cx="5601213" cy="430887"/>
          </a:xfrm>
          <a:prstGeom prst="rect">
            <a:avLst/>
          </a:prstGeom>
          <a:noFill/>
        </p:spPr>
        <p:txBody>
          <a:bodyPr wrap="none" rtlCol="0">
            <a:spAutoFit/>
          </a:bodyPr>
          <a:lstStyle/>
          <a:p>
            <a:r>
              <a:rPr lang="en-GB" sz="2200" dirty="0"/>
              <a:t>Pros and cons of early treatment discussed</a:t>
            </a:r>
          </a:p>
        </p:txBody>
      </p:sp>
      <p:sp>
        <p:nvSpPr>
          <p:cNvPr id="21" name="TextBox 20">
            <a:extLst>
              <a:ext uri="{FF2B5EF4-FFF2-40B4-BE49-F238E27FC236}">
                <a16:creationId xmlns:a16="http://schemas.microsoft.com/office/drawing/2014/main" id="{B04C03A8-82A2-4A9C-97D8-49EE5C9D197B}"/>
              </a:ext>
            </a:extLst>
          </p:cNvPr>
          <p:cNvSpPr txBox="1"/>
          <p:nvPr/>
        </p:nvSpPr>
        <p:spPr>
          <a:xfrm>
            <a:off x="5377507" y="3494684"/>
            <a:ext cx="6849696" cy="430887"/>
          </a:xfrm>
          <a:prstGeom prst="rect">
            <a:avLst/>
          </a:prstGeom>
          <a:noFill/>
        </p:spPr>
        <p:txBody>
          <a:bodyPr wrap="none" rtlCol="0">
            <a:spAutoFit/>
          </a:bodyPr>
          <a:lstStyle/>
          <a:p>
            <a:r>
              <a:rPr lang="en-GB" sz="2200" dirty="0"/>
              <a:t>Eligibility for treatment with a suitable DMT discussed</a:t>
            </a:r>
          </a:p>
        </p:txBody>
      </p:sp>
      <p:sp>
        <p:nvSpPr>
          <p:cNvPr id="22" name="TextBox 21">
            <a:extLst>
              <a:ext uri="{FF2B5EF4-FFF2-40B4-BE49-F238E27FC236}">
                <a16:creationId xmlns:a16="http://schemas.microsoft.com/office/drawing/2014/main" id="{734D1746-CA55-42AC-BD2C-08C740A21A14}"/>
              </a:ext>
            </a:extLst>
          </p:cNvPr>
          <p:cNvSpPr txBox="1"/>
          <p:nvPr/>
        </p:nvSpPr>
        <p:spPr>
          <a:xfrm>
            <a:off x="6269692" y="4281767"/>
            <a:ext cx="5977919" cy="430887"/>
          </a:xfrm>
          <a:prstGeom prst="rect">
            <a:avLst/>
          </a:prstGeom>
          <a:noFill/>
        </p:spPr>
        <p:txBody>
          <a:bodyPr wrap="none" rtlCol="0">
            <a:spAutoFit/>
          </a:bodyPr>
          <a:lstStyle/>
          <a:p>
            <a:r>
              <a:rPr lang="en-GB" sz="2200" dirty="0"/>
              <a:t>Importance of brain-healthy lifestyle discussed</a:t>
            </a:r>
          </a:p>
        </p:txBody>
      </p:sp>
      <p:sp>
        <p:nvSpPr>
          <p:cNvPr id="23" name="TextBox 22">
            <a:extLst>
              <a:ext uri="{FF2B5EF4-FFF2-40B4-BE49-F238E27FC236}">
                <a16:creationId xmlns:a16="http://schemas.microsoft.com/office/drawing/2014/main" id="{801124CB-EBD4-40D6-A9A8-932AB6E9642A}"/>
              </a:ext>
            </a:extLst>
          </p:cNvPr>
          <p:cNvSpPr txBox="1"/>
          <p:nvPr/>
        </p:nvSpPr>
        <p:spPr>
          <a:xfrm>
            <a:off x="7662120" y="4884407"/>
            <a:ext cx="4585491" cy="769441"/>
          </a:xfrm>
          <a:prstGeom prst="rect">
            <a:avLst/>
          </a:prstGeom>
          <a:noFill/>
        </p:spPr>
        <p:txBody>
          <a:bodyPr wrap="square" rtlCol="0">
            <a:spAutoFit/>
          </a:bodyPr>
          <a:lstStyle/>
          <a:p>
            <a:r>
              <a:rPr lang="en-GB" sz="2200" dirty="0"/>
              <a:t>Referral to services to support lifestyle modifications, if needed</a:t>
            </a:r>
          </a:p>
        </p:txBody>
      </p:sp>
    </p:spTree>
    <p:extLst>
      <p:ext uri="{BB962C8B-B14F-4D97-AF65-F5344CB8AC3E}">
        <p14:creationId xmlns:p14="http://schemas.microsoft.com/office/powerpoint/2010/main" val="10982553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C7D69-E4E9-494D-9423-86D2EC7FFADB}"/>
              </a:ext>
            </a:extLst>
          </p:cNvPr>
          <p:cNvSpPr>
            <a:spLocks noGrp="1"/>
          </p:cNvSpPr>
          <p:nvPr>
            <p:ph type="title"/>
          </p:nvPr>
        </p:nvSpPr>
        <p:spPr/>
        <p:txBody>
          <a:bodyPr/>
          <a:lstStyle/>
          <a:p>
            <a:r>
              <a:rPr lang="en-GB" dirty="0"/>
              <a:t>Priorities following diagnosis: </a:t>
            </a:r>
            <a:br>
              <a:rPr lang="en-GB" dirty="0"/>
            </a:br>
            <a:r>
              <a:rPr lang="en-GB" dirty="0"/>
              <a:t>core standards</a:t>
            </a:r>
          </a:p>
        </p:txBody>
      </p:sp>
      <p:sp>
        <p:nvSpPr>
          <p:cNvPr id="4" name="Text Placeholder 3">
            <a:extLst>
              <a:ext uri="{FF2B5EF4-FFF2-40B4-BE49-F238E27FC236}">
                <a16:creationId xmlns:a16="http://schemas.microsoft.com/office/drawing/2014/main" id="{FD54E823-03EA-453F-83DC-7CA70B01389E}"/>
              </a:ext>
            </a:extLst>
          </p:cNvPr>
          <p:cNvSpPr>
            <a:spLocks noGrp="1"/>
          </p:cNvSpPr>
          <p:nvPr>
            <p:ph type="body" sz="quarter" idx="14"/>
          </p:nvPr>
        </p:nvSpPr>
        <p:spPr/>
        <p:txBody>
          <a:bodyPr/>
          <a:lstStyle/>
          <a:p>
            <a:r>
              <a:rPr lang="en-GB" dirty="0"/>
              <a:t>DMT, disease-modifying therapy</a:t>
            </a:r>
          </a:p>
        </p:txBody>
      </p:sp>
      <p:pic>
        <p:nvPicPr>
          <p:cNvPr id="5" name="Picture 4">
            <a:hlinkClick r:id="rId2" action="ppaction://hlinksldjump"/>
            <a:extLst>
              <a:ext uri="{FF2B5EF4-FFF2-40B4-BE49-F238E27FC236}">
                <a16:creationId xmlns:a16="http://schemas.microsoft.com/office/drawing/2014/main" id="{C0225547-7AFB-4CA3-A627-80D878865386}"/>
              </a:ext>
            </a:extLst>
          </p:cNvPr>
          <p:cNvPicPr>
            <a:picLocks noChangeAspect="1"/>
          </p:cNvPicPr>
          <p:nvPr/>
        </p:nvPicPr>
        <p:blipFill>
          <a:blip r:embed="rId3"/>
          <a:stretch>
            <a:fillRect/>
          </a:stretch>
        </p:blipFill>
        <p:spPr>
          <a:xfrm>
            <a:off x="9265939" y="1"/>
            <a:ext cx="2929236" cy="1304683"/>
          </a:xfrm>
          <a:prstGeom prst="rect">
            <a:avLst/>
          </a:prstGeom>
        </p:spPr>
      </p:pic>
      <p:sp>
        <p:nvSpPr>
          <p:cNvPr id="8" name="Pentagon 12">
            <a:extLst>
              <a:ext uri="{FF2B5EF4-FFF2-40B4-BE49-F238E27FC236}">
                <a16:creationId xmlns:a16="http://schemas.microsoft.com/office/drawing/2014/main" id="{4BABD9D1-CC95-4D14-9B33-534AD9245901}"/>
              </a:ext>
            </a:extLst>
          </p:cNvPr>
          <p:cNvSpPr/>
          <p:nvPr/>
        </p:nvSpPr>
        <p:spPr>
          <a:xfrm>
            <a:off x="2209153" y="3345663"/>
            <a:ext cx="3168354" cy="762795"/>
          </a:xfrm>
          <a:prstGeom prst="homePlate">
            <a:avLst>
              <a:gd name="adj" fmla="val 30349"/>
            </a:avLst>
          </a:prstGeom>
          <a:solidFill>
            <a:srgbClr val="346B2D">
              <a:alpha val="50196"/>
            </a:srgbClr>
          </a:solidFill>
          <a:ln>
            <a:solidFill>
              <a:srgbClr val="264F21">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GB" sz="1600" dirty="0"/>
          </a:p>
        </p:txBody>
      </p:sp>
      <p:sp>
        <p:nvSpPr>
          <p:cNvPr id="9" name="Pentagon 12">
            <a:extLst>
              <a:ext uri="{FF2B5EF4-FFF2-40B4-BE49-F238E27FC236}">
                <a16:creationId xmlns:a16="http://schemas.microsoft.com/office/drawing/2014/main" id="{F0AC1E51-4F23-42E2-933C-B97A24149409}"/>
              </a:ext>
            </a:extLst>
          </p:cNvPr>
          <p:cNvSpPr/>
          <p:nvPr/>
        </p:nvSpPr>
        <p:spPr>
          <a:xfrm>
            <a:off x="2209154" y="2559239"/>
            <a:ext cx="3168353" cy="762795"/>
          </a:xfrm>
          <a:prstGeom prst="homePlate">
            <a:avLst>
              <a:gd name="adj" fmla="val 30349"/>
            </a:avLst>
          </a:prstGeom>
          <a:solidFill>
            <a:srgbClr val="346B2D">
              <a:alpha val="69804"/>
            </a:srgbClr>
          </a:solidFill>
          <a:ln>
            <a:solidFill>
              <a:srgbClr val="264F21">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GB" sz="1600" dirty="0"/>
          </a:p>
        </p:txBody>
      </p:sp>
      <p:sp>
        <p:nvSpPr>
          <p:cNvPr id="10" name="Pentagon 12">
            <a:extLst>
              <a:ext uri="{FF2B5EF4-FFF2-40B4-BE49-F238E27FC236}">
                <a16:creationId xmlns:a16="http://schemas.microsoft.com/office/drawing/2014/main" id="{6C252346-B370-42EE-96EA-8C1BB8641E70}"/>
              </a:ext>
            </a:extLst>
          </p:cNvPr>
          <p:cNvSpPr/>
          <p:nvPr/>
        </p:nvSpPr>
        <p:spPr>
          <a:xfrm>
            <a:off x="2224482" y="1772815"/>
            <a:ext cx="1496841" cy="762795"/>
          </a:xfrm>
          <a:prstGeom prst="homePlate">
            <a:avLst>
              <a:gd name="adj" fmla="val 30349"/>
            </a:avLst>
          </a:prstGeom>
          <a:solidFill>
            <a:srgbClr val="346B2D">
              <a:alpha val="89804"/>
            </a:srgbClr>
          </a:solidFill>
          <a:ln>
            <a:solidFill>
              <a:srgbClr val="264F21">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GB" sz="1600" dirty="0"/>
          </a:p>
        </p:txBody>
      </p:sp>
      <p:sp>
        <p:nvSpPr>
          <p:cNvPr id="11" name="Pentagon 12">
            <a:extLst>
              <a:ext uri="{FF2B5EF4-FFF2-40B4-BE49-F238E27FC236}">
                <a16:creationId xmlns:a16="http://schemas.microsoft.com/office/drawing/2014/main" id="{ED9E4C9C-984F-4450-A351-2551316E3B30}"/>
              </a:ext>
            </a:extLst>
          </p:cNvPr>
          <p:cNvSpPr/>
          <p:nvPr/>
        </p:nvSpPr>
        <p:spPr>
          <a:xfrm>
            <a:off x="2209153" y="4132087"/>
            <a:ext cx="4032450" cy="762795"/>
          </a:xfrm>
          <a:prstGeom prst="homePlate">
            <a:avLst>
              <a:gd name="adj" fmla="val 30349"/>
            </a:avLst>
          </a:prstGeom>
          <a:solidFill>
            <a:srgbClr val="346B2D">
              <a:alpha val="29804"/>
            </a:srgbClr>
          </a:solidFill>
          <a:ln>
            <a:solidFill>
              <a:srgbClr val="264F21">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GB" sz="1600" dirty="0"/>
          </a:p>
        </p:txBody>
      </p:sp>
      <p:sp>
        <p:nvSpPr>
          <p:cNvPr id="12" name="Pentagon 12">
            <a:extLst>
              <a:ext uri="{FF2B5EF4-FFF2-40B4-BE49-F238E27FC236}">
                <a16:creationId xmlns:a16="http://schemas.microsoft.com/office/drawing/2014/main" id="{D715C244-86E9-433A-9B4F-8DF6675AB58B}"/>
              </a:ext>
            </a:extLst>
          </p:cNvPr>
          <p:cNvSpPr/>
          <p:nvPr/>
        </p:nvSpPr>
        <p:spPr>
          <a:xfrm>
            <a:off x="2209153" y="4918510"/>
            <a:ext cx="5328594" cy="762795"/>
          </a:xfrm>
          <a:prstGeom prst="homePlate">
            <a:avLst>
              <a:gd name="adj" fmla="val 30349"/>
            </a:avLst>
          </a:prstGeom>
          <a:solidFill>
            <a:srgbClr val="346B2D">
              <a:alpha val="10196"/>
            </a:srgbClr>
          </a:solidFill>
          <a:ln>
            <a:solidFill>
              <a:srgbClr val="264F21">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GB" sz="1600" dirty="0"/>
          </a:p>
        </p:txBody>
      </p:sp>
      <p:sp>
        <p:nvSpPr>
          <p:cNvPr id="6" name="Pentagon 12">
            <a:extLst>
              <a:ext uri="{FF2B5EF4-FFF2-40B4-BE49-F238E27FC236}">
                <a16:creationId xmlns:a16="http://schemas.microsoft.com/office/drawing/2014/main" id="{F0B648FE-B0CB-4011-9117-9D534EDFCF4D}"/>
              </a:ext>
            </a:extLst>
          </p:cNvPr>
          <p:cNvSpPr/>
          <p:nvPr/>
        </p:nvSpPr>
        <p:spPr>
          <a:xfrm>
            <a:off x="664925" y="1772816"/>
            <a:ext cx="2264310" cy="3908490"/>
          </a:xfrm>
          <a:prstGeom prst="homePlate">
            <a:avLst>
              <a:gd name="adj" fmla="val 30349"/>
            </a:avLst>
          </a:prstGeom>
          <a:solidFill>
            <a:srgbClr val="346B2D"/>
          </a:solidFill>
          <a:ln>
            <a:solidFill>
              <a:srgbClr val="264F21">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2800" dirty="0"/>
              <a:t>Diagnosis</a:t>
            </a:r>
            <a:endParaRPr lang="en-GB" sz="1600" dirty="0"/>
          </a:p>
        </p:txBody>
      </p:sp>
      <p:sp>
        <p:nvSpPr>
          <p:cNvPr id="19" name="TextBox 18">
            <a:extLst>
              <a:ext uri="{FF2B5EF4-FFF2-40B4-BE49-F238E27FC236}">
                <a16:creationId xmlns:a16="http://schemas.microsoft.com/office/drawing/2014/main" id="{951645DE-2950-446B-9437-1E95FD4254F8}"/>
              </a:ext>
            </a:extLst>
          </p:cNvPr>
          <p:cNvSpPr txBox="1"/>
          <p:nvPr/>
        </p:nvSpPr>
        <p:spPr>
          <a:xfrm>
            <a:off x="3721099" y="1946193"/>
            <a:ext cx="3732112" cy="430887"/>
          </a:xfrm>
          <a:prstGeom prst="rect">
            <a:avLst/>
          </a:prstGeom>
          <a:noFill/>
        </p:spPr>
        <p:txBody>
          <a:bodyPr wrap="none" rtlCol="0">
            <a:spAutoFit/>
          </a:bodyPr>
          <a:lstStyle/>
          <a:p>
            <a:r>
              <a:rPr lang="en-GB" sz="2200" dirty="0"/>
              <a:t>Aims of treatment discussed</a:t>
            </a:r>
          </a:p>
        </p:txBody>
      </p:sp>
      <p:sp>
        <p:nvSpPr>
          <p:cNvPr id="20" name="TextBox 19">
            <a:extLst>
              <a:ext uri="{FF2B5EF4-FFF2-40B4-BE49-F238E27FC236}">
                <a16:creationId xmlns:a16="http://schemas.microsoft.com/office/drawing/2014/main" id="{6EC774C2-7CFE-4B51-8653-7AE2E472F7F2}"/>
              </a:ext>
            </a:extLst>
          </p:cNvPr>
          <p:cNvSpPr txBox="1"/>
          <p:nvPr/>
        </p:nvSpPr>
        <p:spPr>
          <a:xfrm>
            <a:off x="5406850" y="2722259"/>
            <a:ext cx="5601213" cy="430887"/>
          </a:xfrm>
          <a:prstGeom prst="rect">
            <a:avLst/>
          </a:prstGeom>
          <a:noFill/>
        </p:spPr>
        <p:txBody>
          <a:bodyPr wrap="none" rtlCol="0">
            <a:spAutoFit/>
          </a:bodyPr>
          <a:lstStyle/>
          <a:p>
            <a:r>
              <a:rPr lang="en-GB" sz="2200" dirty="0"/>
              <a:t>Pros and cons of early treatment discussed</a:t>
            </a:r>
          </a:p>
        </p:txBody>
      </p:sp>
      <p:sp>
        <p:nvSpPr>
          <p:cNvPr id="21" name="TextBox 20">
            <a:extLst>
              <a:ext uri="{FF2B5EF4-FFF2-40B4-BE49-F238E27FC236}">
                <a16:creationId xmlns:a16="http://schemas.microsoft.com/office/drawing/2014/main" id="{B04C03A8-82A2-4A9C-97D8-49EE5C9D197B}"/>
              </a:ext>
            </a:extLst>
          </p:cNvPr>
          <p:cNvSpPr txBox="1"/>
          <p:nvPr/>
        </p:nvSpPr>
        <p:spPr>
          <a:xfrm>
            <a:off x="5377507" y="3494684"/>
            <a:ext cx="6849696" cy="430887"/>
          </a:xfrm>
          <a:prstGeom prst="rect">
            <a:avLst/>
          </a:prstGeom>
          <a:noFill/>
        </p:spPr>
        <p:txBody>
          <a:bodyPr wrap="none" rtlCol="0">
            <a:spAutoFit/>
          </a:bodyPr>
          <a:lstStyle/>
          <a:p>
            <a:r>
              <a:rPr lang="en-GB" sz="2200" dirty="0"/>
              <a:t>Eligibility for treatment with a suitable DMT discussed</a:t>
            </a:r>
          </a:p>
        </p:txBody>
      </p:sp>
      <p:sp>
        <p:nvSpPr>
          <p:cNvPr id="22" name="TextBox 21">
            <a:extLst>
              <a:ext uri="{FF2B5EF4-FFF2-40B4-BE49-F238E27FC236}">
                <a16:creationId xmlns:a16="http://schemas.microsoft.com/office/drawing/2014/main" id="{734D1746-CA55-42AC-BD2C-08C740A21A14}"/>
              </a:ext>
            </a:extLst>
          </p:cNvPr>
          <p:cNvSpPr txBox="1"/>
          <p:nvPr/>
        </p:nvSpPr>
        <p:spPr>
          <a:xfrm>
            <a:off x="6269692" y="4281767"/>
            <a:ext cx="5977919" cy="430887"/>
          </a:xfrm>
          <a:prstGeom prst="rect">
            <a:avLst/>
          </a:prstGeom>
          <a:noFill/>
        </p:spPr>
        <p:txBody>
          <a:bodyPr wrap="none" rtlCol="0">
            <a:spAutoFit/>
          </a:bodyPr>
          <a:lstStyle/>
          <a:p>
            <a:r>
              <a:rPr lang="en-GB" sz="2200" dirty="0"/>
              <a:t>Importance of brain-healthy lifestyle discussed</a:t>
            </a:r>
          </a:p>
        </p:txBody>
      </p:sp>
      <p:sp>
        <p:nvSpPr>
          <p:cNvPr id="23" name="TextBox 22">
            <a:extLst>
              <a:ext uri="{FF2B5EF4-FFF2-40B4-BE49-F238E27FC236}">
                <a16:creationId xmlns:a16="http://schemas.microsoft.com/office/drawing/2014/main" id="{801124CB-EBD4-40D6-A9A8-932AB6E9642A}"/>
              </a:ext>
            </a:extLst>
          </p:cNvPr>
          <p:cNvSpPr txBox="1"/>
          <p:nvPr/>
        </p:nvSpPr>
        <p:spPr>
          <a:xfrm>
            <a:off x="7662120" y="4884407"/>
            <a:ext cx="4585491" cy="769441"/>
          </a:xfrm>
          <a:prstGeom prst="rect">
            <a:avLst/>
          </a:prstGeom>
          <a:noFill/>
        </p:spPr>
        <p:txBody>
          <a:bodyPr wrap="square" rtlCol="0">
            <a:spAutoFit/>
          </a:bodyPr>
          <a:lstStyle/>
          <a:p>
            <a:r>
              <a:rPr lang="en-GB" sz="2200" dirty="0"/>
              <a:t>Referral to services to support lifestyle modifications, if needed</a:t>
            </a:r>
          </a:p>
        </p:txBody>
      </p:sp>
      <p:sp>
        <p:nvSpPr>
          <p:cNvPr id="24" name="TextBox 23">
            <a:extLst>
              <a:ext uri="{FF2B5EF4-FFF2-40B4-BE49-F238E27FC236}">
                <a16:creationId xmlns:a16="http://schemas.microsoft.com/office/drawing/2014/main" id="{E34E9754-59D4-4309-87B5-C88AC24369EF}"/>
              </a:ext>
            </a:extLst>
          </p:cNvPr>
          <p:cNvSpPr txBox="1"/>
          <p:nvPr/>
        </p:nvSpPr>
        <p:spPr>
          <a:xfrm>
            <a:off x="2457377" y="1938042"/>
            <a:ext cx="1031052" cy="369332"/>
          </a:xfrm>
          <a:prstGeom prst="rect">
            <a:avLst/>
          </a:prstGeom>
          <a:noFill/>
        </p:spPr>
        <p:txBody>
          <a:bodyPr wrap="none" rtlCol="0">
            <a:spAutoFit/>
          </a:bodyPr>
          <a:lstStyle/>
          <a:p>
            <a:pPr algn="ctr"/>
            <a:r>
              <a:rPr lang="en-GB" dirty="0"/>
              <a:t>4 weeks</a:t>
            </a:r>
          </a:p>
        </p:txBody>
      </p:sp>
      <p:sp>
        <p:nvSpPr>
          <p:cNvPr id="25" name="TextBox 24">
            <a:extLst>
              <a:ext uri="{FF2B5EF4-FFF2-40B4-BE49-F238E27FC236}">
                <a16:creationId xmlns:a16="http://schemas.microsoft.com/office/drawing/2014/main" id="{4B37E6BC-8C14-4F2C-BC98-15844BAD8BE5}"/>
              </a:ext>
            </a:extLst>
          </p:cNvPr>
          <p:cNvSpPr txBox="1"/>
          <p:nvPr/>
        </p:nvSpPr>
        <p:spPr>
          <a:xfrm>
            <a:off x="3438071" y="2740675"/>
            <a:ext cx="1031052" cy="369332"/>
          </a:xfrm>
          <a:prstGeom prst="rect">
            <a:avLst/>
          </a:prstGeom>
          <a:noFill/>
        </p:spPr>
        <p:txBody>
          <a:bodyPr wrap="none" rtlCol="0">
            <a:spAutoFit/>
          </a:bodyPr>
          <a:lstStyle/>
          <a:p>
            <a:pPr algn="ctr"/>
            <a:r>
              <a:rPr lang="en-GB" dirty="0"/>
              <a:t>6 weeks</a:t>
            </a:r>
          </a:p>
        </p:txBody>
      </p:sp>
      <p:sp>
        <p:nvSpPr>
          <p:cNvPr id="26" name="TextBox 25">
            <a:extLst>
              <a:ext uri="{FF2B5EF4-FFF2-40B4-BE49-F238E27FC236}">
                <a16:creationId xmlns:a16="http://schemas.microsoft.com/office/drawing/2014/main" id="{31C0CBCA-76CA-4CCC-A28F-3288A376BC3A}"/>
              </a:ext>
            </a:extLst>
          </p:cNvPr>
          <p:cNvSpPr txBox="1"/>
          <p:nvPr/>
        </p:nvSpPr>
        <p:spPr>
          <a:xfrm>
            <a:off x="3488429" y="3527890"/>
            <a:ext cx="1031052" cy="369332"/>
          </a:xfrm>
          <a:prstGeom prst="rect">
            <a:avLst/>
          </a:prstGeom>
          <a:noFill/>
        </p:spPr>
        <p:txBody>
          <a:bodyPr wrap="none" rtlCol="0">
            <a:spAutoFit/>
          </a:bodyPr>
          <a:lstStyle/>
          <a:p>
            <a:pPr algn="ctr"/>
            <a:r>
              <a:rPr lang="en-GB" dirty="0"/>
              <a:t>6 weeks</a:t>
            </a:r>
          </a:p>
        </p:txBody>
      </p:sp>
      <p:sp>
        <p:nvSpPr>
          <p:cNvPr id="27" name="TextBox 26">
            <a:extLst>
              <a:ext uri="{FF2B5EF4-FFF2-40B4-BE49-F238E27FC236}">
                <a16:creationId xmlns:a16="http://schemas.microsoft.com/office/drawing/2014/main" id="{B14C5CBB-FF78-4C31-AD96-30DE2A07EBB0}"/>
              </a:ext>
            </a:extLst>
          </p:cNvPr>
          <p:cNvSpPr txBox="1"/>
          <p:nvPr/>
        </p:nvSpPr>
        <p:spPr>
          <a:xfrm>
            <a:off x="3669804" y="4314314"/>
            <a:ext cx="1133644" cy="369332"/>
          </a:xfrm>
          <a:prstGeom prst="rect">
            <a:avLst/>
          </a:prstGeom>
          <a:noFill/>
        </p:spPr>
        <p:txBody>
          <a:bodyPr wrap="none" rtlCol="0">
            <a:spAutoFit/>
          </a:bodyPr>
          <a:lstStyle/>
          <a:p>
            <a:pPr algn="ctr"/>
            <a:r>
              <a:rPr lang="en-GB" dirty="0"/>
              <a:t>3 months</a:t>
            </a:r>
          </a:p>
        </p:txBody>
      </p:sp>
      <p:sp>
        <p:nvSpPr>
          <p:cNvPr id="28" name="TextBox 27">
            <a:extLst>
              <a:ext uri="{FF2B5EF4-FFF2-40B4-BE49-F238E27FC236}">
                <a16:creationId xmlns:a16="http://schemas.microsoft.com/office/drawing/2014/main" id="{4247A819-6A79-4352-A1B9-E0353AC3A712}"/>
              </a:ext>
            </a:extLst>
          </p:cNvPr>
          <p:cNvSpPr txBox="1"/>
          <p:nvPr/>
        </p:nvSpPr>
        <p:spPr>
          <a:xfrm>
            <a:off x="4325097" y="5101107"/>
            <a:ext cx="1133645" cy="369332"/>
          </a:xfrm>
          <a:prstGeom prst="rect">
            <a:avLst/>
          </a:prstGeom>
          <a:noFill/>
        </p:spPr>
        <p:txBody>
          <a:bodyPr wrap="none" rtlCol="0">
            <a:spAutoFit/>
          </a:bodyPr>
          <a:lstStyle/>
          <a:p>
            <a:pPr algn="ctr"/>
            <a:r>
              <a:rPr lang="en-GB" dirty="0"/>
              <a:t>6 months</a:t>
            </a:r>
          </a:p>
        </p:txBody>
      </p:sp>
    </p:spTree>
    <p:extLst>
      <p:ext uri="{BB962C8B-B14F-4D97-AF65-F5344CB8AC3E}">
        <p14:creationId xmlns:p14="http://schemas.microsoft.com/office/powerpoint/2010/main" val="5909079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C7D69-E4E9-494D-9423-86D2EC7FFADB}"/>
              </a:ext>
            </a:extLst>
          </p:cNvPr>
          <p:cNvSpPr>
            <a:spLocks noGrp="1"/>
          </p:cNvSpPr>
          <p:nvPr>
            <p:ph type="title"/>
          </p:nvPr>
        </p:nvSpPr>
        <p:spPr/>
        <p:txBody>
          <a:bodyPr/>
          <a:lstStyle/>
          <a:p>
            <a:r>
              <a:rPr lang="en-GB" dirty="0"/>
              <a:t>Priorities following diagnosis: </a:t>
            </a:r>
            <a:br>
              <a:rPr lang="en-GB" dirty="0"/>
            </a:br>
            <a:r>
              <a:rPr lang="en-GB" dirty="0"/>
              <a:t>achievable standards</a:t>
            </a:r>
          </a:p>
        </p:txBody>
      </p:sp>
      <p:sp>
        <p:nvSpPr>
          <p:cNvPr id="4" name="Text Placeholder 3">
            <a:extLst>
              <a:ext uri="{FF2B5EF4-FFF2-40B4-BE49-F238E27FC236}">
                <a16:creationId xmlns:a16="http://schemas.microsoft.com/office/drawing/2014/main" id="{FD54E823-03EA-453F-83DC-7CA70B01389E}"/>
              </a:ext>
            </a:extLst>
          </p:cNvPr>
          <p:cNvSpPr>
            <a:spLocks noGrp="1"/>
          </p:cNvSpPr>
          <p:nvPr>
            <p:ph type="body" sz="quarter" idx="14"/>
          </p:nvPr>
        </p:nvSpPr>
        <p:spPr/>
        <p:txBody>
          <a:bodyPr/>
          <a:lstStyle/>
          <a:p>
            <a:r>
              <a:rPr lang="en-GB" dirty="0"/>
              <a:t>DMT, disease-modifying therapy</a:t>
            </a:r>
          </a:p>
        </p:txBody>
      </p:sp>
      <p:pic>
        <p:nvPicPr>
          <p:cNvPr id="5" name="Picture 4">
            <a:hlinkClick r:id="rId2" action="ppaction://hlinksldjump"/>
            <a:extLst>
              <a:ext uri="{FF2B5EF4-FFF2-40B4-BE49-F238E27FC236}">
                <a16:creationId xmlns:a16="http://schemas.microsoft.com/office/drawing/2014/main" id="{C0225547-7AFB-4CA3-A627-80D878865386}"/>
              </a:ext>
            </a:extLst>
          </p:cNvPr>
          <p:cNvPicPr>
            <a:picLocks noChangeAspect="1"/>
          </p:cNvPicPr>
          <p:nvPr/>
        </p:nvPicPr>
        <p:blipFill>
          <a:blip r:embed="rId3"/>
          <a:stretch>
            <a:fillRect/>
          </a:stretch>
        </p:blipFill>
        <p:spPr>
          <a:xfrm>
            <a:off x="9265939" y="1"/>
            <a:ext cx="2929236" cy="1304683"/>
          </a:xfrm>
          <a:prstGeom prst="rect">
            <a:avLst/>
          </a:prstGeom>
        </p:spPr>
      </p:pic>
      <p:sp>
        <p:nvSpPr>
          <p:cNvPr id="8" name="Pentagon 12">
            <a:extLst>
              <a:ext uri="{FF2B5EF4-FFF2-40B4-BE49-F238E27FC236}">
                <a16:creationId xmlns:a16="http://schemas.microsoft.com/office/drawing/2014/main" id="{4BABD9D1-CC95-4D14-9B33-534AD9245901}"/>
              </a:ext>
            </a:extLst>
          </p:cNvPr>
          <p:cNvSpPr/>
          <p:nvPr/>
        </p:nvSpPr>
        <p:spPr>
          <a:xfrm>
            <a:off x="2209153" y="3345663"/>
            <a:ext cx="3168354" cy="762795"/>
          </a:xfrm>
          <a:prstGeom prst="homePlate">
            <a:avLst>
              <a:gd name="adj" fmla="val 30349"/>
            </a:avLst>
          </a:prstGeom>
          <a:solidFill>
            <a:srgbClr val="346B2D">
              <a:alpha val="50196"/>
            </a:srgbClr>
          </a:solidFill>
          <a:ln>
            <a:solidFill>
              <a:srgbClr val="264F21">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GB" sz="1600" dirty="0"/>
          </a:p>
        </p:txBody>
      </p:sp>
      <p:sp>
        <p:nvSpPr>
          <p:cNvPr id="9" name="Pentagon 12">
            <a:extLst>
              <a:ext uri="{FF2B5EF4-FFF2-40B4-BE49-F238E27FC236}">
                <a16:creationId xmlns:a16="http://schemas.microsoft.com/office/drawing/2014/main" id="{F0AC1E51-4F23-42E2-933C-B97A24149409}"/>
              </a:ext>
            </a:extLst>
          </p:cNvPr>
          <p:cNvSpPr/>
          <p:nvPr/>
        </p:nvSpPr>
        <p:spPr>
          <a:xfrm>
            <a:off x="2209154" y="2559239"/>
            <a:ext cx="3168353" cy="762795"/>
          </a:xfrm>
          <a:prstGeom prst="homePlate">
            <a:avLst>
              <a:gd name="adj" fmla="val 30349"/>
            </a:avLst>
          </a:prstGeom>
          <a:solidFill>
            <a:srgbClr val="346B2D">
              <a:alpha val="69804"/>
            </a:srgbClr>
          </a:solidFill>
          <a:ln>
            <a:solidFill>
              <a:srgbClr val="264F21">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GB" sz="1600" dirty="0"/>
          </a:p>
        </p:txBody>
      </p:sp>
      <p:sp>
        <p:nvSpPr>
          <p:cNvPr id="10" name="Pentagon 12">
            <a:extLst>
              <a:ext uri="{FF2B5EF4-FFF2-40B4-BE49-F238E27FC236}">
                <a16:creationId xmlns:a16="http://schemas.microsoft.com/office/drawing/2014/main" id="{6C252346-B370-42EE-96EA-8C1BB8641E70}"/>
              </a:ext>
            </a:extLst>
          </p:cNvPr>
          <p:cNvSpPr/>
          <p:nvPr/>
        </p:nvSpPr>
        <p:spPr>
          <a:xfrm>
            <a:off x="2224482" y="1772815"/>
            <a:ext cx="1496841" cy="762795"/>
          </a:xfrm>
          <a:prstGeom prst="homePlate">
            <a:avLst>
              <a:gd name="adj" fmla="val 30349"/>
            </a:avLst>
          </a:prstGeom>
          <a:solidFill>
            <a:srgbClr val="346B2D">
              <a:alpha val="89804"/>
            </a:srgbClr>
          </a:solidFill>
          <a:ln>
            <a:solidFill>
              <a:srgbClr val="264F21">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GB" sz="1600" dirty="0"/>
          </a:p>
        </p:txBody>
      </p:sp>
      <p:sp>
        <p:nvSpPr>
          <p:cNvPr id="11" name="Pentagon 12">
            <a:extLst>
              <a:ext uri="{FF2B5EF4-FFF2-40B4-BE49-F238E27FC236}">
                <a16:creationId xmlns:a16="http://schemas.microsoft.com/office/drawing/2014/main" id="{ED9E4C9C-984F-4450-A351-2551316E3B30}"/>
              </a:ext>
            </a:extLst>
          </p:cNvPr>
          <p:cNvSpPr/>
          <p:nvPr/>
        </p:nvSpPr>
        <p:spPr>
          <a:xfrm>
            <a:off x="2209153" y="4132087"/>
            <a:ext cx="4032450" cy="762795"/>
          </a:xfrm>
          <a:prstGeom prst="homePlate">
            <a:avLst>
              <a:gd name="adj" fmla="val 30349"/>
            </a:avLst>
          </a:prstGeom>
          <a:solidFill>
            <a:srgbClr val="346B2D">
              <a:alpha val="29804"/>
            </a:srgbClr>
          </a:solidFill>
          <a:ln>
            <a:solidFill>
              <a:srgbClr val="264F21">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GB" sz="1600" dirty="0"/>
          </a:p>
        </p:txBody>
      </p:sp>
      <p:sp>
        <p:nvSpPr>
          <p:cNvPr id="12" name="Pentagon 12">
            <a:extLst>
              <a:ext uri="{FF2B5EF4-FFF2-40B4-BE49-F238E27FC236}">
                <a16:creationId xmlns:a16="http://schemas.microsoft.com/office/drawing/2014/main" id="{D715C244-86E9-433A-9B4F-8DF6675AB58B}"/>
              </a:ext>
            </a:extLst>
          </p:cNvPr>
          <p:cNvSpPr/>
          <p:nvPr/>
        </p:nvSpPr>
        <p:spPr>
          <a:xfrm>
            <a:off x="2209153" y="4918510"/>
            <a:ext cx="5328594" cy="762795"/>
          </a:xfrm>
          <a:prstGeom prst="homePlate">
            <a:avLst>
              <a:gd name="adj" fmla="val 30349"/>
            </a:avLst>
          </a:prstGeom>
          <a:solidFill>
            <a:srgbClr val="346B2D">
              <a:alpha val="10196"/>
            </a:srgbClr>
          </a:solidFill>
          <a:ln>
            <a:solidFill>
              <a:srgbClr val="264F21">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GB" sz="1600" dirty="0"/>
          </a:p>
        </p:txBody>
      </p:sp>
      <p:sp>
        <p:nvSpPr>
          <p:cNvPr id="6" name="Pentagon 12">
            <a:extLst>
              <a:ext uri="{FF2B5EF4-FFF2-40B4-BE49-F238E27FC236}">
                <a16:creationId xmlns:a16="http://schemas.microsoft.com/office/drawing/2014/main" id="{F0B648FE-B0CB-4011-9117-9D534EDFCF4D}"/>
              </a:ext>
            </a:extLst>
          </p:cNvPr>
          <p:cNvSpPr/>
          <p:nvPr/>
        </p:nvSpPr>
        <p:spPr>
          <a:xfrm>
            <a:off x="664925" y="1772816"/>
            <a:ext cx="2264310" cy="3908490"/>
          </a:xfrm>
          <a:prstGeom prst="homePlate">
            <a:avLst>
              <a:gd name="adj" fmla="val 30349"/>
            </a:avLst>
          </a:prstGeom>
          <a:solidFill>
            <a:srgbClr val="346B2D"/>
          </a:solidFill>
          <a:ln>
            <a:solidFill>
              <a:srgbClr val="264F21">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2800" dirty="0"/>
              <a:t>Diagnosis</a:t>
            </a:r>
            <a:endParaRPr lang="en-GB" sz="1600" dirty="0"/>
          </a:p>
        </p:txBody>
      </p:sp>
      <p:sp>
        <p:nvSpPr>
          <p:cNvPr id="19" name="TextBox 18">
            <a:extLst>
              <a:ext uri="{FF2B5EF4-FFF2-40B4-BE49-F238E27FC236}">
                <a16:creationId xmlns:a16="http://schemas.microsoft.com/office/drawing/2014/main" id="{951645DE-2950-446B-9437-1E95FD4254F8}"/>
              </a:ext>
            </a:extLst>
          </p:cNvPr>
          <p:cNvSpPr txBox="1"/>
          <p:nvPr/>
        </p:nvSpPr>
        <p:spPr>
          <a:xfrm>
            <a:off x="3721099" y="1946193"/>
            <a:ext cx="3732112" cy="430887"/>
          </a:xfrm>
          <a:prstGeom prst="rect">
            <a:avLst/>
          </a:prstGeom>
          <a:noFill/>
        </p:spPr>
        <p:txBody>
          <a:bodyPr wrap="none" rtlCol="0">
            <a:spAutoFit/>
          </a:bodyPr>
          <a:lstStyle/>
          <a:p>
            <a:r>
              <a:rPr lang="en-GB" sz="2200" dirty="0"/>
              <a:t>Aims of treatment discussed</a:t>
            </a:r>
          </a:p>
        </p:txBody>
      </p:sp>
      <p:sp>
        <p:nvSpPr>
          <p:cNvPr id="20" name="TextBox 19">
            <a:extLst>
              <a:ext uri="{FF2B5EF4-FFF2-40B4-BE49-F238E27FC236}">
                <a16:creationId xmlns:a16="http://schemas.microsoft.com/office/drawing/2014/main" id="{6EC774C2-7CFE-4B51-8653-7AE2E472F7F2}"/>
              </a:ext>
            </a:extLst>
          </p:cNvPr>
          <p:cNvSpPr txBox="1"/>
          <p:nvPr/>
        </p:nvSpPr>
        <p:spPr>
          <a:xfrm>
            <a:off x="5406850" y="2722259"/>
            <a:ext cx="5601213" cy="430887"/>
          </a:xfrm>
          <a:prstGeom prst="rect">
            <a:avLst/>
          </a:prstGeom>
          <a:noFill/>
        </p:spPr>
        <p:txBody>
          <a:bodyPr wrap="none" rtlCol="0">
            <a:spAutoFit/>
          </a:bodyPr>
          <a:lstStyle/>
          <a:p>
            <a:r>
              <a:rPr lang="en-GB" sz="2200" dirty="0"/>
              <a:t>Pros and cons of early treatment discussed</a:t>
            </a:r>
          </a:p>
        </p:txBody>
      </p:sp>
      <p:sp>
        <p:nvSpPr>
          <p:cNvPr id="21" name="TextBox 20">
            <a:extLst>
              <a:ext uri="{FF2B5EF4-FFF2-40B4-BE49-F238E27FC236}">
                <a16:creationId xmlns:a16="http://schemas.microsoft.com/office/drawing/2014/main" id="{B04C03A8-82A2-4A9C-97D8-49EE5C9D197B}"/>
              </a:ext>
            </a:extLst>
          </p:cNvPr>
          <p:cNvSpPr txBox="1"/>
          <p:nvPr/>
        </p:nvSpPr>
        <p:spPr>
          <a:xfrm>
            <a:off x="5377507" y="3494684"/>
            <a:ext cx="6849696" cy="430887"/>
          </a:xfrm>
          <a:prstGeom prst="rect">
            <a:avLst/>
          </a:prstGeom>
          <a:noFill/>
        </p:spPr>
        <p:txBody>
          <a:bodyPr wrap="none" rtlCol="0">
            <a:spAutoFit/>
          </a:bodyPr>
          <a:lstStyle/>
          <a:p>
            <a:r>
              <a:rPr lang="en-GB" sz="2200" dirty="0"/>
              <a:t>Eligibility for treatment with a suitable DMT discussed</a:t>
            </a:r>
          </a:p>
        </p:txBody>
      </p:sp>
      <p:sp>
        <p:nvSpPr>
          <p:cNvPr id="22" name="TextBox 21">
            <a:extLst>
              <a:ext uri="{FF2B5EF4-FFF2-40B4-BE49-F238E27FC236}">
                <a16:creationId xmlns:a16="http://schemas.microsoft.com/office/drawing/2014/main" id="{734D1746-CA55-42AC-BD2C-08C740A21A14}"/>
              </a:ext>
            </a:extLst>
          </p:cNvPr>
          <p:cNvSpPr txBox="1"/>
          <p:nvPr/>
        </p:nvSpPr>
        <p:spPr>
          <a:xfrm>
            <a:off x="6269692" y="4281767"/>
            <a:ext cx="5977919" cy="430887"/>
          </a:xfrm>
          <a:prstGeom prst="rect">
            <a:avLst/>
          </a:prstGeom>
          <a:noFill/>
        </p:spPr>
        <p:txBody>
          <a:bodyPr wrap="none" rtlCol="0">
            <a:spAutoFit/>
          </a:bodyPr>
          <a:lstStyle/>
          <a:p>
            <a:r>
              <a:rPr lang="en-GB" sz="2200" dirty="0"/>
              <a:t>Importance of brain-healthy lifestyle discussed</a:t>
            </a:r>
          </a:p>
        </p:txBody>
      </p:sp>
      <p:sp>
        <p:nvSpPr>
          <p:cNvPr id="23" name="TextBox 22">
            <a:extLst>
              <a:ext uri="{FF2B5EF4-FFF2-40B4-BE49-F238E27FC236}">
                <a16:creationId xmlns:a16="http://schemas.microsoft.com/office/drawing/2014/main" id="{801124CB-EBD4-40D6-A9A8-932AB6E9642A}"/>
              </a:ext>
            </a:extLst>
          </p:cNvPr>
          <p:cNvSpPr txBox="1"/>
          <p:nvPr/>
        </p:nvSpPr>
        <p:spPr>
          <a:xfrm>
            <a:off x="7662120" y="4884407"/>
            <a:ext cx="4585491" cy="769441"/>
          </a:xfrm>
          <a:prstGeom prst="rect">
            <a:avLst/>
          </a:prstGeom>
          <a:noFill/>
        </p:spPr>
        <p:txBody>
          <a:bodyPr wrap="square" rtlCol="0">
            <a:spAutoFit/>
          </a:bodyPr>
          <a:lstStyle/>
          <a:p>
            <a:r>
              <a:rPr lang="en-GB" sz="2200" dirty="0"/>
              <a:t>Referral to services to support lifestyle modifications, if needed</a:t>
            </a:r>
          </a:p>
        </p:txBody>
      </p:sp>
      <p:sp>
        <p:nvSpPr>
          <p:cNvPr id="24" name="TextBox 23">
            <a:extLst>
              <a:ext uri="{FF2B5EF4-FFF2-40B4-BE49-F238E27FC236}">
                <a16:creationId xmlns:a16="http://schemas.microsoft.com/office/drawing/2014/main" id="{E34E9754-59D4-4309-87B5-C88AC24369EF}"/>
              </a:ext>
            </a:extLst>
          </p:cNvPr>
          <p:cNvSpPr txBox="1"/>
          <p:nvPr/>
        </p:nvSpPr>
        <p:spPr>
          <a:xfrm>
            <a:off x="2457377" y="1938042"/>
            <a:ext cx="1031052" cy="369332"/>
          </a:xfrm>
          <a:prstGeom prst="rect">
            <a:avLst/>
          </a:prstGeom>
          <a:noFill/>
        </p:spPr>
        <p:txBody>
          <a:bodyPr wrap="none" rtlCol="0">
            <a:spAutoFit/>
          </a:bodyPr>
          <a:lstStyle/>
          <a:p>
            <a:pPr algn="ctr"/>
            <a:r>
              <a:rPr lang="en-GB" dirty="0"/>
              <a:t>2 weeks</a:t>
            </a:r>
          </a:p>
        </p:txBody>
      </p:sp>
      <p:sp>
        <p:nvSpPr>
          <p:cNvPr id="25" name="TextBox 24">
            <a:extLst>
              <a:ext uri="{FF2B5EF4-FFF2-40B4-BE49-F238E27FC236}">
                <a16:creationId xmlns:a16="http://schemas.microsoft.com/office/drawing/2014/main" id="{4B37E6BC-8C14-4F2C-BC98-15844BAD8BE5}"/>
              </a:ext>
            </a:extLst>
          </p:cNvPr>
          <p:cNvSpPr txBox="1"/>
          <p:nvPr/>
        </p:nvSpPr>
        <p:spPr>
          <a:xfrm>
            <a:off x="3438071" y="2740675"/>
            <a:ext cx="1031052" cy="369332"/>
          </a:xfrm>
          <a:prstGeom prst="rect">
            <a:avLst/>
          </a:prstGeom>
          <a:noFill/>
        </p:spPr>
        <p:txBody>
          <a:bodyPr wrap="none" rtlCol="0">
            <a:spAutoFit/>
          </a:bodyPr>
          <a:lstStyle/>
          <a:p>
            <a:pPr algn="ctr"/>
            <a:r>
              <a:rPr lang="en-GB" dirty="0"/>
              <a:t>3 weeks</a:t>
            </a:r>
          </a:p>
        </p:txBody>
      </p:sp>
      <p:sp>
        <p:nvSpPr>
          <p:cNvPr id="26" name="TextBox 25">
            <a:extLst>
              <a:ext uri="{FF2B5EF4-FFF2-40B4-BE49-F238E27FC236}">
                <a16:creationId xmlns:a16="http://schemas.microsoft.com/office/drawing/2014/main" id="{31C0CBCA-76CA-4CCC-A28F-3288A376BC3A}"/>
              </a:ext>
            </a:extLst>
          </p:cNvPr>
          <p:cNvSpPr txBox="1"/>
          <p:nvPr/>
        </p:nvSpPr>
        <p:spPr>
          <a:xfrm>
            <a:off x="3488429" y="3527890"/>
            <a:ext cx="1031052" cy="369332"/>
          </a:xfrm>
          <a:prstGeom prst="rect">
            <a:avLst/>
          </a:prstGeom>
          <a:noFill/>
        </p:spPr>
        <p:txBody>
          <a:bodyPr wrap="none" rtlCol="0">
            <a:spAutoFit/>
          </a:bodyPr>
          <a:lstStyle/>
          <a:p>
            <a:pPr algn="ctr"/>
            <a:r>
              <a:rPr lang="en-GB" dirty="0"/>
              <a:t>3 weeks</a:t>
            </a:r>
          </a:p>
        </p:txBody>
      </p:sp>
      <p:sp>
        <p:nvSpPr>
          <p:cNvPr id="27" name="TextBox 26">
            <a:extLst>
              <a:ext uri="{FF2B5EF4-FFF2-40B4-BE49-F238E27FC236}">
                <a16:creationId xmlns:a16="http://schemas.microsoft.com/office/drawing/2014/main" id="{B14C5CBB-FF78-4C31-AD96-30DE2A07EBB0}"/>
              </a:ext>
            </a:extLst>
          </p:cNvPr>
          <p:cNvSpPr txBox="1"/>
          <p:nvPr/>
        </p:nvSpPr>
        <p:spPr>
          <a:xfrm>
            <a:off x="3721099" y="4314314"/>
            <a:ext cx="1031052" cy="369332"/>
          </a:xfrm>
          <a:prstGeom prst="rect">
            <a:avLst/>
          </a:prstGeom>
          <a:noFill/>
        </p:spPr>
        <p:txBody>
          <a:bodyPr wrap="none" rtlCol="0">
            <a:spAutoFit/>
          </a:bodyPr>
          <a:lstStyle/>
          <a:p>
            <a:pPr algn="ctr"/>
            <a:r>
              <a:rPr lang="en-GB" dirty="0"/>
              <a:t>4 weeks</a:t>
            </a:r>
          </a:p>
        </p:txBody>
      </p:sp>
      <p:sp>
        <p:nvSpPr>
          <p:cNvPr id="28" name="TextBox 27">
            <a:extLst>
              <a:ext uri="{FF2B5EF4-FFF2-40B4-BE49-F238E27FC236}">
                <a16:creationId xmlns:a16="http://schemas.microsoft.com/office/drawing/2014/main" id="{4247A819-6A79-4352-A1B9-E0353AC3A712}"/>
              </a:ext>
            </a:extLst>
          </p:cNvPr>
          <p:cNvSpPr txBox="1"/>
          <p:nvPr/>
        </p:nvSpPr>
        <p:spPr>
          <a:xfrm>
            <a:off x="4325098" y="5101107"/>
            <a:ext cx="1133644" cy="369332"/>
          </a:xfrm>
          <a:prstGeom prst="rect">
            <a:avLst/>
          </a:prstGeom>
          <a:noFill/>
        </p:spPr>
        <p:txBody>
          <a:bodyPr wrap="none" rtlCol="0">
            <a:spAutoFit/>
          </a:bodyPr>
          <a:lstStyle/>
          <a:p>
            <a:pPr algn="ctr"/>
            <a:r>
              <a:rPr lang="en-GB" dirty="0"/>
              <a:t>3 months</a:t>
            </a:r>
          </a:p>
        </p:txBody>
      </p:sp>
    </p:spTree>
    <p:extLst>
      <p:ext uri="{BB962C8B-B14F-4D97-AF65-F5344CB8AC3E}">
        <p14:creationId xmlns:p14="http://schemas.microsoft.com/office/powerpoint/2010/main" val="9174288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C7D69-E4E9-494D-9423-86D2EC7FFADB}"/>
              </a:ext>
            </a:extLst>
          </p:cNvPr>
          <p:cNvSpPr>
            <a:spLocks noGrp="1"/>
          </p:cNvSpPr>
          <p:nvPr>
            <p:ph type="title"/>
          </p:nvPr>
        </p:nvSpPr>
        <p:spPr/>
        <p:txBody>
          <a:bodyPr/>
          <a:lstStyle/>
          <a:p>
            <a:r>
              <a:rPr lang="en-GB" dirty="0"/>
              <a:t>Priorities following diagnosis: </a:t>
            </a:r>
            <a:br>
              <a:rPr lang="en-GB" dirty="0"/>
            </a:br>
            <a:r>
              <a:rPr lang="en-GB" dirty="0"/>
              <a:t>aspirational standards</a:t>
            </a:r>
          </a:p>
        </p:txBody>
      </p:sp>
      <p:sp>
        <p:nvSpPr>
          <p:cNvPr id="4" name="Text Placeholder 3">
            <a:extLst>
              <a:ext uri="{FF2B5EF4-FFF2-40B4-BE49-F238E27FC236}">
                <a16:creationId xmlns:a16="http://schemas.microsoft.com/office/drawing/2014/main" id="{FD54E823-03EA-453F-83DC-7CA70B01389E}"/>
              </a:ext>
            </a:extLst>
          </p:cNvPr>
          <p:cNvSpPr>
            <a:spLocks noGrp="1"/>
          </p:cNvSpPr>
          <p:nvPr>
            <p:ph type="body" sz="quarter" idx="14"/>
          </p:nvPr>
        </p:nvSpPr>
        <p:spPr/>
        <p:txBody>
          <a:bodyPr/>
          <a:lstStyle/>
          <a:p>
            <a:r>
              <a:rPr lang="en-GB" dirty="0"/>
              <a:t>DMT, disease-modifying therapy</a:t>
            </a:r>
          </a:p>
        </p:txBody>
      </p:sp>
      <p:pic>
        <p:nvPicPr>
          <p:cNvPr id="5" name="Picture 4">
            <a:hlinkClick r:id="rId2" action="ppaction://hlinksldjump"/>
            <a:extLst>
              <a:ext uri="{FF2B5EF4-FFF2-40B4-BE49-F238E27FC236}">
                <a16:creationId xmlns:a16="http://schemas.microsoft.com/office/drawing/2014/main" id="{C0225547-7AFB-4CA3-A627-80D878865386}"/>
              </a:ext>
            </a:extLst>
          </p:cNvPr>
          <p:cNvPicPr>
            <a:picLocks noChangeAspect="1"/>
          </p:cNvPicPr>
          <p:nvPr/>
        </p:nvPicPr>
        <p:blipFill>
          <a:blip r:embed="rId3"/>
          <a:stretch>
            <a:fillRect/>
          </a:stretch>
        </p:blipFill>
        <p:spPr>
          <a:xfrm>
            <a:off x="9265939" y="1"/>
            <a:ext cx="2929236" cy="1304683"/>
          </a:xfrm>
          <a:prstGeom prst="rect">
            <a:avLst/>
          </a:prstGeom>
        </p:spPr>
      </p:pic>
      <p:sp>
        <p:nvSpPr>
          <p:cNvPr id="8" name="Pentagon 12">
            <a:extLst>
              <a:ext uri="{FF2B5EF4-FFF2-40B4-BE49-F238E27FC236}">
                <a16:creationId xmlns:a16="http://schemas.microsoft.com/office/drawing/2014/main" id="{4BABD9D1-CC95-4D14-9B33-534AD9245901}"/>
              </a:ext>
            </a:extLst>
          </p:cNvPr>
          <p:cNvSpPr/>
          <p:nvPr/>
        </p:nvSpPr>
        <p:spPr>
          <a:xfrm>
            <a:off x="2209153" y="3345663"/>
            <a:ext cx="3168354" cy="762795"/>
          </a:xfrm>
          <a:prstGeom prst="homePlate">
            <a:avLst>
              <a:gd name="adj" fmla="val 30349"/>
            </a:avLst>
          </a:prstGeom>
          <a:solidFill>
            <a:srgbClr val="346B2D">
              <a:alpha val="50196"/>
            </a:srgbClr>
          </a:solidFill>
          <a:ln>
            <a:solidFill>
              <a:srgbClr val="264F21">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GB" sz="1600" dirty="0"/>
          </a:p>
        </p:txBody>
      </p:sp>
      <p:sp>
        <p:nvSpPr>
          <p:cNvPr id="9" name="Pentagon 12">
            <a:extLst>
              <a:ext uri="{FF2B5EF4-FFF2-40B4-BE49-F238E27FC236}">
                <a16:creationId xmlns:a16="http://schemas.microsoft.com/office/drawing/2014/main" id="{F0AC1E51-4F23-42E2-933C-B97A24149409}"/>
              </a:ext>
            </a:extLst>
          </p:cNvPr>
          <p:cNvSpPr/>
          <p:nvPr/>
        </p:nvSpPr>
        <p:spPr>
          <a:xfrm>
            <a:off x="2209154" y="2559239"/>
            <a:ext cx="3168353" cy="762795"/>
          </a:xfrm>
          <a:prstGeom prst="homePlate">
            <a:avLst>
              <a:gd name="adj" fmla="val 30349"/>
            </a:avLst>
          </a:prstGeom>
          <a:solidFill>
            <a:srgbClr val="346B2D">
              <a:alpha val="69804"/>
            </a:srgbClr>
          </a:solidFill>
          <a:ln>
            <a:solidFill>
              <a:srgbClr val="264F21">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GB" sz="1600" dirty="0"/>
          </a:p>
        </p:txBody>
      </p:sp>
      <p:sp>
        <p:nvSpPr>
          <p:cNvPr id="10" name="Pentagon 12">
            <a:extLst>
              <a:ext uri="{FF2B5EF4-FFF2-40B4-BE49-F238E27FC236}">
                <a16:creationId xmlns:a16="http://schemas.microsoft.com/office/drawing/2014/main" id="{6C252346-B370-42EE-96EA-8C1BB8641E70}"/>
              </a:ext>
            </a:extLst>
          </p:cNvPr>
          <p:cNvSpPr/>
          <p:nvPr/>
        </p:nvSpPr>
        <p:spPr>
          <a:xfrm>
            <a:off x="2224482" y="1772815"/>
            <a:ext cx="1496841" cy="762795"/>
          </a:xfrm>
          <a:prstGeom prst="homePlate">
            <a:avLst>
              <a:gd name="adj" fmla="val 30349"/>
            </a:avLst>
          </a:prstGeom>
          <a:solidFill>
            <a:srgbClr val="346B2D">
              <a:alpha val="89804"/>
            </a:srgbClr>
          </a:solidFill>
          <a:ln>
            <a:solidFill>
              <a:srgbClr val="264F21">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GB" sz="1600" dirty="0"/>
          </a:p>
        </p:txBody>
      </p:sp>
      <p:sp>
        <p:nvSpPr>
          <p:cNvPr id="11" name="Pentagon 12">
            <a:extLst>
              <a:ext uri="{FF2B5EF4-FFF2-40B4-BE49-F238E27FC236}">
                <a16:creationId xmlns:a16="http://schemas.microsoft.com/office/drawing/2014/main" id="{ED9E4C9C-984F-4450-A351-2551316E3B30}"/>
              </a:ext>
            </a:extLst>
          </p:cNvPr>
          <p:cNvSpPr/>
          <p:nvPr/>
        </p:nvSpPr>
        <p:spPr>
          <a:xfrm>
            <a:off x="2209153" y="4132087"/>
            <a:ext cx="4032450" cy="762795"/>
          </a:xfrm>
          <a:prstGeom prst="homePlate">
            <a:avLst>
              <a:gd name="adj" fmla="val 30349"/>
            </a:avLst>
          </a:prstGeom>
          <a:solidFill>
            <a:srgbClr val="346B2D">
              <a:alpha val="29804"/>
            </a:srgbClr>
          </a:solidFill>
          <a:ln>
            <a:solidFill>
              <a:srgbClr val="264F21">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GB" sz="1600" dirty="0"/>
          </a:p>
        </p:txBody>
      </p:sp>
      <p:sp>
        <p:nvSpPr>
          <p:cNvPr id="12" name="Pentagon 12">
            <a:extLst>
              <a:ext uri="{FF2B5EF4-FFF2-40B4-BE49-F238E27FC236}">
                <a16:creationId xmlns:a16="http://schemas.microsoft.com/office/drawing/2014/main" id="{D715C244-86E9-433A-9B4F-8DF6675AB58B}"/>
              </a:ext>
            </a:extLst>
          </p:cNvPr>
          <p:cNvSpPr/>
          <p:nvPr/>
        </p:nvSpPr>
        <p:spPr>
          <a:xfrm>
            <a:off x="2209153" y="4918510"/>
            <a:ext cx="5328594" cy="762795"/>
          </a:xfrm>
          <a:prstGeom prst="homePlate">
            <a:avLst>
              <a:gd name="adj" fmla="val 30349"/>
            </a:avLst>
          </a:prstGeom>
          <a:solidFill>
            <a:srgbClr val="346B2D">
              <a:alpha val="10196"/>
            </a:srgbClr>
          </a:solidFill>
          <a:ln>
            <a:solidFill>
              <a:srgbClr val="264F21">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GB" sz="1600" dirty="0"/>
          </a:p>
        </p:txBody>
      </p:sp>
      <p:sp>
        <p:nvSpPr>
          <p:cNvPr id="6" name="Pentagon 12">
            <a:extLst>
              <a:ext uri="{FF2B5EF4-FFF2-40B4-BE49-F238E27FC236}">
                <a16:creationId xmlns:a16="http://schemas.microsoft.com/office/drawing/2014/main" id="{F0B648FE-B0CB-4011-9117-9D534EDFCF4D}"/>
              </a:ext>
            </a:extLst>
          </p:cNvPr>
          <p:cNvSpPr/>
          <p:nvPr/>
        </p:nvSpPr>
        <p:spPr>
          <a:xfrm>
            <a:off x="664925" y="1772816"/>
            <a:ext cx="2264310" cy="3908490"/>
          </a:xfrm>
          <a:prstGeom prst="homePlate">
            <a:avLst>
              <a:gd name="adj" fmla="val 30349"/>
            </a:avLst>
          </a:prstGeom>
          <a:solidFill>
            <a:srgbClr val="346B2D"/>
          </a:solidFill>
          <a:ln>
            <a:solidFill>
              <a:srgbClr val="264F21">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2800" dirty="0"/>
              <a:t>Diagnosis</a:t>
            </a:r>
            <a:endParaRPr lang="en-GB" sz="1600" dirty="0"/>
          </a:p>
        </p:txBody>
      </p:sp>
      <p:sp>
        <p:nvSpPr>
          <p:cNvPr id="19" name="TextBox 18">
            <a:extLst>
              <a:ext uri="{FF2B5EF4-FFF2-40B4-BE49-F238E27FC236}">
                <a16:creationId xmlns:a16="http://schemas.microsoft.com/office/drawing/2014/main" id="{951645DE-2950-446B-9437-1E95FD4254F8}"/>
              </a:ext>
            </a:extLst>
          </p:cNvPr>
          <p:cNvSpPr txBox="1"/>
          <p:nvPr/>
        </p:nvSpPr>
        <p:spPr>
          <a:xfrm>
            <a:off x="3721099" y="1946193"/>
            <a:ext cx="3732112" cy="430887"/>
          </a:xfrm>
          <a:prstGeom prst="rect">
            <a:avLst/>
          </a:prstGeom>
          <a:noFill/>
        </p:spPr>
        <p:txBody>
          <a:bodyPr wrap="none" rtlCol="0">
            <a:spAutoFit/>
          </a:bodyPr>
          <a:lstStyle/>
          <a:p>
            <a:r>
              <a:rPr lang="en-GB" sz="2200" dirty="0"/>
              <a:t>Aims of treatment discussed</a:t>
            </a:r>
          </a:p>
        </p:txBody>
      </p:sp>
      <p:sp>
        <p:nvSpPr>
          <p:cNvPr id="20" name="TextBox 19">
            <a:extLst>
              <a:ext uri="{FF2B5EF4-FFF2-40B4-BE49-F238E27FC236}">
                <a16:creationId xmlns:a16="http://schemas.microsoft.com/office/drawing/2014/main" id="{6EC774C2-7CFE-4B51-8653-7AE2E472F7F2}"/>
              </a:ext>
            </a:extLst>
          </p:cNvPr>
          <p:cNvSpPr txBox="1"/>
          <p:nvPr/>
        </p:nvSpPr>
        <p:spPr>
          <a:xfrm>
            <a:off x="5406850" y="2722259"/>
            <a:ext cx="5601213" cy="430887"/>
          </a:xfrm>
          <a:prstGeom prst="rect">
            <a:avLst/>
          </a:prstGeom>
          <a:noFill/>
        </p:spPr>
        <p:txBody>
          <a:bodyPr wrap="none" rtlCol="0">
            <a:spAutoFit/>
          </a:bodyPr>
          <a:lstStyle/>
          <a:p>
            <a:r>
              <a:rPr lang="en-GB" sz="2200" dirty="0"/>
              <a:t>Pros and cons of early treatment discussed</a:t>
            </a:r>
          </a:p>
        </p:txBody>
      </p:sp>
      <p:sp>
        <p:nvSpPr>
          <p:cNvPr id="21" name="TextBox 20">
            <a:extLst>
              <a:ext uri="{FF2B5EF4-FFF2-40B4-BE49-F238E27FC236}">
                <a16:creationId xmlns:a16="http://schemas.microsoft.com/office/drawing/2014/main" id="{B04C03A8-82A2-4A9C-97D8-49EE5C9D197B}"/>
              </a:ext>
            </a:extLst>
          </p:cNvPr>
          <p:cNvSpPr txBox="1"/>
          <p:nvPr/>
        </p:nvSpPr>
        <p:spPr>
          <a:xfrm>
            <a:off x="5377507" y="3494684"/>
            <a:ext cx="6849696" cy="430887"/>
          </a:xfrm>
          <a:prstGeom prst="rect">
            <a:avLst/>
          </a:prstGeom>
          <a:noFill/>
        </p:spPr>
        <p:txBody>
          <a:bodyPr wrap="none" rtlCol="0">
            <a:spAutoFit/>
          </a:bodyPr>
          <a:lstStyle/>
          <a:p>
            <a:r>
              <a:rPr lang="en-GB" sz="2200" dirty="0"/>
              <a:t>Eligibility for treatment with a suitable DMT discussed</a:t>
            </a:r>
          </a:p>
        </p:txBody>
      </p:sp>
      <p:sp>
        <p:nvSpPr>
          <p:cNvPr id="22" name="TextBox 21">
            <a:extLst>
              <a:ext uri="{FF2B5EF4-FFF2-40B4-BE49-F238E27FC236}">
                <a16:creationId xmlns:a16="http://schemas.microsoft.com/office/drawing/2014/main" id="{734D1746-CA55-42AC-BD2C-08C740A21A14}"/>
              </a:ext>
            </a:extLst>
          </p:cNvPr>
          <p:cNvSpPr txBox="1"/>
          <p:nvPr/>
        </p:nvSpPr>
        <p:spPr>
          <a:xfrm>
            <a:off x="6269692" y="4281767"/>
            <a:ext cx="5977919" cy="430887"/>
          </a:xfrm>
          <a:prstGeom prst="rect">
            <a:avLst/>
          </a:prstGeom>
          <a:noFill/>
        </p:spPr>
        <p:txBody>
          <a:bodyPr wrap="none" rtlCol="0">
            <a:spAutoFit/>
          </a:bodyPr>
          <a:lstStyle/>
          <a:p>
            <a:r>
              <a:rPr lang="en-GB" sz="2200" dirty="0"/>
              <a:t>Importance of brain-healthy lifestyle discussed</a:t>
            </a:r>
          </a:p>
        </p:txBody>
      </p:sp>
      <p:sp>
        <p:nvSpPr>
          <p:cNvPr id="23" name="TextBox 22">
            <a:extLst>
              <a:ext uri="{FF2B5EF4-FFF2-40B4-BE49-F238E27FC236}">
                <a16:creationId xmlns:a16="http://schemas.microsoft.com/office/drawing/2014/main" id="{801124CB-EBD4-40D6-A9A8-932AB6E9642A}"/>
              </a:ext>
            </a:extLst>
          </p:cNvPr>
          <p:cNvSpPr txBox="1"/>
          <p:nvPr/>
        </p:nvSpPr>
        <p:spPr>
          <a:xfrm>
            <a:off x="7662120" y="4884407"/>
            <a:ext cx="4585491" cy="769441"/>
          </a:xfrm>
          <a:prstGeom prst="rect">
            <a:avLst/>
          </a:prstGeom>
          <a:noFill/>
        </p:spPr>
        <p:txBody>
          <a:bodyPr wrap="square" rtlCol="0">
            <a:spAutoFit/>
          </a:bodyPr>
          <a:lstStyle/>
          <a:p>
            <a:r>
              <a:rPr lang="en-GB" sz="2200" dirty="0"/>
              <a:t>Referral to services to support lifestyle modifications, if needed</a:t>
            </a:r>
          </a:p>
        </p:txBody>
      </p:sp>
      <p:sp>
        <p:nvSpPr>
          <p:cNvPr id="24" name="TextBox 23">
            <a:extLst>
              <a:ext uri="{FF2B5EF4-FFF2-40B4-BE49-F238E27FC236}">
                <a16:creationId xmlns:a16="http://schemas.microsoft.com/office/drawing/2014/main" id="{E34E9754-59D4-4309-87B5-C88AC24369EF}"/>
              </a:ext>
            </a:extLst>
          </p:cNvPr>
          <p:cNvSpPr txBox="1"/>
          <p:nvPr/>
        </p:nvSpPr>
        <p:spPr>
          <a:xfrm>
            <a:off x="2540733" y="1938042"/>
            <a:ext cx="864339" cy="369332"/>
          </a:xfrm>
          <a:prstGeom prst="rect">
            <a:avLst/>
          </a:prstGeom>
          <a:noFill/>
        </p:spPr>
        <p:txBody>
          <a:bodyPr wrap="none" rtlCol="0">
            <a:spAutoFit/>
          </a:bodyPr>
          <a:lstStyle/>
          <a:p>
            <a:pPr algn="ctr"/>
            <a:r>
              <a:rPr lang="en-GB" dirty="0"/>
              <a:t>7 days</a:t>
            </a:r>
          </a:p>
        </p:txBody>
      </p:sp>
      <p:sp>
        <p:nvSpPr>
          <p:cNvPr id="25" name="TextBox 24">
            <a:extLst>
              <a:ext uri="{FF2B5EF4-FFF2-40B4-BE49-F238E27FC236}">
                <a16:creationId xmlns:a16="http://schemas.microsoft.com/office/drawing/2014/main" id="{4B37E6BC-8C14-4F2C-BC98-15844BAD8BE5}"/>
              </a:ext>
            </a:extLst>
          </p:cNvPr>
          <p:cNvSpPr txBox="1"/>
          <p:nvPr/>
        </p:nvSpPr>
        <p:spPr>
          <a:xfrm>
            <a:off x="3521427" y="2740675"/>
            <a:ext cx="864339" cy="369332"/>
          </a:xfrm>
          <a:prstGeom prst="rect">
            <a:avLst/>
          </a:prstGeom>
          <a:noFill/>
        </p:spPr>
        <p:txBody>
          <a:bodyPr wrap="none" rtlCol="0">
            <a:spAutoFit/>
          </a:bodyPr>
          <a:lstStyle/>
          <a:p>
            <a:pPr algn="ctr"/>
            <a:r>
              <a:rPr lang="en-GB" dirty="0"/>
              <a:t>7 days</a:t>
            </a:r>
          </a:p>
        </p:txBody>
      </p:sp>
      <p:sp>
        <p:nvSpPr>
          <p:cNvPr id="26" name="TextBox 25">
            <a:extLst>
              <a:ext uri="{FF2B5EF4-FFF2-40B4-BE49-F238E27FC236}">
                <a16:creationId xmlns:a16="http://schemas.microsoft.com/office/drawing/2014/main" id="{31C0CBCA-76CA-4CCC-A28F-3288A376BC3A}"/>
              </a:ext>
            </a:extLst>
          </p:cNvPr>
          <p:cNvSpPr txBox="1"/>
          <p:nvPr/>
        </p:nvSpPr>
        <p:spPr>
          <a:xfrm>
            <a:off x="3488429" y="3527890"/>
            <a:ext cx="1031052" cy="369332"/>
          </a:xfrm>
          <a:prstGeom prst="rect">
            <a:avLst/>
          </a:prstGeom>
          <a:noFill/>
        </p:spPr>
        <p:txBody>
          <a:bodyPr wrap="none" rtlCol="0">
            <a:spAutoFit/>
          </a:bodyPr>
          <a:lstStyle/>
          <a:p>
            <a:pPr algn="ctr"/>
            <a:r>
              <a:rPr lang="en-GB" dirty="0"/>
              <a:t>3 weeks</a:t>
            </a:r>
          </a:p>
        </p:txBody>
      </p:sp>
      <p:sp>
        <p:nvSpPr>
          <p:cNvPr id="27" name="TextBox 26">
            <a:extLst>
              <a:ext uri="{FF2B5EF4-FFF2-40B4-BE49-F238E27FC236}">
                <a16:creationId xmlns:a16="http://schemas.microsoft.com/office/drawing/2014/main" id="{B14C5CBB-FF78-4C31-AD96-30DE2A07EBB0}"/>
              </a:ext>
            </a:extLst>
          </p:cNvPr>
          <p:cNvSpPr txBox="1"/>
          <p:nvPr/>
        </p:nvSpPr>
        <p:spPr>
          <a:xfrm>
            <a:off x="3740336" y="4314314"/>
            <a:ext cx="992580" cy="369332"/>
          </a:xfrm>
          <a:prstGeom prst="rect">
            <a:avLst/>
          </a:prstGeom>
          <a:noFill/>
        </p:spPr>
        <p:txBody>
          <a:bodyPr wrap="none" rtlCol="0">
            <a:spAutoFit/>
          </a:bodyPr>
          <a:lstStyle/>
          <a:p>
            <a:pPr algn="ctr"/>
            <a:r>
              <a:rPr lang="en-GB" dirty="0"/>
              <a:t>10 days</a:t>
            </a:r>
          </a:p>
        </p:txBody>
      </p:sp>
      <p:sp>
        <p:nvSpPr>
          <p:cNvPr id="28" name="TextBox 27">
            <a:extLst>
              <a:ext uri="{FF2B5EF4-FFF2-40B4-BE49-F238E27FC236}">
                <a16:creationId xmlns:a16="http://schemas.microsoft.com/office/drawing/2014/main" id="{4247A819-6A79-4352-A1B9-E0353AC3A712}"/>
              </a:ext>
            </a:extLst>
          </p:cNvPr>
          <p:cNvSpPr txBox="1"/>
          <p:nvPr/>
        </p:nvSpPr>
        <p:spPr>
          <a:xfrm>
            <a:off x="4376394" y="5101107"/>
            <a:ext cx="1031052" cy="369332"/>
          </a:xfrm>
          <a:prstGeom prst="rect">
            <a:avLst/>
          </a:prstGeom>
          <a:noFill/>
        </p:spPr>
        <p:txBody>
          <a:bodyPr wrap="none" rtlCol="0">
            <a:spAutoFit/>
          </a:bodyPr>
          <a:lstStyle/>
          <a:p>
            <a:pPr algn="ctr"/>
            <a:r>
              <a:rPr lang="en-GB" dirty="0"/>
              <a:t>4 weeks</a:t>
            </a:r>
          </a:p>
        </p:txBody>
      </p:sp>
    </p:spTree>
    <p:extLst>
      <p:ext uri="{BB962C8B-B14F-4D97-AF65-F5344CB8AC3E}">
        <p14:creationId xmlns:p14="http://schemas.microsoft.com/office/powerpoint/2010/main" val="38278452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5175" cy="1335600"/>
          </a:xfrm>
        </p:spPr>
        <p:txBody>
          <a:bodyPr>
            <a:normAutofit/>
          </a:bodyPr>
          <a:lstStyle/>
          <a:p>
            <a:r>
              <a:rPr lang="en-GB" dirty="0"/>
              <a:t>Routine monitoring: what frequencies </a:t>
            </a:r>
            <a:br>
              <a:rPr lang="en-GB" dirty="0"/>
            </a:br>
            <a:r>
              <a:rPr lang="en-GB" dirty="0"/>
              <a:t>constitute best practice?</a:t>
            </a:r>
          </a:p>
        </p:txBody>
      </p:sp>
      <p:sp>
        <p:nvSpPr>
          <p:cNvPr id="4" name="Text Placeholder 3"/>
          <p:cNvSpPr>
            <a:spLocks noGrp="1"/>
          </p:cNvSpPr>
          <p:nvPr>
            <p:ph type="body" sz="quarter" idx="14"/>
          </p:nvPr>
        </p:nvSpPr>
        <p:spPr/>
        <p:txBody>
          <a:bodyPr/>
          <a:lstStyle/>
          <a:p>
            <a:r>
              <a:rPr lang="en-GB" dirty="0"/>
              <a:t>DMT, disease-modifying therapy; MRI, magnetic resonance imaging</a:t>
            </a:r>
          </a:p>
        </p:txBody>
      </p:sp>
      <p:pic>
        <p:nvPicPr>
          <p:cNvPr id="16" name="Picture 15">
            <a:hlinkClick r:id="rId3" action="ppaction://hlinksldjump"/>
            <a:extLst>
              <a:ext uri="{FF2B5EF4-FFF2-40B4-BE49-F238E27FC236}">
                <a16:creationId xmlns:a16="http://schemas.microsoft.com/office/drawing/2014/main" id="{F58536CF-D774-4F58-8860-5A4C659CDEC9}"/>
              </a:ext>
            </a:extLst>
          </p:cNvPr>
          <p:cNvPicPr>
            <a:picLocks noChangeAspect="1"/>
          </p:cNvPicPr>
          <p:nvPr/>
        </p:nvPicPr>
        <p:blipFill>
          <a:blip r:embed="rId4"/>
          <a:stretch>
            <a:fillRect/>
          </a:stretch>
        </p:blipFill>
        <p:spPr>
          <a:xfrm>
            <a:off x="9265939" y="1"/>
            <a:ext cx="2929236" cy="1304683"/>
          </a:xfrm>
          <a:prstGeom prst="rect">
            <a:avLst/>
          </a:prstGeom>
        </p:spPr>
      </p:pic>
      <p:grpSp>
        <p:nvGrpSpPr>
          <p:cNvPr id="7" name="Group 6">
            <a:extLst>
              <a:ext uri="{FF2B5EF4-FFF2-40B4-BE49-F238E27FC236}">
                <a16:creationId xmlns:a16="http://schemas.microsoft.com/office/drawing/2014/main" id="{76333E46-26E3-4F7B-B6E5-57F5502C825F}"/>
              </a:ext>
            </a:extLst>
          </p:cNvPr>
          <p:cNvGrpSpPr/>
          <p:nvPr/>
        </p:nvGrpSpPr>
        <p:grpSpPr>
          <a:xfrm>
            <a:off x="120923" y="2068477"/>
            <a:ext cx="6013429" cy="1224136"/>
            <a:chOff x="413581" y="1932289"/>
            <a:chExt cx="6013429" cy="1224136"/>
          </a:xfrm>
        </p:grpSpPr>
        <p:sp>
          <p:nvSpPr>
            <p:cNvPr id="31" name="Content Placeholder 2">
              <a:extLst>
                <a:ext uri="{FF2B5EF4-FFF2-40B4-BE49-F238E27FC236}">
                  <a16:creationId xmlns:a16="http://schemas.microsoft.com/office/drawing/2014/main" id="{7CC830F3-FC46-44F0-8A14-24F396A59372}"/>
                </a:ext>
              </a:extLst>
            </p:cNvPr>
            <p:cNvSpPr txBox="1">
              <a:spLocks/>
            </p:cNvSpPr>
            <p:nvPr/>
          </p:nvSpPr>
          <p:spPr>
            <a:xfrm>
              <a:off x="1633091" y="2240838"/>
              <a:ext cx="4793919" cy="607039"/>
            </a:xfrm>
            <a:prstGeom prst="rect">
              <a:avLst/>
            </a:prstGeom>
            <a:solidFill>
              <a:srgbClr val="4872B6"/>
            </a:solidFill>
          </p:spPr>
          <p:txBody>
            <a:bodyPr vert="horz" lIns="0" tIns="45720" rIns="0" bIns="45720" rtlCol="0" anchor="ctr">
              <a:noAutofit/>
            </a:bodyPr>
            <a:lstStyle>
              <a:lvl1pPr marL="342900" indent="-342900" algn="l" defTabSz="914400" rtl="0" eaLnBrk="1" latinLnBrk="0" hangingPunct="1">
                <a:spcBef>
                  <a:spcPts val="600"/>
                </a:spcBef>
                <a:buClr>
                  <a:schemeClr val="tx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4000" indent="-342000" algn="l" defTabSz="914400" rtl="0" eaLnBrk="1" latinLnBrk="0" hangingPunct="1">
                <a:spcBef>
                  <a:spcPts val="600"/>
                </a:spcBef>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026000" indent="-342000" algn="l" defTabSz="914400" rtl="0" eaLnBrk="1" latinLnBrk="0" hangingPunct="1">
                <a:spcBef>
                  <a:spcPts val="6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000" dirty="0">
                  <a:solidFill>
                    <a:schemeClr val="bg1"/>
                  </a:solidFill>
                </a:rPr>
                <a:t>Follow-up clinical evaluation</a:t>
              </a:r>
            </a:p>
          </p:txBody>
        </p:sp>
        <p:pic>
          <p:nvPicPr>
            <p:cNvPr id="15" name="Graphic 14" descr="Refresh">
              <a:extLst>
                <a:ext uri="{FF2B5EF4-FFF2-40B4-BE49-F238E27FC236}">
                  <a16:creationId xmlns:a16="http://schemas.microsoft.com/office/drawing/2014/main" id="{D51BD821-BEE6-4B75-A934-0BA23109656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13581" y="1932289"/>
              <a:ext cx="1224136" cy="1224136"/>
            </a:xfrm>
            <a:prstGeom prst="rect">
              <a:avLst/>
            </a:prstGeom>
          </p:spPr>
        </p:pic>
        <p:pic>
          <p:nvPicPr>
            <p:cNvPr id="28" name="Graphic 27" descr="Hourglass">
              <a:extLst>
                <a:ext uri="{FF2B5EF4-FFF2-40B4-BE49-F238E27FC236}">
                  <a16:creationId xmlns:a16="http://schemas.microsoft.com/office/drawing/2014/main" id="{CA5B0CA3-FBD7-4321-A8A1-DD5ED28B3C3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45629" y="2339325"/>
              <a:ext cx="410065" cy="410065"/>
            </a:xfrm>
            <a:prstGeom prst="rect">
              <a:avLst/>
            </a:prstGeom>
          </p:spPr>
        </p:pic>
      </p:grpSp>
      <p:grpSp>
        <p:nvGrpSpPr>
          <p:cNvPr id="5" name="Group 4">
            <a:extLst>
              <a:ext uri="{FF2B5EF4-FFF2-40B4-BE49-F238E27FC236}">
                <a16:creationId xmlns:a16="http://schemas.microsoft.com/office/drawing/2014/main" id="{043E253E-191F-4E7D-AAA7-318FC57EE76E}"/>
              </a:ext>
            </a:extLst>
          </p:cNvPr>
          <p:cNvGrpSpPr/>
          <p:nvPr/>
        </p:nvGrpSpPr>
        <p:grpSpPr>
          <a:xfrm>
            <a:off x="120923" y="3303963"/>
            <a:ext cx="6013429" cy="1224136"/>
            <a:chOff x="413581" y="3186786"/>
            <a:chExt cx="6013429" cy="1224136"/>
          </a:xfrm>
        </p:grpSpPr>
        <p:sp>
          <p:nvSpPr>
            <p:cNvPr id="29" name="Content Placeholder 2">
              <a:extLst>
                <a:ext uri="{FF2B5EF4-FFF2-40B4-BE49-F238E27FC236}">
                  <a16:creationId xmlns:a16="http://schemas.microsoft.com/office/drawing/2014/main" id="{24ED47D6-AE88-4F7E-B5D9-69596D2C50FB}"/>
                </a:ext>
              </a:extLst>
            </p:cNvPr>
            <p:cNvSpPr txBox="1">
              <a:spLocks/>
            </p:cNvSpPr>
            <p:nvPr/>
          </p:nvSpPr>
          <p:spPr>
            <a:xfrm>
              <a:off x="1633091" y="3495335"/>
              <a:ext cx="4793919" cy="607039"/>
            </a:xfrm>
            <a:prstGeom prst="rect">
              <a:avLst/>
            </a:prstGeom>
            <a:solidFill>
              <a:srgbClr val="4872B6"/>
            </a:solidFill>
          </p:spPr>
          <p:txBody>
            <a:bodyPr vert="horz" lIns="0" tIns="45720" rIns="0" bIns="45720" rtlCol="0" anchor="ctr">
              <a:noAutofit/>
            </a:bodyPr>
            <a:lstStyle>
              <a:lvl1pPr marL="342900" indent="-342900" algn="l" defTabSz="914400" rtl="0" eaLnBrk="1" latinLnBrk="0" hangingPunct="1">
                <a:spcBef>
                  <a:spcPts val="600"/>
                </a:spcBef>
                <a:buClr>
                  <a:schemeClr val="tx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4000" indent="-342000" algn="l" defTabSz="914400" rtl="0" eaLnBrk="1" latinLnBrk="0" hangingPunct="1">
                <a:spcBef>
                  <a:spcPts val="600"/>
                </a:spcBef>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026000" indent="-342000" algn="l" defTabSz="914400" rtl="0" eaLnBrk="1" latinLnBrk="0" hangingPunct="1">
                <a:spcBef>
                  <a:spcPts val="6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000" dirty="0">
                  <a:solidFill>
                    <a:schemeClr val="bg1"/>
                  </a:solidFill>
                </a:rPr>
                <a:t>Review of treatment aims</a:t>
              </a:r>
            </a:p>
          </p:txBody>
        </p:sp>
        <p:pic>
          <p:nvPicPr>
            <p:cNvPr id="30" name="Graphic 29" descr="Refresh">
              <a:extLst>
                <a:ext uri="{FF2B5EF4-FFF2-40B4-BE49-F238E27FC236}">
                  <a16:creationId xmlns:a16="http://schemas.microsoft.com/office/drawing/2014/main" id="{28E027CB-A655-4239-97DC-7286A6CC0C6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13581" y="3186786"/>
              <a:ext cx="1224136" cy="1224136"/>
            </a:xfrm>
            <a:prstGeom prst="rect">
              <a:avLst/>
            </a:prstGeom>
          </p:spPr>
        </p:pic>
        <p:pic>
          <p:nvPicPr>
            <p:cNvPr id="32" name="Graphic 31" descr="Hourglass">
              <a:extLst>
                <a:ext uri="{FF2B5EF4-FFF2-40B4-BE49-F238E27FC236}">
                  <a16:creationId xmlns:a16="http://schemas.microsoft.com/office/drawing/2014/main" id="{1DAB560A-42BC-47C0-9D11-D3D5AA1AADB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45629" y="3593822"/>
              <a:ext cx="410065" cy="410065"/>
            </a:xfrm>
            <a:prstGeom prst="rect">
              <a:avLst/>
            </a:prstGeom>
          </p:spPr>
        </p:pic>
      </p:grpSp>
      <p:grpSp>
        <p:nvGrpSpPr>
          <p:cNvPr id="3" name="Group 2">
            <a:extLst>
              <a:ext uri="{FF2B5EF4-FFF2-40B4-BE49-F238E27FC236}">
                <a16:creationId xmlns:a16="http://schemas.microsoft.com/office/drawing/2014/main" id="{37DA3741-03E0-4E27-BF92-0B75387D7B19}"/>
              </a:ext>
            </a:extLst>
          </p:cNvPr>
          <p:cNvGrpSpPr/>
          <p:nvPr/>
        </p:nvGrpSpPr>
        <p:grpSpPr>
          <a:xfrm>
            <a:off x="120923" y="4539449"/>
            <a:ext cx="6013429" cy="1224136"/>
            <a:chOff x="413581" y="4615954"/>
            <a:chExt cx="6013429" cy="1224136"/>
          </a:xfrm>
        </p:grpSpPr>
        <p:sp>
          <p:nvSpPr>
            <p:cNvPr id="33" name="Content Placeholder 2">
              <a:extLst>
                <a:ext uri="{FF2B5EF4-FFF2-40B4-BE49-F238E27FC236}">
                  <a16:creationId xmlns:a16="http://schemas.microsoft.com/office/drawing/2014/main" id="{F9E7255A-F2AE-4AB0-A6C2-90FE9740DC24}"/>
                </a:ext>
              </a:extLst>
            </p:cNvPr>
            <p:cNvSpPr txBox="1">
              <a:spLocks/>
            </p:cNvSpPr>
            <p:nvPr/>
          </p:nvSpPr>
          <p:spPr>
            <a:xfrm>
              <a:off x="1633091" y="4924503"/>
              <a:ext cx="4793919" cy="607039"/>
            </a:xfrm>
            <a:prstGeom prst="rect">
              <a:avLst/>
            </a:prstGeom>
            <a:solidFill>
              <a:srgbClr val="4872B6"/>
            </a:solidFill>
          </p:spPr>
          <p:txBody>
            <a:bodyPr vert="horz" lIns="0" tIns="45720" rIns="0" bIns="45720" rtlCol="0" anchor="ctr">
              <a:noAutofit/>
            </a:bodyPr>
            <a:lstStyle>
              <a:lvl1pPr marL="342900" indent="-342900" algn="l" defTabSz="914400" rtl="0" eaLnBrk="1" latinLnBrk="0" hangingPunct="1">
                <a:spcBef>
                  <a:spcPts val="600"/>
                </a:spcBef>
                <a:buClr>
                  <a:schemeClr val="tx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4000" indent="-342000" algn="l" defTabSz="914400" rtl="0" eaLnBrk="1" latinLnBrk="0" hangingPunct="1">
                <a:spcBef>
                  <a:spcPts val="600"/>
                </a:spcBef>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026000" indent="-342000" algn="l" defTabSz="914400" rtl="0" eaLnBrk="1" latinLnBrk="0" hangingPunct="1">
                <a:spcBef>
                  <a:spcPts val="6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000" dirty="0">
                  <a:solidFill>
                    <a:schemeClr val="bg1"/>
                  </a:solidFill>
                </a:rPr>
                <a:t>Review of eligibility to receive a DMT</a:t>
              </a:r>
            </a:p>
          </p:txBody>
        </p:sp>
        <p:pic>
          <p:nvPicPr>
            <p:cNvPr id="34" name="Graphic 33" descr="Refresh">
              <a:extLst>
                <a:ext uri="{FF2B5EF4-FFF2-40B4-BE49-F238E27FC236}">
                  <a16:creationId xmlns:a16="http://schemas.microsoft.com/office/drawing/2014/main" id="{49A565BD-8BF7-42F6-9B07-DEA87F8E8DF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13581" y="4615954"/>
              <a:ext cx="1224136" cy="1224136"/>
            </a:xfrm>
            <a:prstGeom prst="rect">
              <a:avLst/>
            </a:prstGeom>
          </p:spPr>
        </p:pic>
        <p:pic>
          <p:nvPicPr>
            <p:cNvPr id="35" name="Graphic 34" descr="Hourglass">
              <a:extLst>
                <a:ext uri="{FF2B5EF4-FFF2-40B4-BE49-F238E27FC236}">
                  <a16:creationId xmlns:a16="http://schemas.microsoft.com/office/drawing/2014/main" id="{7582DD7D-C75D-4B3A-880D-B369561C4DB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45629" y="5022990"/>
              <a:ext cx="410065" cy="410065"/>
            </a:xfrm>
            <a:prstGeom prst="rect">
              <a:avLst/>
            </a:prstGeom>
          </p:spPr>
        </p:pic>
      </p:grpSp>
      <p:grpSp>
        <p:nvGrpSpPr>
          <p:cNvPr id="36" name="Group 35">
            <a:extLst>
              <a:ext uri="{FF2B5EF4-FFF2-40B4-BE49-F238E27FC236}">
                <a16:creationId xmlns:a16="http://schemas.microsoft.com/office/drawing/2014/main" id="{6B63FE12-E073-4ED9-9C7D-2064AEA3B77E}"/>
              </a:ext>
            </a:extLst>
          </p:cNvPr>
          <p:cNvGrpSpPr/>
          <p:nvPr/>
        </p:nvGrpSpPr>
        <p:grpSpPr>
          <a:xfrm>
            <a:off x="5894840" y="1450734"/>
            <a:ext cx="6035395" cy="1224136"/>
            <a:chOff x="535631" y="1932289"/>
            <a:chExt cx="6035395" cy="1224136"/>
          </a:xfrm>
        </p:grpSpPr>
        <p:sp>
          <p:nvSpPr>
            <p:cNvPr id="37" name="Content Placeholder 2">
              <a:extLst>
                <a:ext uri="{FF2B5EF4-FFF2-40B4-BE49-F238E27FC236}">
                  <a16:creationId xmlns:a16="http://schemas.microsoft.com/office/drawing/2014/main" id="{E0ECA954-06FB-4C72-811A-97B8716FDA40}"/>
                </a:ext>
              </a:extLst>
            </p:cNvPr>
            <p:cNvSpPr txBox="1">
              <a:spLocks/>
            </p:cNvSpPr>
            <p:nvPr/>
          </p:nvSpPr>
          <p:spPr>
            <a:xfrm>
              <a:off x="1777107" y="2240838"/>
              <a:ext cx="4793919" cy="607039"/>
            </a:xfrm>
            <a:prstGeom prst="rect">
              <a:avLst/>
            </a:prstGeom>
            <a:solidFill>
              <a:srgbClr val="4872B6"/>
            </a:solidFill>
          </p:spPr>
          <p:txBody>
            <a:bodyPr vert="horz" lIns="0" tIns="45720" rIns="0" bIns="45720" rtlCol="0" anchor="ctr">
              <a:noAutofit/>
            </a:bodyPr>
            <a:lstStyle>
              <a:lvl1pPr marL="342900" indent="-342900" algn="l" defTabSz="914400" rtl="0" eaLnBrk="1" latinLnBrk="0" hangingPunct="1">
                <a:spcBef>
                  <a:spcPts val="600"/>
                </a:spcBef>
                <a:buClr>
                  <a:schemeClr val="tx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4000" indent="-342000" algn="l" defTabSz="914400" rtl="0" eaLnBrk="1" latinLnBrk="0" hangingPunct="1">
                <a:spcBef>
                  <a:spcPts val="600"/>
                </a:spcBef>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026000" indent="-342000" algn="l" defTabSz="914400" rtl="0" eaLnBrk="1" latinLnBrk="0" hangingPunct="1">
                <a:spcBef>
                  <a:spcPts val="6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000" dirty="0">
                  <a:solidFill>
                    <a:schemeClr val="bg1"/>
                  </a:solidFill>
                </a:rPr>
                <a:t>Review of currently prescribed DMT</a:t>
              </a:r>
            </a:p>
          </p:txBody>
        </p:sp>
        <p:pic>
          <p:nvPicPr>
            <p:cNvPr id="38" name="Graphic 37" descr="Refresh">
              <a:extLst>
                <a:ext uri="{FF2B5EF4-FFF2-40B4-BE49-F238E27FC236}">
                  <a16:creationId xmlns:a16="http://schemas.microsoft.com/office/drawing/2014/main" id="{E601EB7E-4A2E-4731-99CB-8F39565B9F2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35631" y="1932289"/>
              <a:ext cx="1224136" cy="1224136"/>
            </a:xfrm>
            <a:prstGeom prst="rect">
              <a:avLst/>
            </a:prstGeom>
          </p:spPr>
        </p:pic>
        <p:pic>
          <p:nvPicPr>
            <p:cNvPr id="39" name="Graphic 38" descr="Hourglass">
              <a:extLst>
                <a:ext uri="{FF2B5EF4-FFF2-40B4-BE49-F238E27FC236}">
                  <a16:creationId xmlns:a16="http://schemas.microsoft.com/office/drawing/2014/main" id="{E30F9CDF-148F-4AB1-AE8C-283D70C6A53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33289" y="2339325"/>
              <a:ext cx="410065" cy="410065"/>
            </a:xfrm>
            <a:prstGeom prst="rect">
              <a:avLst/>
            </a:prstGeom>
          </p:spPr>
        </p:pic>
      </p:grpSp>
      <p:grpSp>
        <p:nvGrpSpPr>
          <p:cNvPr id="40" name="Group 39">
            <a:extLst>
              <a:ext uri="{FF2B5EF4-FFF2-40B4-BE49-F238E27FC236}">
                <a16:creationId xmlns:a16="http://schemas.microsoft.com/office/drawing/2014/main" id="{084D054D-4930-4627-AFBC-ED949882FC8F}"/>
              </a:ext>
            </a:extLst>
          </p:cNvPr>
          <p:cNvGrpSpPr/>
          <p:nvPr/>
        </p:nvGrpSpPr>
        <p:grpSpPr>
          <a:xfrm>
            <a:off x="5894840" y="2686220"/>
            <a:ext cx="6035395" cy="1224136"/>
            <a:chOff x="535631" y="3186786"/>
            <a:chExt cx="6035395" cy="1224136"/>
          </a:xfrm>
        </p:grpSpPr>
        <p:sp>
          <p:nvSpPr>
            <p:cNvPr id="41" name="Content Placeholder 2">
              <a:extLst>
                <a:ext uri="{FF2B5EF4-FFF2-40B4-BE49-F238E27FC236}">
                  <a16:creationId xmlns:a16="http://schemas.microsoft.com/office/drawing/2014/main" id="{744DA548-A0C6-4021-BEFC-55FBFB9515F3}"/>
                </a:ext>
              </a:extLst>
            </p:cNvPr>
            <p:cNvSpPr txBox="1">
              <a:spLocks/>
            </p:cNvSpPr>
            <p:nvPr/>
          </p:nvSpPr>
          <p:spPr>
            <a:xfrm>
              <a:off x="1777107" y="3495335"/>
              <a:ext cx="4793919" cy="607039"/>
            </a:xfrm>
            <a:prstGeom prst="rect">
              <a:avLst/>
            </a:prstGeom>
            <a:solidFill>
              <a:srgbClr val="4872B6"/>
            </a:solidFill>
          </p:spPr>
          <p:txBody>
            <a:bodyPr vert="horz" lIns="0" tIns="45720" rIns="0" bIns="45720" rtlCol="0" anchor="ctr">
              <a:noAutofit/>
            </a:bodyPr>
            <a:lstStyle>
              <a:lvl1pPr marL="342900" indent="-342900" algn="l" defTabSz="914400" rtl="0" eaLnBrk="1" latinLnBrk="0" hangingPunct="1">
                <a:spcBef>
                  <a:spcPts val="600"/>
                </a:spcBef>
                <a:buClr>
                  <a:schemeClr val="tx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4000" indent="-342000" algn="l" defTabSz="914400" rtl="0" eaLnBrk="1" latinLnBrk="0" hangingPunct="1">
                <a:spcBef>
                  <a:spcPts val="600"/>
                </a:spcBef>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026000" indent="-342000" algn="l" defTabSz="914400" rtl="0" eaLnBrk="1" latinLnBrk="0" hangingPunct="1">
                <a:spcBef>
                  <a:spcPts val="6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000" dirty="0">
                  <a:solidFill>
                    <a:schemeClr val="bg1"/>
                  </a:solidFill>
                </a:rPr>
                <a:t>Active, documented discussion about living a brain-healthy lifestyle</a:t>
              </a:r>
            </a:p>
          </p:txBody>
        </p:sp>
        <p:pic>
          <p:nvPicPr>
            <p:cNvPr id="42" name="Graphic 41" descr="Refresh">
              <a:extLst>
                <a:ext uri="{FF2B5EF4-FFF2-40B4-BE49-F238E27FC236}">
                  <a16:creationId xmlns:a16="http://schemas.microsoft.com/office/drawing/2014/main" id="{ED15A637-5DA3-4BA6-9FA0-BF23EFF9262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35631" y="3186786"/>
              <a:ext cx="1224136" cy="1224136"/>
            </a:xfrm>
            <a:prstGeom prst="rect">
              <a:avLst/>
            </a:prstGeom>
          </p:spPr>
        </p:pic>
        <p:pic>
          <p:nvPicPr>
            <p:cNvPr id="43" name="Graphic 42" descr="Hourglass">
              <a:extLst>
                <a:ext uri="{FF2B5EF4-FFF2-40B4-BE49-F238E27FC236}">
                  <a16:creationId xmlns:a16="http://schemas.microsoft.com/office/drawing/2014/main" id="{8F001907-F393-4BA9-9CDD-FD3E0B03CED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33289" y="3593822"/>
              <a:ext cx="410065" cy="410065"/>
            </a:xfrm>
            <a:prstGeom prst="rect">
              <a:avLst/>
            </a:prstGeom>
          </p:spPr>
        </p:pic>
      </p:grpSp>
      <p:grpSp>
        <p:nvGrpSpPr>
          <p:cNvPr id="44" name="Group 43">
            <a:extLst>
              <a:ext uri="{FF2B5EF4-FFF2-40B4-BE49-F238E27FC236}">
                <a16:creationId xmlns:a16="http://schemas.microsoft.com/office/drawing/2014/main" id="{A3727D76-1FD0-4ACD-9278-B97AE59F5113}"/>
              </a:ext>
            </a:extLst>
          </p:cNvPr>
          <p:cNvGrpSpPr/>
          <p:nvPr/>
        </p:nvGrpSpPr>
        <p:grpSpPr>
          <a:xfrm>
            <a:off x="5894840" y="3921706"/>
            <a:ext cx="6035395" cy="1224136"/>
            <a:chOff x="535631" y="4615954"/>
            <a:chExt cx="6035395" cy="1224136"/>
          </a:xfrm>
        </p:grpSpPr>
        <p:sp>
          <p:nvSpPr>
            <p:cNvPr id="45" name="Content Placeholder 2">
              <a:extLst>
                <a:ext uri="{FF2B5EF4-FFF2-40B4-BE49-F238E27FC236}">
                  <a16:creationId xmlns:a16="http://schemas.microsoft.com/office/drawing/2014/main" id="{F95E97F7-6AA5-4E4D-A683-A6D4A54AB511}"/>
                </a:ext>
              </a:extLst>
            </p:cNvPr>
            <p:cNvSpPr txBox="1">
              <a:spLocks/>
            </p:cNvSpPr>
            <p:nvPr/>
          </p:nvSpPr>
          <p:spPr>
            <a:xfrm>
              <a:off x="1777107" y="4924503"/>
              <a:ext cx="4793919" cy="607039"/>
            </a:xfrm>
            <a:prstGeom prst="rect">
              <a:avLst/>
            </a:prstGeom>
            <a:solidFill>
              <a:srgbClr val="4872B6"/>
            </a:solidFill>
          </p:spPr>
          <p:txBody>
            <a:bodyPr vert="horz" lIns="0" tIns="45720" rIns="0" bIns="45720" rtlCol="0" anchor="ctr">
              <a:noAutofit/>
            </a:bodyPr>
            <a:lstStyle>
              <a:lvl1pPr marL="342900" indent="-342900" algn="l" defTabSz="914400" rtl="0" eaLnBrk="1" latinLnBrk="0" hangingPunct="1">
                <a:spcBef>
                  <a:spcPts val="600"/>
                </a:spcBef>
                <a:buClr>
                  <a:schemeClr val="tx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4000" indent="-342000" algn="l" defTabSz="914400" rtl="0" eaLnBrk="1" latinLnBrk="0" hangingPunct="1">
                <a:spcBef>
                  <a:spcPts val="600"/>
                </a:spcBef>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026000" indent="-342000" algn="l" defTabSz="914400" rtl="0" eaLnBrk="1" latinLnBrk="0" hangingPunct="1">
                <a:spcBef>
                  <a:spcPts val="6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000" dirty="0">
                  <a:solidFill>
                    <a:schemeClr val="bg1"/>
                  </a:solidFill>
                </a:rPr>
                <a:t>Check-up to screen for and/or </a:t>
              </a:r>
              <a:br>
                <a:rPr lang="en-GB" sz="2000" dirty="0">
                  <a:solidFill>
                    <a:schemeClr val="bg1"/>
                  </a:solidFill>
                </a:rPr>
              </a:br>
              <a:r>
                <a:rPr lang="en-GB" sz="2000" dirty="0">
                  <a:solidFill>
                    <a:schemeClr val="bg1"/>
                  </a:solidFill>
                </a:rPr>
                <a:t>manage comorbidities </a:t>
              </a:r>
            </a:p>
          </p:txBody>
        </p:sp>
        <p:pic>
          <p:nvPicPr>
            <p:cNvPr id="46" name="Graphic 45" descr="Refresh">
              <a:extLst>
                <a:ext uri="{FF2B5EF4-FFF2-40B4-BE49-F238E27FC236}">
                  <a16:creationId xmlns:a16="http://schemas.microsoft.com/office/drawing/2014/main" id="{FB43C127-CC97-472C-B6B2-17CBDF7529F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35631" y="4615954"/>
              <a:ext cx="1224136" cy="1224136"/>
            </a:xfrm>
            <a:prstGeom prst="rect">
              <a:avLst/>
            </a:prstGeom>
          </p:spPr>
        </p:pic>
        <p:pic>
          <p:nvPicPr>
            <p:cNvPr id="47" name="Graphic 46" descr="Hourglass">
              <a:extLst>
                <a:ext uri="{FF2B5EF4-FFF2-40B4-BE49-F238E27FC236}">
                  <a16:creationId xmlns:a16="http://schemas.microsoft.com/office/drawing/2014/main" id="{1A484131-695E-4A16-A601-02D8E836BF1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33289" y="5022990"/>
              <a:ext cx="410065" cy="410065"/>
            </a:xfrm>
            <a:prstGeom prst="rect">
              <a:avLst/>
            </a:prstGeom>
          </p:spPr>
        </p:pic>
      </p:grpSp>
      <p:grpSp>
        <p:nvGrpSpPr>
          <p:cNvPr id="52" name="Group 51">
            <a:extLst>
              <a:ext uri="{FF2B5EF4-FFF2-40B4-BE49-F238E27FC236}">
                <a16:creationId xmlns:a16="http://schemas.microsoft.com/office/drawing/2014/main" id="{482211E8-939F-4FC5-8EB0-7A90A3991EEC}"/>
              </a:ext>
            </a:extLst>
          </p:cNvPr>
          <p:cNvGrpSpPr/>
          <p:nvPr/>
        </p:nvGrpSpPr>
        <p:grpSpPr>
          <a:xfrm>
            <a:off x="5894840" y="5157192"/>
            <a:ext cx="6035395" cy="1224136"/>
            <a:chOff x="535631" y="4615954"/>
            <a:chExt cx="6035395" cy="1224136"/>
          </a:xfrm>
        </p:grpSpPr>
        <p:sp>
          <p:nvSpPr>
            <p:cNvPr id="53" name="Content Placeholder 2">
              <a:extLst>
                <a:ext uri="{FF2B5EF4-FFF2-40B4-BE49-F238E27FC236}">
                  <a16:creationId xmlns:a16="http://schemas.microsoft.com/office/drawing/2014/main" id="{AC2B8F0B-3C68-4C65-97E6-B79F3AD215B1}"/>
                </a:ext>
              </a:extLst>
            </p:cNvPr>
            <p:cNvSpPr txBox="1">
              <a:spLocks/>
            </p:cNvSpPr>
            <p:nvPr/>
          </p:nvSpPr>
          <p:spPr>
            <a:xfrm>
              <a:off x="1777107" y="4924503"/>
              <a:ext cx="4793919" cy="607039"/>
            </a:xfrm>
            <a:prstGeom prst="rect">
              <a:avLst/>
            </a:prstGeom>
            <a:solidFill>
              <a:srgbClr val="4872B6"/>
            </a:solidFill>
          </p:spPr>
          <p:txBody>
            <a:bodyPr vert="horz" lIns="0" tIns="45720" rIns="0" bIns="45720" rtlCol="0" anchor="ctr">
              <a:noAutofit/>
            </a:bodyPr>
            <a:lstStyle>
              <a:lvl1pPr marL="342900" indent="-342900" algn="l" defTabSz="914400" rtl="0" eaLnBrk="1" latinLnBrk="0" hangingPunct="1">
                <a:spcBef>
                  <a:spcPts val="600"/>
                </a:spcBef>
                <a:buClr>
                  <a:schemeClr val="tx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4000" indent="-342000" algn="l" defTabSz="914400" rtl="0" eaLnBrk="1" latinLnBrk="0" hangingPunct="1">
                <a:spcBef>
                  <a:spcPts val="600"/>
                </a:spcBef>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026000" indent="-342000" algn="l" defTabSz="914400" rtl="0" eaLnBrk="1" latinLnBrk="0" hangingPunct="1">
                <a:spcBef>
                  <a:spcPts val="6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000" dirty="0">
                  <a:solidFill>
                    <a:schemeClr val="bg1"/>
                  </a:solidFill>
                </a:rPr>
                <a:t>Offer of an MRI scan</a:t>
              </a:r>
            </a:p>
          </p:txBody>
        </p:sp>
        <p:pic>
          <p:nvPicPr>
            <p:cNvPr id="54" name="Graphic 53" descr="Refresh">
              <a:extLst>
                <a:ext uri="{FF2B5EF4-FFF2-40B4-BE49-F238E27FC236}">
                  <a16:creationId xmlns:a16="http://schemas.microsoft.com/office/drawing/2014/main" id="{28F8827A-9BB5-4C20-858C-6D42EBA412D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35631" y="4615954"/>
              <a:ext cx="1224136" cy="1224136"/>
            </a:xfrm>
            <a:prstGeom prst="rect">
              <a:avLst/>
            </a:prstGeom>
          </p:spPr>
        </p:pic>
        <p:pic>
          <p:nvPicPr>
            <p:cNvPr id="55" name="Graphic 54" descr="Hourglass">
              <a:extLst>
                <a:ext uri="{FF2B5EF4-FFF2-40B4-BE49-F238E27FC236}">
                  <a16:creationId xmlns:a16="http://schemas.microsoft.com/office/drawing/2014/main" id="{F43F74E1-EDF7-413E-945A-744B2D07D7F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33289" y="5022990"/>
              <a:ext cx="410065" cy="410065"/>
            </a:xfrm>
            <a:prstGeom prst="rect">
              <a:avLst/>
            </a:prstGeom>
          </p:spPr>
        </p:pic>
      </p:grpSp>
    </p:spTree>
    <p:extLst>
      <p:ext uri="{BB962C8B-B14F-4D97-AF65-F5344CB8AC3E}">
        <p14:creationId xmlns:p14="http://schemas.microsoft.com/office/powerpoint/2010/main" val="3477503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p:txBody>
          <a:bodyPr/>
          <a:lstStyle/>
          <a:p>
            <a:endParaRPr lang="en-GB" dirty="0"/>
          </a:p>
        </p:txBody>
      </p:sp>
      <p:sp>
        <p:nvSpPr>
          <p:cNvPr id="3" name="Subtitle 2"/>
          <p:cNvSpPr>
            <a:spLocks noGrp="1"/>
          </p:cNvSpPr>
          <p:nvPr>
            <p:ph type="subTitle" idx="1"/>
          </p:nvPr>
        </p:nvSpPr>
        <p:spPr/>
        <p:txBody>
          <a:bodyPr/>
          <a:lstStyle/>
          <a:p>
            <a:endParaRPr lang="en-GB" dirty="0"/>
          </a:p>
        </p:txBody>
      </p:sp>
      <p:sp>
        <p:nvSpPr>
          <p:cNvPr id="4" name="Title 3"/>
          <p:cNvSpPr>
            <a:spLocks noGrp="1"/>
          </p:cNvSpPr>
          <p:nvPr>
            <p:ph type="title"/>
          </p:nvPr>
        </p:nvSpPr>
        <p:spPr/>
        <p:txBody>
          <a:bodyPr/>
          <a:lstStyle/>
          <a:p>
            <a:r>
              <a:rPr lang="en-GB" dirty="0"/>
              <a:t>MS Brain Health: embracing a global consensus on standards of care</a:t>
            </a:r>
          </a:p>
        </p:txBody>
      </p:sp>
    </p:spTree>
    <p:extLst>
      <p:ext uri="{BB962C8B-B14F-4D97-AF65-F5344CB8AC3E}">
        <p14:creationId xmlns:p14="http://schemas.microsoft.com/office/powerpoint/2010/main" val="4779140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5175" cy="1335600"/>
          </a:xfrm>
        </p:spPr>
        <p:txBody>
          <a:bodyPr>
            <a:normAutofit/>
          </a:bodyPr>
          <a:lstStyle/>
          <a:p>
            <a:r>
              <a:rPr lang="en-GB" dirty="0"/>
              <a:t>Routine monitoring: core standards</a:t>
            </a:r>
          </a:p>
        </p:txBody>
      </p:sp>
      <p:sp>
        <p:nvSpPr>
          <p:cNvPr id="4" name="Text Placeholder 3"/>
          <p:cNvSpPr>
            <a:spLocks noGrp="1"/>
          </p:cNvSpPr>
          <p:nvPr>
            <p:ph type="body" sz="quarter" idx="14"/>
          </p:nvPr>
        </p:nvSpPr>
        <p:spPr/>
        <p:txBody>
          <a:bodyPr/>
          <a:lstStyle/>
          <a:p>
            <a:r>
              <a:rPr lang="en-GB" dirty="0"/>
              <a:t>DMT, disease-modifying therapy; MRI, magnetic resonance imaging</a:t>
            </a:r>
          </a:p>
        </p:txBody>
      </p:sp>
      <p:pic>
        <p:nvPicPr>
          <p:cNvPr id="16" name="Picture 15">
            <a:hlinkClick r:id="rId3" action="ppaction://hlinksldjump"/>
            <a:extLst>
              <a:ext uri="{FF2B5EF4-FFF2-40B4-BE49-F238E27FC236}">
                <a16:creationId xmlns:a16="http://schemas.microsoft.com/office/drawing/2014/main" id="{F58536CF-D774-4F58-8860-5A4C659CDEC9}"/>
              </a:ext>
            </a:extLst>
          </p:cNvPr>
          <p:cNvPicPr>
            <a:picLocks noChangeAspect="1"/>
          </p:cNvPicPr>
          <p:nvPr/>
        </p:nvPicPr>
        <p:blipFill>
          <a:blip r:embed="rId4"/>
          <a:stretch>
            <a:fillRect/>
          </a:stretch>
        </p:blipFill>
        <p:spPr>
          <a:xfrm>
            <a:off x="9265939" y="1"/>
            <a:ext cx="2929236" cy="1304683"/>
          </a:xfrm>
          <a:prstGeom prst="rect">
            <a:avLst/>
          </a:prstGeom>
        </p:spPr>
      </p:pic>
      <p:grpSp>
        <p:nvGrpSpPr>
          <p:cNvPr id="7" name="Group 6">
            <a:extLst>
              <a:ext uri="{FF2B5EF4-FFF2-40B4-BE49-F238E27FC236}">
                <a16:creationId xmlns:a16="http://schemas.microsoft.com/office/drawing/2014/main" id="{76333E46-26E3-4F7B-B6E5-57F5502C825F}"/>
              </a:ext>
            </a:extLst>
          </p:cNvPr>
          <p:cNvGrpSpPr/>
          <p:nvPr/>
        </p:nvGrpSpPr>
        <p:grpSpPr>
          <a:xfrm>
            <a:off x="120923" y="2068477"/>
            <a:ext cx="6013429" cy="1224136"/>
            <a:chOff x="413581" y="1932289"/>
            <a:chExt cx="6013429" cy="1224136"/>
          </a:xfrm>
        </p:grpSpPr>
        <p:sp>
          <p:nvSpPr>
            <p:cNvPr id="31" name="Content Placeholder 2">
              <a:extLst>
                <a:ext uri="{FF2B5EF4-FFF2-40B4-BE49-F238E27FC236}">
                  <a16:creationId xmlns:a16="http://schemas.microsoft.com/office/drawing/2014/main" id="{7CC830F3-FC46-44F0-8A14-24F396A59372}"/>
                </a:ext>
              </a:extLst>
            </p:cNvPr>
            <p:cNvSpPr txBox="1">
              <a:spLocks/>
            </p:cNvSpPr>
            <p:nvPr/>
          </p:nvSpPr>
          <p:spPr>
            <a:xfrm>
              <a:off x="1633091" y="2240838"/>
              <a:ext cx="4793919" cy="607039"/>
            </a:xfrm>
            <a:prstGeom prst="rect">
              <a:avLst/>
            </a:prstGeom>
            <a:solidFill>
              <a:srgbClr val="4872B6"/>
            </a:solidFill>
          </p:spPr>
          <p:txBody>
            <a:bodyPr vert="horz" lIns="0" tIns="45720" rIns="0" bIns="45720" rtlCol="0" anchor="ctr">
              <a:noAutofit/>
            </a:bodyPr>
            <a:lstStyle>
              <a:lvl1pPr marL="342900" indent="-342900" algn="l" defTabSz="914400" rtl="0" eaLnBrk="1" latinLnBrk="0" hangingPunct="1">
                <a:spcBef>
                  <a:spcPts val="600"/>
                </a:spcBef>
                <a:buClr>
                  <a:schemeClr val="tx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4000" indent="-342000" algn="l" defTabSz="914400" rtl="0" eaLnBrk="1" latinLnBrk="0" hangingPunct="1">
                <a:spcBef>
                  <a:spcPts val="600"/>
                </a:spcBef>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026000" indent="-342000" algn="l" defTabSz="914400" rtl="0" eaLnBrk="1" latinLnBrk="0" hangingPunct="1">
                <a:spcBef>
                  <a:spcPts val="6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000" dirty="0">
                  <a:solidFill>
                    <a:schemeClr val="bg1"/>
                  </a:solidFill>
                </a:rPr>
                <a:t>Follow-up clinical evaluation</a:t>
              </a:r>
            </a:p>
          </p:txBody>
        </p:sp>
        <p:pic>
          <p:nvPicPr>
            <p:cNvPr id="15" name="Graphic 14" descr="Refresh">
              <a:extLst>
                <a:ext uri="{FF2B5EF4-FFF2-40B4-BE49-F238E27FC236}">
                  <a16:creationId xmlns:a16="http://schemas.microsoft.com/office/drawing/2014/main" id="{D51BD821-BEE6-4B75-A934-0BA23109656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13581" y="1932289"/>
              <a:ext cx="1224136" cy="1224136"/>
            </a:xfrm>
            <a:prstGeom prst="rect">
              <a:avLst/>
            </a:prstGeom>
          </p:spPr>
        </p:pic>
      </p:grpSp>
      <p:grpSp>
        <p:nvGrpSpPr>
          <p:cNvPr id="5" name="Group 4">
            <a:extLst>
              <a:ext uri="{FF2B5EF4-FFF2-40B4-BE49-F238E27FC236}">
                <a16:creationId xmlns:a16="http://schemas.microsoft.com/office/drawing/2014/main" id="{043E253E-191F-4E7D-AAA7-318FC57EE76E}"/>
              </a:ext>
            </a:extLst>
          </p:cNvPr>
          <p:cNvGrpSpPr/>
          <p:nvPr/>
        </p:nvGrpSpPr>
        <p:grpSpPr>
          <a:xfrm>
            <a:off x="120923" y="3303963"/>
            <a:ext cx="6013429" cy="1224136"/>
            <a:chOff x="413581" y="3186786"/>
            <a:chExt cx="6013429" cy="1224136"/>
          </a:xfrm>
        </p:grpSpPr>
        <p:sp>
          <p:nvSpPr>
            <p:cNvPr id="29" name="Content Placeholder 2">
              <a:extLst>
                <a:ext uri="{FF2B5EF4-FFF2-40B4-BE49-F238E27FC236}">
                  <a16:creationId xmlns:a16="http://schemas.microsoft.com/office/drawing/2014/main" id="{24ED47D6-AE88-4F7E-B5D9-69596D2C50FB}"/>
                </a:ext>
              </a:extLst>
            </p:cNvPr>
            <p:cNvSpPr txBox="1">
              <a:spLocks/>
            </p:cNvSpPr>
            <p:nvPr/>
          </p:nvSpPr>
          <p:spPr>
            <a:xfrm>
              <a:off x="1633091" y="3495335"/>
              <a:ext cx="4793919" cy="607039"/>
            </a:xfrm>
            <a:prstGeom prst="rect">
              <a:avLst/>
            </a:prstGeom>
            <a:solidFill>
              <a:srgbClr val="4872B6"/>
            </a:solidFill>
          </p:spPr>
          <p:txBody>
            <a:bodyPr vert="horz" lIns="0" tIns="45720" rIns="0" bIns="45720" rtlCol="0" anchor="ctr">
              <a:noAutofit/>
            </a:bodyPr>
            <a:lstStyle>
              <a:lvl1pPr marL="342900" indent="-342900" algn="l" defTabSz="914400" rtl="0" eaLnBrk="1" latinLnBrk="0" hangingPunct="1">
                <a:spcBef>
                  <a:spcPts val="600"/>
                </a:spcBef>
                <a:buClr>
                  <a:schemeClr val="tx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4000" indent="-342000" algn="l" defTabSz="914400" rtl="0" eaLnBrk="1" latinLnBrk="0" hangingPunct="1">
                <a:spcBef>
                  <a:spcPts val="600"/>
                </a:spcBef>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026000" indent="-342000" algn="l" defTabSz="914400" rtl="0" eaLnBrk="1" latinLnBrk="0" hangingPunct="1">
                <a:spcBef>
                  <a:spcPts val="6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000" dirty="0">
                  <a:solidFill>
                    <a:schemeClr val="bg1"/>
                  </a:solidFill>
                </a:rPr>
                <a:t>Review of treatment aims</a:t>
              </a:r>
            </a:p>
          </p:txBody>
        </p:sp>
        <p:pic>
          <p:nvPicPr>
            <p:cNvPr id="30" name="Graphic 29" descr="Refresh">
              <a:extLst>
                <a:ext uri="{FF2B5EF4-FFF2-40B4-BE49-F238E27FC236}">
                  <a16:creationId xmlns:a16="http://schemas.microsoft.com/office/drawing/2014/main" id="{28E027CB-A655-4239-97DC-7286A6CC0C6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13581" y="3186786"/>
              <a:ext cx="1224136" cy="1224136"/>
            </a:xfrm>
            <a:prstGeom prst="rect">
              <a:avLst/>
            </a:prstGeom>
          </p:spPr>
        </p:pic>
      </p:grpSp>
      <p:grpSp>
        <p:nvGrpSpPr>
          <p:cNvPr id="3" name="Group 2">
            <a:extLst>
              <a:ext uri="{FF2B5EF4-FFF2-40B4-BE49-F238E27FC236}">
                <a16:creationId xmlns:a16="http://schemas.microsoft.com/office/drawing/2014/main" id="{37DA3741-03E0-4E27-BF92-0B75387D7B19}"/>
              </a:ext>
            </a:extLst>
          </p:cNvPr>
          <p:cNvGrpSpPr/>
          <p:nvPr/>
        </p:nvGrpSpPr>
        <p:grpSpPr>
          <a:xfrm>
            <a:off x="120923" y="4539449"/>
            <a:ext cx="6013429" cy="1224136"/>
            <a:chOff x="413581" y="4615954"/>
            <a:chExt cx="6013429" cy="1224136"/>
          </a:xfrm>
        </p:grpSpPr>
        <p:sp>
          <p:nvSpPr>
            <p:cNvPr id="33" name="Content Placeholder 2">
              <a:extLst>
                <a:ext uri="{FF2B5EF4-FFF2-40B4-BE49-F238E27FC236}">
                  <a16:creationId xmlns:a16="http://schemas.microsoft.com/office/drawing/2014/main" id="{F9E7255A-F2AE-4AB0-A6C2-90FE9740DC24}"/>
                </a:ext>
              </a:extLst>
            </p:cNvPr>
            <p:cNvSpPr txBox="1">
              <a:spLocks/>
            </p:cNvSpPr>
            <p:nvPr/>
          </p:nvSpPr>
          <p:spPr>
            <a:xfrm>
              <a:off x="1633091" y="4924503"/>
              <a:ext cx="4793919" cy="607039"/>
            </a:xfrm>
            <a:prstGeom prst="rect">
              <a:avLst/>
            </a:prstGeom>
            <a:solidFill>
              <a:srgbClr val="4872B6"/>
            </a:solidFill>
          </p:spPr>
          <p:txBody>
            <a:bodyPr vert="horz" lIns="0" tIns="45720" rIns="0" bIns="45720" rtlCol="0" anchor="ctr">
              <a:noAutofit/>
            </a:bodyPr>
            <a:lstStyle>
              <a:lvl1pPr marL="342900" indent="-342900" algn="l" defTabSz="914400" rtl="0" eaLnBrk="1" latinLnBrk="0" hangingPunct="1">
                <a:spcBef>
                  <a:spcPts val="600"/>
                </a:spcBef>
                <a:buClr>
                  <a:schemeClr val="tx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4000" indent="-342000" algn="l" defTabSz="914400" rtl="0" eaLnBrk="1" latinLnBrk="0" hangingPunct="1">
                <a:spcBef>
                  <a:spcPts val="600"/>
                </a:spcBef>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026000" indent="-342000" algn="l" defTabSz="914400" rtl="0" eaLnBrk="1" latinLnBrk="0" hangingPunct="1">
                <a:spcBef>
                  <a:spcPts val="6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000" dirty="0">
                  <a:solidFill>
                    <a:schemeClr val="bg1"/>
                  </a:solidFill>
                </a:rPr>
                <a:t>Review of eligibility to receive a DMT</a:t>
              </a:r>
            </a:p>
          </p:txBody>
        </p:sp>
        <p:pic>
          <p:nvPicPr>
            <p:cNvPr id="34" name="Graphic 33" descr="Refresh">
              <a:extLst>
                <a:ext uri="{FF2B5EF4-FFF2-40B4-BE49-F238E27FC236}">
                  <a16:creationId xmlns:a16="http://schemas.microsoft.com/office/drawing/2014/main" id="{49A565BD-8BF7-42F6-9B07-DEA87F8E8DF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13581" y="4615954"/>
              <a:ext cx="1224136" cy="1224136"/>
            </a:xfrm>
            <a:prstGeom prst="rect">
              <a:avLst/>
            </a:prstGeom>
          </p:spPr>
        </p:pic>
      </p:grpSp>
      <p:grpSp>
        <p:nvGrpSpPr>
          <p:cNvPr id="36" name="Group 35">
            <a:extLst>
              <a:ext uri="{FF2B5EF4-FFF2-40B4-BE49-F238E27FC236}">
                <a16:creationId xmlns:a16="http://schemas.microsoft.com/office/drawing/2014/main" id="{6B63FE12-E073-4ED9-9C7D-2064AEA3B77E}"/>
              </a:ext>
            </a:extLst>
          </p:cNvPr>
          <p:cNvGrpSpPr/>
          <p:nvPr/>
        </p:nvGrpSpPr>
        <p:grpSpPr>
          <a:xfrm>
            <a:off x="5894840" y="1450734"/>
            <a:ext cx="6035395" cy="1224136"/>
            <a:chOff x="535631" y="1932289"/>
            <a:chExt cx="6035395" cy="1224136"/>
          </a:xfrm>
        </p:grpSpPr>
        <p:sp>
          <p:nvSpPr>
            <p:cNvPr id="37" name="Content Placeholder 2">
              <a:extLst>
                <a:ext uri="{FF2B5EF4-FFF2-40B4-BE49-F238E27FC236}">
                  <a16:creationId xmlns:a16="http://schemas.microsoft.com/office/drawing/2014/main" id="{E0ECA954-06FB-4C72-811A-97B8716FDA40}"/>
                </a:ext>
              </a:extLst>
            </p:cNvPr>
            <p:cNvSpPr txBox="1">
              <a:spLocks/>
            </p:cNvSpPr>
            <p:nvPr/>
          </p:nvSpPr>
          <p:spPr>
            <a:xfrm>
              <a:off x="1777107" y="2240838"/>
              <a:ext cx="4793919" cy="607039"/>
            </a:xfrm>
            <a:prstGeom prst="rect">
              <a:avLst/>
            </a:prstGeom>
            <a:solidFill>
              <a:srgbClr val="4872B6"/>
            </a:solidFill>
          </p:spPr>
          <p:txBody>
            <a:bodyPr vert="horz" lIns="0" tIns="45720" rIns="0" bIns="45720" rtlCol="0" anchor="ctr">
              <a:noAutofit/>
            </a:bodyPr>
            <a:lstStyle>
              <a:lvl1pPr marL="342900" indent="-342900" algn="l" defTabSz="914400" rtl="0" eaLnBrk="1" latinLnBrk="0" hangingPunct="1">
                <a:spcBef>
                  <a:spcPts val="600"/>
                </a:spcBef>
                <a:buClr>
                  <a:schemeClr val="tx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4000" indent="-342000" algn="l" defTabSz="914400" rtl="0" eaLnBrk="1" latinLnBrk="0" hangingPunct="1">
                <a:spcBef>
                  <a:spcPts val="600"/>
                </a:spcBef>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026000" indent="-342000" algn="l" defTabSz="914400" rtl="0" eaLnBrk="1" latinLnBrk="0" hangingPunct="1">
                <a:spcBef>
                  <a:spcPts val="6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000" dirty="0">
                  <a:solidFill>
                    <a:schemeClr val="bg1"/>
                  </a:solidFill>
                </a:rPr>
                <a:t>Review of currently prescribed DMT</a:t>
              </a:r>
            </a:p>
          </p:txBody>
        </p:sp>
        <p:pic>
          <p:nvPicPr>
            <p:cNvPr id="38" name="Graphic 37" descr="Refresh">
              <a:extLst>
                <a:ext uri="{FF2B5EF4-FFF2-40B4-BE49-F238E27FC236}">
                  <a16:creationId xmlns:a16="http://schemas.microsoft.com/office/drawing/2014/main" id="{E601EB7E-4A2E-4731-99CB-8F39565B9F2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35631" y="1932289"/>
              <a:ext cx="1224136" cy="1224136"/>
            </a:xfrm>
            <a:prstGeom prst="rect">
              <a:avLst/>
            </a:prstGeom>
          </p:spPr>
        </p:pic>
      </p:grpSp>
      <p:grpSp>
        <p:nvGrpSpPr>
          <p:cNvPr id="40" name="Group 39">
            <a:extLst>
              <a:ext uri="{FF2B5EF4-FFF2-40B4-BE49-F238E27FC236}">
                <a16:creationId xmlns:a16="http://schemas.microsoft.com/office/drawing/2014/main" id="{084D054D-4930-4627-AFBC-ED949882FC8F}"/>
              </a:ext>
            </a:extLst>
          </p:cNvPr>
          <p:cNvGrpSpPr/>
          <p:nvPr/>
        </p:nvGrpSpPr>
        <p:grpSpPr>
          <a:xfrm>
            <a:off x="5894840" y="2686220"/>
            <a:ext cx="6035395" cy="1224136"/>
            <a:chOff x="535631" y="3186786"/>
            <a:chExt cx="6035395" cy="1224136"/>
          </a:xfrm>
        </p:grpSpPr>
        <p:sp>
          <p:nvSpPr>
            <p:cNvPr id="41" name="Content Placeholder 2">
              <a:extLst>
                <a:ext uri="{FF2B5EF4-FFF2-40B4-BE49-F238E27FC236}">
                  <a16:creationId xmlns:a16="http://schemas.microsoft.com/office/drawing/2014/main" id="{744DA548-A0C6-4021-BEFC-55FBFB9515F3}"/>
                </a:ext>
              </a:extLst>
            </p:cNvPr>
            <p:cNvSpPr txBox="1">
              <a:spLocks/>
            </p:cNvSpPr>
            <p:nvPr/>
          </p:nvSpPr>
          <p:spPr>
            <a:xfrm>
              <a:off x="1777107" y="3495335"/>
              <a:ext cx="4793919" cy="607039"/>
            </a:xfrm>
            <a:prstGeom prst="rect">
              <a:avLst/>
            </a:prstGeom>
            <a:solidFill>
              <a:srgbClr val="4872B6"/>
            </a:solidFill>
          </p:spPr>
          <p:txBody>
            <a:bodyPr vert="horz" lIns="0" tIns="45720" rIns="0" bIns="45720" rtlCol="0" anchor="ctr">
              <a:noAutofit/>
            </a:bodyPr>
            <a:lstStyle>
              <a:lvl1pPr marL="342900" indent="-342900" algn="l" defTabSz="914400" rtl="0" eaLnBrk="1" latinLnBrk="0" hangingPunct="1">
                <a:spcBef>
                  <a:spcPts val="600"/>
                </a:spcBef>
                <a:buClr>
                  <a:schemeClr val="tx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4000" indent="-342000" algn="l" defTabSz="914400" rtl="0" eaLnBrk="1" latinLnBrk="0" hangingPunct="1">
                <a:spcBef>
                  <a:spcPts val="600"/>
                </a:spcBef>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026000" indent="-342000" algn="l" defTabSz="914400" rtl="0" eaLnBrk="1" latinLnBrk="0" hangingPunct="1">
                <a:spcBef>
                  <a:spcPts val="6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000" dirty="0">
                  <a:solidFill>
                    <a:schemeClr val="bg1"/>
                  </a:solidFill>
                </a:rPr>
                <a:t>Active, documented discussion about living a brain-healthy lifestyle</a:t>
              </a:r>
            </a:p>
          </p:txBody>
        </p:sp>
        <p:pic>
          <p:nvPicPr>
            <p:cNvPr id="42" name="Graphic 41" descr="Refresh">
              <a:extLst>
                <a:ext uri="{FF2B5EF4-FFF2-40B4-BE49-F238E27FC236}">
                  <a16:creationId xmlns:a16="http://schemas.microsoft.com/office/drawing/2014/main" id="{ED15A637-5DA3-4BA6-9FA0-BF23EFF9262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35631" y="3186786"/>
              <a:ext cx="1224136" cy="1224136"/>
            </a:xfrm>
            <a:prstGeom prst="rect">
              <a:avLst/>
            </a:prstGeom>
          </p:spPr>
        </p:pic>
      </p:grpSp>
      <p:grpSp>
        <p:nvGrpSpPr>
          <p:cNvPr id="44" name="Group 43">
            <a:extLst>
              <a:ext uri="{FF2B5EF4-FFF2-40B4-BE49-F238E27FC236}">
                <a16:creationId xmlns:a16="http://schemas.microsoft.com/office/drawing/2014/main" id="{A3727D76-1FD0-4ACD-9278-B97AE59F5113}"/>
              </a:ext>
            </a:extLst>
          </p:cNvPr>
          <p:cNvGrpSpPr/>
          <p:nvPr/>
        </p:nvGrpSpPr>
        <p:grpSpPr>
          <a:xfrm>
            <a:off x="5894840" y="3921706"/>
            <a:ext cx="6035395" cy="1224136"/>
            <a:chOff x="535631" y="4615954"/>
            <a:chExt cx="6035395" cy="1224136"/>
          </a:xfrm>
        </p:grpSpPr>
        <p:sp>
          <p:nvSpPr>
            <p:cNvPr id="45" name="Content Placeholder 2">
              <a:extLst>
                <a:ext uri="{FF2B5EF4-FFF2-40B4-BE49-F238E27FC236}">
                  <a16:creationId xmlns:a16="http://schemas.microsoft.com/office/drawing/2014/main" id="{F95E97F7-6AA5-4E4D-A683-A6D4A54AB511}"/>
                </a:ext>
              </a:extLst>
            </p:cNvPr>
            <p:cNvSpPr txBox="1">
              <a:spLocks/>
            </p:cNvSpPr>
            <p:nvPr/>
          </p:nvSpPr>
          <p:spPr>
            <a:xfrm>
              <a:off x="1777107" y="4924503"/>
              <a:ext cx="4793919" cy="607039"/>
            </a:xfrm>
            <a:prstGeom prst="rect">
              <a:avLst/>
            </a:prstGeom>
            <a:solidFill>
              <a:srgbClr val="4872B6"/>
            </a:solidFill>
          </p:spPr>
          <p:txBody>
            <a:bodyPr vert="horz" lIns="0" tIns="45720" rIns="0" bIns="45720" rtlCol="0" anchor="ctr">
              <a:noAutofit/>
            </a:bodyPr>
            <a:lstStyle>
              <a:lvl1pPr marL="342900" indent="-342900" algn="l" defTabSz="914400" rtl="0" eaLnBrk="1" latinLnBrk="0" hangingPunct="1">
                <a:spcBef>
                  <a:spcPts val="600"/>
                </a:spcBef>
                <a:buClr>
                  <a:schemeClr val="tx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4000" indent="-342000" algn="l" defTabSz="914400" rtl="0" eaLnBrk="1" latinLnBrk="0" hangingPunct="1">
                <a:spcBef>
                  <a:spcPts val="600"/>
                </a:spcBef>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026000" indent="-342000" algn="l" defTabSz="914400" rtl="0" eaLnBrk="1" latinLnBrk="0" hangingPunct="1">
                <a:spcBef>
                  <a:spcPts val="6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000" dirty="0">
                  <a:solidFill>
                    <a:schemeClr val="bg1"/>
                  </a:solidFill>
                </a:rPr>
                <a:t>Check-up to screen for and/or </a:t>
              </a:r>
              <a:br>
                <a:rPr lang="en-GB" sz="2000" dirty="0">
                  <a:solidFill>
                    <a:schemeClr val="bg1"/>
                  </a:solidFill>
                </a:rPr>
              </a:br>
              <a:r>
                <a:rPr lang="en-GB" sz="2000" dirty="0">
                  <a:solidFill>
                    <a:schemeClr val="bg1"/>
                  </a:solidFill>
                </a:rPr>
                <a:t>manage comorbidities </a:t>
              </a:r>
            </a:p>
          </p:txBody>
        </p:sp>
        <p:pic>
          <p:nvPicPr>
            <p:cNvPr id="46" name="Graphic 45" descr="Refresh">
              <a:extLst>
                <a:ext uri="{FF2B5EF4-FFF2-40B4-BE49-F238E27FC236}">
                  <a16:creationId xmlns:a16="http://schemas.microsoft.com/office/drawing/2014/main" id="{FB43C127-CC97-472C-B6B2-17CBDF7529F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35631" y="4615954"/>
              <a:ext cx="1224136" cy="1224136"/>
            </a:xfrm>
            <a:prstGeom prst="rect">
              <a:avLst/>
            </a:prstGeom>
          </p:spPr>
        </p:pic>
      </p:grpSp>
      <p:grpSp>
        <p:nvGrpSpPr>
          <p:cNvPr id="52" name="Group 51">
            <a:extLst>
              <a:ext uri="{FF2B5EF4-FFF2-40B4-BE49-F238E27FC236}">
                <a16:creationId xmlns:a16="http://schemas.microsoft.com/office/drawing/2014/main" id="{482211E8-939F-4FC5-8EB0-7A90A3991EEC}"/>
              </a:ext>
            </a:extLst>
          </p:cNvPr>
          <p:cNvGrpSpPr/>
          <p:nvPr/>
        </p:nvGrpSpPr>
        <p:grpSpPr>
          <a:xfrm>
            <a:off x="5894840" y="5157192"/>
            <a:ext cx="6035395" cy="1224136"/>
            <a:chOff x="535631" y="4615954"/>
            <a:chExt cx="6035395" cy="1224136"/>
          </a:xfrm>
        </p:grpSpPr>
        <p:sp>
          <p:nvSpPr>
            <p:cNvPr id="53" name="Content Placeholder 2">
              <a:extLst>
                <a:ext uri="{FF2B5EF4-FFF2-40B4-BE49-F238E27FC236}">
                  <a16:creationId xmlns:a16="http://schemas.microsoft.com/office/drawing/2014/main" id="{AC2B8F0B-3C68-4C65-97E6-B79F3AD215B1}"/>
                </a:ext>
              </a:extLst>
            </p:cNvPr>
            <p:cNvSpPr txBox="1">
              <a:spLocks/>
            </p:cNvSpPr>
            <p:nvPr/>
          </p:nvSpPr>
          <p:spPr>
            <a:xfrm>
              <a:off x="1777107" y="4924503"/>
              <a:ext cx="4793919" cy="607039"/>
            </a:xfrm>
            <a:prstGeom prst="rect">
              <a:avLst/>
            </a:prstGeom>
            <a:solidFill>
              <a:srgbClr val="4872B6"/>
            </a:solidFill>
          </p:spPr>
          <p:txBody>
            <a:bodyPr vert="horz" lIns="0" tIns="45720" rIns="0" bIns="45720" rtlCol="0" anchor="ctr">
              <a:noAutofit/>
            </a:bodyPr>
            <a:lstStyle>
              <a:lvl1pPr marL="342900" indent="-342900" algn="l" defTabSz="914400" rtl="0" eaLnBrk="1" latinLnBrk="0" hangingPunct="1">
                <a:spcBef>
                  <a:spcPts val="600"/>
                </a:spcBef>
                <a:buClr>
                  <a:schemeClr val="tx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4000" indent="-342000" algn="l" defTabSz="914400" rtl="0" eaLnBrk="1" latinLnBrk="0" hangingPunct="1">
                <a:spcBef>
                  <a:spcPts val="600"/>
                </a:spcBef>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026000" indent="-342000" algn="l" defTabSz="914400" rtl="0" eaLnBrk="1" latinLnBrk="0" hangingPunct="1">
                <a:spcBef>
                  <a:spcPts val="6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000" dirty="0">
                  <a:solidFill>
                    <a:schemeClr val="bg1"/>
                  </a:solidFill>
                </a:rPr>
                <a:t>Offer of an MRI scan</a:t>
              </a:r>
            </a:p>
          </p:txBody>
        </p:sp>
        <p:pic>
          <p:nvPicPr>
            <p:cNvPr id="54" name="Graphic 53" descr="Refresh">
              <a:extLst>
                <a:ext uri="{FF2B5EF4-FFF2-40B4-BE49-F238E27FC236}">
                  <a16:creationId xmlns:a16="http://schemas.microsoft.com/office/drawing/2014/main" id="{28F8827A-9BB5-4C20-858C-6D42EBA412D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35631" y="4615954"/>
              <a:ext cx="1224136" cy="1224136"/>
            </a:xfrm>
            <a:prstGeom prst="rect">
              <a:avLst/>
            </a:prstGeom>
          </p:spPr>
        </p:pic>
      </p:grpSp>
      <p:sp>
        <p:nvSpPr>
          <p:cNvPr id="6" name="TextBox 5">
            <a:extLst>
              <a:ext uri="{FF2B5EF4-FFF2-40B4-BE49-F238E27FC236}">
                <a16:creationId xmlns:a16="http://schemas.microsoft.com/office/drawing/2014/main" id="{176A08A2-C60B-4E35-97B0-B5650F531788}"/>
              </a:ext>
            </a:extLst>
          </p:cNvPr>
          <p:cNvSpPr txBox="1"/>
          <p:nvPr/>
        </p:nvSpPr>
        <p:spPr>
          <a:xfrm>
            <a:off x="355809" y="2486802"/>
            <a:ext cx="755335" cy="338554"/>
          </a:xfrm>
          <a:prstGeom prst="rect">
            <a:avLst/>
          </a:prstGeom>
          <a:noFill/>
        </p:spPr>
        <p:txBody>
          <a:bodyPr wrap="none" rtlCol="0">
            <a:spAutoFit/>
          </a:bodyPr>
          <a:lstStyle/>
          <a:p>
            <a:r>
              <a:rPr lang="en-GB" sz="1600" dirty="0"/>
              <a:t>1 year</a:t>
            </a:r>
          </a:p>
        </p:txBody>
      </p:sp>
      <p:sp>
        <p:nvSpPr>
          <p:cNvPr id="48" name="TextBox 47">
            <a:extLst>
              <a:ext uri="{FF2B5EF4-FFF2-40B4-BE49-F238E27FC236}">
                <a16:creationId xmlns:a16="http://schemas.microsoft.com/office/drawing/2014/main" id="{C5846D9B-7FBF-421D-B30D-CDE0ECA8E7FB}"/>
              </a:ext>
            </a:extLst>
          </p:cNvPr>
          <p:cNvSpPr txBox="1"/>
          <p:nvPr/>
        </p:nvSpPr>
        <p:spPr>
          <a:xfrm>
            <a:off x="355809" y="3751783"/>
            <a:ext cx="755335" cy="338554"/>
          </a:xfrm>
          <a:prstGeom prst="rect">
            <a:avLst/>
          </a:prstGeom>
          <a:noFill/>
        </p:spPr>
        <p:txBody>
          <a:bodyPr wrap="none" rtlCol="0">
            <a:spAutoFit/>
          </a:bodyPr>
          <a:lstStyle/>
          <a:p>
            <a:r>
              <a:rPr lang="en-GB" sz="1600" dirty="0"/>
              <a:t>1 year</a:t>
            </a:r>
          </a:p>
        </p:txBody>
      </p:sp>
      <p:sp>
        <p:nvSpPr>
          <p:cNvPr id="50" name="TextBox 49">
            <a:extLst>
              <a:ext uri="{FF2B5EF4-FFF2-40B4-BE49-F238E27FC236}">
                <a16:creationId xmlns:a16="http://schemas.microsoft.com/office/drawing/2014/main" id="{67B92184-90C8-4977-941E-C0C5BFF65DB7}"/>
              </a:ext>
            </a:extLst>
          </p:cNvPr>
          <p:cNvSpPr txBox="1"/>
          <p:nvPr/>
        </p:nvSpPr>
        <p:spPr>
          <a:xfrm>
            <a:off x="355809" y="4975919"/>
            <a:ext cx="755335" cy="338554"/>
          </a:xfrm>
          <a:prstGeom prst="rect">
            <a:avLst/>
          </a:prstGeom>
          <a:noFill/>
        </p:spPr>
        <p:txBody>
          <a:bodyPr wrap="none" rtlCol="0">
            <a:spAutoFit/>
          </a:bodyPr>
          <a:lstStyle/>
          <a:p>
            <a:r>
              <a:rPr lang="en-GB" sz="1600" dirty="0"/>
              <a:t>1 year</a:t>
            </a:r>
          </a:p>
        </p:txBody>
      </p:sp>
      <p:sp>
        <p:nvSpPr>
          <p:cNvPr id="51" name="TextBox 50">
            <a:extLst>
              <a:ext uri="{FF2B5EF4-FFF2-40B4-BE49-F238E27FC236}">
                <a16:creationId xmlns:a16="http://schemas.microsoft.com/office/drawing/2014/main" id="{5BE9024A-5F00-4AD5-89EC-4DC29113F6DE}"/>
              </a:ext>
            </a:extLst>
          </p:cNvPr>
          <p:cNvSpPr txBox="1"/>
          <p:nvPr/>
        </p:nvSpPr>
        <p:spPr>
          <a:xfrm>
            <a:off x="6161113" y="1899200"/>
            <a:ext cx="755335" cy="338554"/>
          </a:xfrm>
          <a:prstGeom prst="rect">
            <a:avLst/>
          </a:prstGeom>
          <a:noFill/>
        </p:spPr>
        <p:txBody>
          <a:bodyPr wrap="none" rtlCol="0">
            <a:spAutoFit/>
          </a:bodyPr>
          <a:lstStyle/>
          <a:p>
            <a:r>
              <a:rPr lang="en-GB" sz="1600" dirty="0"/>
              <a:t>1 year</a:t>
            </a:r>
          </a:p>
        </p:txBody>
      </p:sp>
      <p:sp>
        <p:nvSpPr>
          <p:cNvPr id="56" name="TextBox 55">
            <a:extLst>
              <a:ext uri="{FF2B5EF4-FFF2-40B4-BE49-F238E27FC236}">
                <a16:creationId xmlns:a16="http://schemas.microsoft.com/office/drawing/2014/main" id="{CEB38A27-DAC3-4540-8986-6586B539011D}"/>
              </a:ext>
            </a:extLst>
          </p:cNvPr>
          <p:cNvSpPr txBox="1"/>
          <p:nvPr/>
        </p:nvSpPr>
        <p:spPr>
          <a:xfrm>
            <a:off x="6161113" y="3118404"/>
            <a:ext cx="755335" cy="338554"/>
          </a:xfrm>
          <a:prstGeom prst="rect">
            <a:avLst/>
          </a:prstGeom>
          <a:noFill/>
        </p:spPr>
        <p:txBody>
          <a:bodyPr wrap="none" rtlCol="0">
            <a:spAutoFit/>
          </a:bodyPr>
          <a:lstStyle/>
          <a:p>
            <a:r>
              <a:rPr lang="en-GB" sz="1600" dirty="0"/>
              <a:t>1 year</a:t>
            </a:r>
          </a:p>
        </p:txBody>
      </p:sp>
      <p:sp>
        <p:nvSpPr>
          <p:cNvPr id="57" name="TextBox 56">
            <a:extLst>
              <a:ext uri="{FF2B5EF4-FFF2-40B4-BE49-F238E27FC236}">
                <a16:creationId xmlns:a16="http://schemas.microsoft.com/office/drawing/2014/main" id="{5FAFA2F0-00C2-4F3F-A691-04326A760D74}"/>
              </a:ext>
            </a:extLst>
          </p:cNvPr>
          <p:cNvSpPr txBox="1"/>
          <p:nvPr/>
        </p:nvSpPr>
        <p:spPr>
          <a:xfrm>
            <a:off x="6161113" y="4369526"/>
            <a:ext cx="755335" cy="338554"/>
          </a:xfrm>
          <a:prstGeom prst="rect">
            <a:avLst/>
          </a:prstGeom>
          <a:noFill/>
        </p:spPr>
        <p:txBody>
          <a:bodyPr wrap="none" rtlCol="0">
            <a:spAutoFit/>
          </a:bodyPr>
          <a:lstStyle/>
          <a:p>
            <a:r>
              <a:rPr lang="en-GB" sz="1600" dirty="0"/>
              <a:t>1 year</a:t>
            </a:r>
          </a:p>
        </p:txBody>
      </p:sp>
      <p:sp>
        <p:nvSpPr>
          <p:cNvPr id="58" name="TextBox 57">
            <a:extLst>
              <a:ext uri="{FF2B5EF4-FFF2-40B4-BE49-F238E27FC236}">
                <a16:creationId xmlns:a16="http://schemas.microsoft.com/office/drawing/2014/main" id="{27F8F8D9-43AB-4968-AFAB-861C12348270}"/>
              </a:ext>
            </a:extLst>
          </p:cNvPr>
          <p:cNvSpPr txBox="1"/>
          <p:nvPr/>
        </p:nvSpPr>
        <p:spPr>
          <a:xfrm>
            <a:off x="6241603" y="5620648"/>
            <a:ext cx="857927" cy="338554"/>
          </a:xfrm>
          <a:prstGeom prst="rect">
            <a:avLst/>
          </a:prstGeom>
          <a:noFill/>
        </p:spPr>
        <p:txBody>
          <a:bodyPr wrap="none" rtlCol="0">
            <a:spAutoFit/>
          </a:bodyPr>
          <a:lstStyle/>
          <a:p>
            <a:r>
              <a:rPr lang="en-GB" sz="1600" dirty="0"/>
              <a:t>2 years</a:t>
            </a:r>
          </a:p>
        </p:txBody>
      </p:sp>
    </p:spTree>
    <p:extLst>
      <p:ext uri="{BB962C8B-B14F-4D97-AF65-F5344CB8AC3E}">
        <p14:creationId xmlns:p14="http://schemas.microsoft.com/office/powerpoint/2010/main" val="29979434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5175" cy="1335600"/>
          </a:xfrm>
        </p:spPr>
        <p:txBody>
          <a:bodyPr>
            <a:normAutofit/>
          </a:bodyPr>
          <a:lstStyle/>
          <a:p>
            <a:r>
              <a:rPr lang="en-GB" dirty="0"/>
              <a:t>Routine monitoring: achievable standards</a:t>
            </a:r>
          </a:p>
        </p:txBody>
      </p:sp>
      <p:sp>
        <p:nvSpPr>
          <p:cNvPr id="4" name="Text Placeholder 3"/>
          <p:cNvSpPr>
            <a:spLocks noGrp="1"/>
          </p:cNvSpPr>
          <p:nvPr>
            <p:ph type="body" sz="quarter" idx="14"/>
          </p:nvPr>
        </p:nvSpPr>
        <p:spPr/>
        <p:txBody>
          <a:bodyPr/>
          <a:lstStyle/>
          <a:p>
            <a:r>
              <a:rPr lang="en-GB" dirty="0"/>
              <a:t>DMT, disease-modifying therapy; MRI, magnetic resonance imaging</a:t>
            </a:r>
          </a:p>
        </p:txBody>
      </p:sp>
      <p:pic>
        <p:nvPicPr>
          <p:cNvPr id="16" name="Picture 15">
            <a:hlinkClick r:id="rId3" action="ppaction://hlinksldjump"/>
            <a:extLst>
              <a:ext uri="{FF2B5EF4-FFF2-40B4-BE49-F238E27FC236}">
                <a16:creationId xmlns:a16="http://schemas.microsoft.com/office/drawing/2014/main" id="{F58536CF-D774-4F58-8860-5A4C659CDEC9}"/>
              </a:ext>
            </a:extLst>
          </p:cNvPr>
          <p:cNvPicPr>
            <a:picLocks noChangeAspect="1"/>
          </p:cNvPicPr>
          <p:nvPr/>
        </p:nvPicPr>
        <p:blipFill>
          <a:blip r:embed="rId4"/>
          <a:stretch>
            <a:fillRect/>
          </a:stretch>
        </p:blipFill>
        <p:spPr>
          <a:xfrm>
            <a:off x="9265939" y="1"/>
            <a:ext cx="2929236" cy="1304683"/>
          </a:xfrm>
          <a:prstGeom prst="rect">
            <a:avLst/>
          </a:prstGeom>
        </p:spPr>
      </p:pic>
      <p:grpSp>
        <p:nvGrpSpPr>
          <p:cNvPr id="7" name="Group 6">
            <a:extLst>
              <a:ext uri="{FF2B5EF4-FFF2-40B4-BE49-F238E27FC236}">
                <a16:creationId xmlns:a16="http://schemas.microsoft.com/office/drawing/2014/main" id="{76333E46-26E3-4F7B-B6E5-57F5502C825F}"/>
              </a:ext>
            </a:extLst>
          </p:cNvPr>
          <p:cNvGrpSpPr/>
          <p:nvPr/>
        </p:nvGrpSpPr>
        <p:grpSpPr>
          <a:xfrm>
            <a:off x="120923" y="2068477"/>
            <a:ext cx="6013429" cy="1224136"/>
            <a:chOff x="413581" y="1932289"/>
            <a:chExt cx="6013429" cy="1224136"/>
          </a:xfrm>
        </p:grpSpPr>
        <p:sp>
          <p:nvSpPr>
            <p:cNvPr id="31" name="Content Placeholder 2">
              <a:extLst>
                <a:ext uri="{FF2B5EF4-FFF2-40B4-BE49-F238E27FC236}">
                  <a16:creationId xmlns:a16="http://schemas.microsoft.com/office/drawing/2014/main" id="{7CC830F3-FC46-44F0-8A14-24F396A59372}"/>
                </a:ext>
              </a:extLst>
            </p:cNvPr>
            <p:cNvSpPr txBox="1">
              <a:spLocks/>
            </p:cNvSpPr>
            <p:nvPr/>
          </p:nvSpPr>
          <p:spPr>
            <a:xfrm>
              <a:off x="1633091" y="2240838"/>
              <a:ext cx="4793919" cy="607039"/>
            </a:xfrm>
            <a:prstGeom prst="rect">
              <a:avLst/>
            </a:prstGeom>
            <a:solidFill>
              <a:srgbClr val="4872B6"/>
            </a:solidFill>
          </p:spPr>
          <p:txBody>
            <a:bodyPr vert="horz" lIns="0" tIns="45720" rIns="0" bIns="45720" rtlCol="0" anchor="ctr">
              <a:noAutofit/>
            </a:bodyPr>
            <a:lstStyle>
              <a:lvl1pPr marL="342900" indent="-342900" algn="l" defTabSz="914400" rtl="0" eaLnBrk="1" latinLnBrk="0" hangingPunct="1">
                <a:spcBef>
                  <a:spcPts val="600"/>
                </a:spcBef>
                <a:buClr>
                  <a:schemeClr val="tx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4000" indent="-342000" algn="l" defTabSz="914400" rtl="0" eaLnBrk="1" latinLnBrk="0" hangingPunct="1">
                <a:spcBef>
                  <a:spcPts val="600"/>
                </a:spcBef>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026000" indent="-342000" algn="l" defTabSz="914400" rtl="0" eaLnBrk="1" latinLnBrk="0" hangingPunct="1">
                <a:spcBef>
                  <a:spcPts val="6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000" dirty="0">
                  <a:solidFill>
                    <a:schemeClr val="bg1"/>
                  </a:solidFill>
                </a:rPr>
                <a:t>Follow-up clinical evaluation</a:t>
              </a:r>
            </a:p>
          </p:txBody>
        </p:sp>
        <p:pic>
          <p:nvPicPr>
            <p:cNvPr id="15" name="Graphic 14" descr="Refresh">
              <a:extLst>
                <a:ext uri="{FF2B5EF4-FFF2-40B4-BE49-F238E27FC236}">
                  <a16:creationId xmlns:a16="http://schemas.microsoft.com/office/drawing/2014/main" id="{D51BD821-BEE6-4B75-A934-0BA23109656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13581" y="1932289"/>
              <a:ext cx="1224136" cy="1224136"/>
            </a:xfrm>
            <a:prstGeom prst="rect">
              <a:avLst/>
            </a:prstGeom>
          </p:spPr>
        </p:pic>
      </p:grpSp>
      <p:grpSp>
        <p:nvGrpSpPr>
          <p:cNvPr id="5" name="Group 4">
            <a:extLst>
              <a:ext uri="{FF2B5EF4-FFF2-40B4-BE49-F238E27FC236}">
                <a16:creationId xmlns:a16="http://schemas.microsoft.com/office/drawing/2014/main" id="{043E253E-191F-4E7D-AAA7-318FC57EE76E}"/>
              </a:ext>
            </a:extLst>
          </p:cNvPr>
          <p:cNvGrpSpPr/>
          <p:nvPr/>
        </p:nvGrpSpPr>
        <p:grpSpPr>
          <a:xfrm>
            <a:off x="120923" y="3303963"/>
            <a:ext cx="6013429" cy="1224136"/>
            <a:chOff x="413581" y="3186786"/>
            <a:chExt cx="6013429" cy="1224136"/>
          </a:xfrm>
        </p:grpSpPr>
        <p:sp>
          <p:nvSpPr>
            <p:cNvPr id="29" name="Content Placeholder 2">
              <a:extLst>
                <a:ext uri="{FF2B5EF4-FFF2-40B4-BE49-F238E27FC236}">
                  <a16:creationId xmlns:a16="http://schemas.microsoft.com/office/drawing/2014/main" id="{24ED47D6-AE88-4F7E-B5D9-69596D2C50FB}"/>
                </a:ext>
              </a:extLst>
            </p:cNvPr>
            <p:cNvSpPr txBox="1">
              <a:spLocks/>
            </p:cNvSpPr>
            <p:nvPr/>
          </p:nvSpPr>
          <p:spPr>
            <a:xfrm>
              <a:off x="1633091" y="3495335"/>
              <a:ext cx="4793919" cy="607039"/>
            </a:xfrm>
            <a:prstGeom prst="rect">
              <a:avLst/>
            </a:prstGeom>
            <a:solidFill>
              <a:srgbClr val="4872B6"/>
            </a:solidFill>
          </p:spPr>
          <p:txBody>
            <a:bodyPr vert="horz" lIns="0" tIns="45720" rIns="0" bIns="45720" rtlCol="0" anchor="ctr">
              <a:noAutofit/>
            </a:bodyPr>
            <a:lstStyle>
              <a:lvl1pPr marL="342900" indent="-342900" algn="l" defTabSz="914400" rtl="0" eaLnBrk="1" latinLnBrk="0" hangingPunct="1">
                <a:spcBef>
                  <a:spcPts val="600"/>
                </a:spcBef>
                <a:buClr>
                  <a:schemeClr val="tx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4000" indent="-342000" algn="l" defTabSz="914400" rtl="0" eaLnBrk="1" latinLnBrk="0" hangingPunct="1">
                <a:spcBef>
                  <a:spcPts val="600"/>
                </a:spcBef>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026000" indent="-342000" algn="l" defTabSz="914400" rtl="0" eaLnBrk="1" latinLnBrk="0" hangingPunct="1">
                <a:spcBef>
                  <a:spcPts val="6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000" dirty="0">
                  <a:solidFill>
                    <a:schemeClr val="bg1"/>
                  </a:solidFill>
                </a:rPr>
                <a:t>Review of treatment aims</a:t>
              </a:r>
            </a:p>
          </p:txBody>
        </p:sp>
        <p:pic>
          <p:nvPicPr>
            <p:cNvPr id="30" name="Graphic 29" descr="Refresh">
              <a:extLst>
                <a:ext uri="{FF2B5EF4-FFF2-40B4-BE49-F238E27FC236}">
                  <a16:creationId xmlns:a16="http://schemas.microsoft.com/office/drawing/2014/main" id="{28E027CB-A655-4239-97DC-7286A6CC0C6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13581" y="3186786"/>
              <a:ext cx="1224136" cy="1224136"/>
            </a:xfrm>
            <a:prstGeom prst="rect">
              <a:avLst/>
            </a:prstGeom>
          </p:spPr>
        </p:pic>
      </p:grpSp>
      <p:grpSp>
        <p:nvGrpSpPr>
          <p:cNvPr id="3" name="Group 2">
            <a:extLst>
              <a:ext uri="{FF2B5EF4-FFF2-40B4-BE49-F238E27FC236}">
                <a16:creationId xmlns:a16="http://schemas.microsoft.com/office/drawing/2014/main" id="{37DA3741-03E0-4E27-BF92-0B75387D7B19}"/>
              </a:ext>
            </a:extLst>
          </p:cNvPr>
          <p:cNvGrpSpPr/>
          <p:nvPr/>
        </p:nvGrpSpPr>
        <p:grpSpPr>
          <a:xfrm>
            <a:off x="120923" y="4539449"/>
            <a:ext cx="6013429" cy="1224136"/>
            <a:chOff x="413581" y="4615954"/>
            <a:chExt cx="6013429" cy="1224136"/>
          </a:xfrm>
        </p:grpSpPr>
        <p:sp>
          <p:nvSpPr>
            <p:cNvPr id="33" name="Content Placeholder 2">
              <a:extLst>
                <a:ext uri="{FF2B5EF4-FFF2-40B4-BE49-F238E27FC236}">
                  <a16:creationId xmlns:a16="http://schemas.microsoft.com/office/drawing/2014/main" id="{F9E7255A-F2AE-4AB0-A6C2-90FE9740DC24}"/>
                </a:ext>
              </a:extLst>
            </p:cNvPr>
            <p:cNvSpPr txBox="1">
              <a:spLocks/>
            </p:cNvSpPr>
            <p:nvPr/>
          </p:nvSpPr>
          <p:spPr>
            <a:xfrm>
              <a:off x="1633091" y="4924503"/>
              <a:ext cx="4793919" cy="607039"/>
            </a:xfrm>
            <a:prstGeom prst="rect">
              <a:avLst/>
            </a:prstGeom>
            <a:solidFill>
              <a:srgbClr val="4872B6"/>
            </a:solidFill>
          </p:spPr>
          <p:txBody>
            <a:bodyPr vert="horz" lIns="0" tIns="45720" rIns="0" bIns="45720" rtlCol="0" anchor="ctr">
              <a:noAutofit/>
            </a:bodyPr>
            <a:lstStyle>
              <a:lvl1pPr marL="342900" indent="-342900" algn="l" defTabSz="914400" rtl="0" eaLnBrk="1" latinLnBrk="0" hangingPunct="1">
                <a:spcBef>
                  <a:spcPts val="600"/>
                </a:spcBef>
                <a:buClr>
                  <a:schemeClr val="tx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4000" indent="-342000" algn="l" defTabSz="914400" rtl="0" eaLnBrk="1" latinLnBrk="0" hangingPunct="1">
                <a:spcBef>
                  <a:spcPts val="600"/>
                </a:spcBef>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026000" indent="-342000" algn="l" defTabSz="914400" rtl="0" eaLnBrk="1" latinLnBrk="0" hangingPunct="1">
                <a:spcBef>
                  <a:spcPts val="6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000" dirty="0">
                  <a:solidFill>
                    <a:schemeClr val="bg1"/>
                  </a:solidFill>
                </a:rPr>
                <a:t>Review of eligibility to receive a DMT</a:t>
              </a:r>
            </a:p>
          </p:txBody>
        </p:sp>
        <p:pic>
          <p:nvPicPr>
            <p:cNvPr id="34" name="Graphic 33" descr="Refresh">
              <a:extLst>
                <a:ext uri="{FF2B5EF4-FFF2-40B4-BE49-F238E27FC236}">
                  <a16:creationId xmlns:a16="http://schemas.microsoft.com/office/drawing/2014/main" id="{49A565BD-8BF7-42F6-9B07-DEA87F8E8DF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13581" y="4615954"/>
              <a:ext cx="1224136" cy="1224136"/>
            </a:xfrm>
            <a:prstGeom prst="rect">
              <a:avLst/>
            </a:prstGeom>
          </p:spPr>
        </p:pic>
      </p:grpSp>
      <p:grpSp>
        <p:nvGrpSpPr>
          <p:cNvPr id="36" name="Group 35">
            <a:extLst>
              <a:ext uri="{FF2B5EF4-FFF2-40B4-BE49-F238E27FC236}">
                <a16:creationId xmlns:a16="http://schemas.microsoft.com/office/drawing/2014/main" id="{6B63FE12-E073-4ED9-9C7D-2064AEA3B77E}"/>
              </a:ext>
            </a:extLst>
          </p:cNvPr>
          <p:cNvGrpSpPr/>
          <p:nvPr/>
        </p:nvGrpSpPr>
        <p:grpSpPr>
          <a:xfrm>
            <a:off x="5894840" y="1450734"/>
            <a:ext cx="6035395" cy="1224136"/>
            <a:chOff x="535631" y="1932289"/>
            <a:chExt cx="6035395" cy="1224136"/>
          </a:xfrm>
        </p:grpSpPr>
        <p:sp>
          <p:nvSpPr>
            <p:cNvPr id="37" name="Content Placeholder 2">
              <a:extLst>
                <a:ext uri="{FF2B5EF4-FFF2-40B4-BE49-F238E27FC236}">
                  <a16:creationId xmlns:a16="http://schemas.microsoft.com/office/drawing/2014/main" id="{E0ECA954-06FB-4C72-811A-97B8716FDA40}"/>
                </a:ext>
              </a:extLst>
            </p:cNvPr>
            <p:cNvSpPr txBox="1">
              <a:spLocks/>
            </p:cNvSpPr>
            <p:nvPr/>
          </p:nvSpPr>
          <p:spPr>
            <a:xfrm>
              <a:off x="1777107" y="2240838"/>
              <a:ext cx="4793919" cy="607039"/>
            </a:xfrm>
            <a:prstGeom prst="rect">
              <a:avLst/>
            </a:prstGeom>
            <a:solidFill>
              <a:srgbClr val="4872B6"/>
            </a:solidFill>
          </p:spPr>
          <p:txBody>
            <a:bodyPr vert="horz" lIns="0" tIns="45720" rIns="0" bIns="45720" rtlCol="0" anchor="ctr">
              <a:noAutofit/>
            </a:bodyPr>
            <a:lstStyle>
              <a:lvl1pPr marL="342900" indent="-342900" algn="l" defTabSz="914400" rtl="0" eaLnBrk="1" latinLnBrk="0" hangingPunct="1">
                <a:spcBef>
                  <a:spcPts val="600"/>
                </a:spcBef>
                <a:buClr>
                  <a:schemeClr val="tx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4000" indent="-342000" algn="l" defTabSz="914400" rtl="0" eaLnBrk="1" latinLnBrk="0" hangingPunct="1">
                <a:spcBef>
                  <a:spcPts val="600"/>
                </a:spcBef>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026000" indent="-342000" algn="l" defTabSz="914400" rtl="0" eaLnBrk="1" latinLnBrk="0" hangingPunct="1">
                <a:spcBef>
                  <a:spcPts val="6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000" dirty="0">
                  <a:solidFill>
                    <a:schemeClr val="bg1"/>
                  </a:solidFill>
                </a:rPr>
                <a:t>Review of currently prescribed DMT</a:t>
              </a:r>
            </a:p>
          </p:txBody>
        </p:sp>
        <p:pic>
          <p:nvPicPr>
            <p:cNvPr id="38" name="Graphic 37" descr="Refresh">
              <a:extLst>
                <a:ext uri="{FF2B5EF4-FFF2-40B4-BE49-F238E27FC236}">
                  <a16:creationId xmlns:a16="http://schemas.microsoft.com/office/drawing/2014/main" id="{E601EB7E-4A2E-4731-99CB-8F39565B9F2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35631" y="1932289"/>
              <a:ext cx="1224136" cy="1224136"/>
            </a:xfrm>
            <a:prstGeom prst="rect">
              <a:avLst/>
            </a:prstGeom>
          </p:spPr>
        </p:pic>
      </p:grpSp>
      <p:grpSp>
        <p:nvGrpSpPr>
          <p:cNvPr id="40" name="Group 39">
            <a:extLst>
              <a:ext uri="{FF2B5EF4-FFF2-40B4-BE49-F238E27FC236}">
                <a16:creationId xmlns:a16="http://schemas.microsoft.com/office/drawing/2014/main" id="{084D054D-4930-4627-AFBC-ED949882FC8F}"/>
              </a:ext>
            </a:extLst>
          </p:cNvPr>
          <p:cNvGrpSpPr/>
          <p:nvPr/>
        </p:nvGrpSpPr>
        <p:grpSpPr>
          <a:xfrm>
            <a:off x="5894840" y="2686220"/>
            <a:ext cx="6035395" cy="1224136"/>
            <a:chOff x="535631" y="3186786"/>
            <a:chExt cx="6035395" cy="1224136"/>
          </a:xfrm>
        </p:grpSpPr>
        <p:sp>
          <p:nvSpPr>
            <p:cNvPr id="41" name="Content Placeholder 2">
              <a:extLst>
                <a:ext uri="{FF2B5EF4-FFF2-40B4-BE49-F238E27FC236}">
                  <a16:creationId xmlns:a16="http://schemas.microsoft.com/office/drawing/2014/main" id="{744DA548-A0C6-4021-BEFC-55FBFB9515F3}"/>
                </a:ext>
              </a:extLst>
            </p:cNvPr>
            <p:cNvSpPr txBox="1">
              <a:spLocks/>
            </p:cNvSpPr>
            <p:nvPr/>
          </p:nvSpPr>
          <p:spPr>
            <a:xfrm>
              <a:off x="1777107" y="3495335"/>
              <a:ext cx="4793919" cy="607039"/>
            </a:xfrm>
            <a:prstGeom prst="rect">
              <a:avLst/>
            </a:prstGeom>
            <a:solidFill>
              <a:srgbClr val="4872B6"/>
            </a:solidFill>
          </p:spPr>
          <p:txBody>
            <a:bodyPr vert="horz" lIns="0" tIns="45720" rIns="0" bIns="45720" rtlCol="0" anchor="ctr">
              <a:noAutofit/>
            </a:bodyPr>
            <a:lstStyle>
              <a:lvl1pPr marL="342900" indent="-342900" algn="l" defTabSz="914400" rtl="0" eaLnBrk="1" latinLnBrk="0" hangingPunct="1">
                <a:spcBef>
                  <a:spcPts val="600"/>
                </a:spcBef>
                <a:buClr>
                  <a:schemeClr val="tx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4000" indent="-342000" algn="l" defTabSz="914400" rtl="0" eaLnBrk="1" latinLnBrk="0" hangingPunct="1">
                <a:spcBef>
                  <a:spcPts val="600"/>
                </a:spcBef>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026000" indent="-342000" algn="l" defTabSz="914400" rtl="0" eaLnBrk="1" latinLnBrk="0" hangingPunct="1">
                <a:spcBef>
                  <a:spcPts val="6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000" dirty="0">
                  <a:solidFill>
                    <a:schemeClr val="bg1"/>
                  </a:solidFill>
                </a:rPr>
                <a:t>Active, documented discussion about living a brain-healthy lifestyle</a:t>
              </a:r>
            </a:p>
          </p:txBody>
        </p:sp>
        <p:pic>
          <p:nvPicPr>
            <p:cNvPr id="42" name="Graphic 41" descr="Refresh">
              <a:extLst>
                <a:ext uri="{FF2B5EF4-FFF2-40B4-BE49-F238E27FC236}">
                  <a16:creationId xmlns:a16="http://schemas.microsoft.com/office/drawing/2014/main" id="{ED15A637-5DA3-4BA6-9FA0-BF23EFF9262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35631" y="3186786"/>
              <a:ext cx="1224136" cy="1224136"/>
            </a:xfrm>
            <a:prstGeom prst="rect">
              <a:avLst/>
            </a:prstGeom>
          </p:spPr>
        </p:pic>
      </p:grpSp>
      <p:grpSp>
        <p:nvGrpSpPr>
          <p:cNvPr id="44" name="Group 43">
            <a:extLst>
              <a:ext uri="{FF2B5EF4-FFF2-40B4-BE49-F238E27FC236}">
                <a16:creationId xmlns:a16="http://schemas.microsoft.com/office/drawing/2014/main" id="{A3727D76-1FD0-4ACD-9278-B97AE59F5113}"/>
              </a:ext>
            </a:extLst>
          </p:cNvPr>
          <p:cNvGrpSpPr/>
          <p:nvPr/>
        </p:nvGrpSpPr>
        <p:grpSpPr>
          <a:xfrm>
            <a:off x="5894840" y="3921706"/>
            <a:ext cx="6035395" cy="1224136"/>
            <a:chOff x="535631" y="4615954"/>
            <a:chExt cx="6035395" cy="1224136"/>
          </a:xfrm>
        </p:grpSpPr>
        <p:sp>
          <p:nvSpPr>
            <p:cNvPr id="45" name="Content Placeholder 2">
              <a:extLst>
                <a:ext uri="{FF2B5EF4-FFF2-40B4-BE49-F238E27FC236}">
                  <a16:creationId xmlns:a16="http://schemas.microsoft.com/office/drawing/2014/main" id="{F95E97F7-6AA5-4E4D-A683-A6D4A54AB511}"/>
                </a:ext>
              </a:extLst>
            </p:cNvPr>
            <p:cNvSpPr txBox="1">
              <a:spLocks/>
            </p:cNvSpPr>
            <p:nvPr/>
          </p:nvSpPr>
          <p:spPr>
            <a:xfrm>
              <a:off x="1777107" y="4924503"/>
              <a:ext cx="4793919" cy="607039"/>
            </a:xfrm>
            <a:prstGeom prst="rect">
              <a:avLst/>
            </a:prstGeom>
            <a:solidFill>
              <a:srgbClr val="4872B6"/>
            </a:solidFill>
          </p:spPr>
          <p:txBody>
            <a:bodyPr vert="horz" lIns="0" tIns="45720" rIns="0" bIns="45720" rtlCol="0" anchor="ctr">
              <a:noAutofit/>
            </a:bodyPr>
            <a:lstStyle>
              <a:lvl1pPr marL="342900" indent="-342900" algn="l" defTabSz="914400" rtl="0" eaLnBrk="1" latinLnBrk="0" hangingPunct="1">
                <a:spcBef>
                  <a:spcPts val="600"/>
                </a:spcBef>
                <a:buClr>
                  <a:schemeClr val="tx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4000" indent="-342000" algn="l" defTabSz="914400" rtl="0" eaLnBrk="1" latinLnBrk="0" hangingPunct="1">
                <a:spcBef>
                  <a:spcPts val="600"/>
                </a:spcBef>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026000" indent="-342000" algn="l" defTabSz="914400" rtl="0" eaLnBrk="1" latinLnBrk="0" hangingPunct="1">
                <a:spcBef>
                  <a:spcPts val="6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000" dirty="0">
                  <a:solidFill>
                    <a:schemeClr val="bg1"/>
                  </a:solidFill>
                </a:rPr>
                <a:t>Check-up to screen for and/or </a:t>
              </a:r>
              <a:br>
                <a:rPr lang="en-GB" sz="2000" dirty="0">
                  <a:solidFill>
                    <a:schemeClr val="bg1"/>
                  </a:solidFill>
                </a:rPr>
              </a:br>
              <a:r>
                <a:rPr lang="en-GB" sz="2000" dirty="0">
                  <a:solidFill>
                    <a:schemeClr val="bg1"/>
                  </a:solidFill>
                </a:rPr>
                <a:t>manage comorbidities </a:t>
              </a:r>
            </a:p>
          </p:txBody>
        </p:sp>
        <p:pic>
          <p:nvPicPr>
            <p:cNvPr id="46" name="Graphic 45" descr="Refresh">
              <a:extLst>
                <a:ext uri="{FF2B5EF4-FFF2-40B4-BE49-F238E27FC236}">
                  <a16:creationId xmlns:a16="http://schemas.microsoft.com/office/drawing/2014/main" id="{FB43C127-CC97-472C-B6B2-17CBDF7529F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35631" y="4615954"/>
              <a:ext cx="1224136" cy="1224136"/>
            </a:xfrm>
            <a:prstGeom prst="rect">
              <a:avLst/>
            </a:prstGeom>
          </p:spPr>
        </p:pic>
      </p:grpSp>
      <p:grpSp>
        <p:nvGrpSpPr>
          <p:cNvPr id="52" name="Group 51">
            <a:extLst>
              <a:ext uri="{FF2B5EF4-FFF2-40B4-BE49-F238E27FC236}">
                <a16:creationId xmlns:a16="http://schemas.microsoft.com/office/drawing/2014/main" id="{482211E8-939F-4FC5-8EB0-7A90A3991EEC}"/>
              </a:ext>
            </a:extLst>
          </p:cNvPr>
          <p:cNvGrpSpPr/>
          <p:nvPr/>
        </p:nvGrpSpPr>
        <p:grpSpPr>
          <a:xfrm>
            <a:off x="5894840" y="5157192"/>
            <a:ext cx="6035395" cy="1224136"/>
            <a:chOff x="535631" y="4615954"/>
            <a:chExt cx="6035395" cy="1224136"/>
          </a:xfrm>
        </p:grpSpPr>
        <p:sp>
          <p:nvSpPr>
            <p:cNvPr id="53" name="Content Placeholder 2">
              <a:extLst>
                <a:ext uri="{FF2B5EF4-FFF2-40B4-BE49-F238E27FC236}">
                  <a16:creationId xmlns:a16="http://schemas.microsoft.com/office/drawing/2014/main" id="{AC2B8F0B-3C68-4C65-97E6-B79F3AD215B1}"/>
                </a:ext>
              </a:extLst>
            </p:cNvPr>
            <p:cNvSpPr txBox="1">
              <a:spLocks/>
            </p:cNvSpPr>
            <p:nvPr/>
          </p:nvSpPr>
          <p:spPr>
            <a:xfrm>
              <a:off x="1777107" y="4924503"/>
              <a:ext cx="4793919" cy="607039"/>
            </a:xfrm>
            <a:prstGeom prst="rect">
              <a:avLst/>
            </a:prstGeom>
            <a:solidFill>
              <a:srgbClr val="4872B6"/>
            </a:solidFill>
          </p:spPr>
          <p:txBody>
            <a:bodyPr vert="horz" lIns="0" tIns="45720" rIns="0" bIns="45720" rtlCol="0" anchor="ctr">
              <a:noAutofit/>
            </a:bodyPr>
            <a:lstStyle>
              <a:lvl1pPr marL="342900" indent="-342900" algn="l" defTabSz="914400" rtl="0" eaLnBrk="1" latinLnBrk="0" hangingPunct="1">
                <a:spcBef>
                  <a:spcPts val="600"/>
                </a:spcBef>
                <a:buClr>
                  <a:schemeClr val="tx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4000" indent="-342000" algn="l" defTabSz="914400" rtl="0" eaLnBrk="1" latinLnBrk="0" hangingPunct="1">
                <a:spcBef>
                  <a:spcPts val="600"/>
                </a:spcBef>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026000" indent="-342000" algn="l" defTabSz="914400" rtl="0" eaLnBrk="1" latinLnBrk="0" hangingPunct="1">
                <a:spcBef>
                  <a:spcPts val="6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000" dirty="0">
                  <a:solidFill>
                    <a:schemeClr val="bg1"/>
                  </a:solidFill>
                </a:rPr>
                <a:t>Offer of an MRI scan</a:t>
              </a:r>
            </a:p>
          </p:txBody>
        </p:sp>
        <p:pic>
          <p:nvPicPr>
            <p:cNvPr id="54" name="Graphic 53" descr="Refresh">
              <a:extLst>
                <a:ext uri="{FF2B5EF4-FFF2-40B4-BE49-F238E27FC236}">
                  <a16:creationId xmlns:a16="http://schemas.microsoft.com/office/drawing/2014/main" id="{28F8827A-9BB5-4C20-858C-6D42EBA412D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35631" y="4615954"/>
              <a:ext cx="1224136" cy="1224136"/>
            </a:xfrm>
            <a:prstGeom prst="rect">
              <a:avLst/>
            </a:prstGeom>
          </p:spPr>
        </p:pic>
      </p:grpSp>
      <p:sp>
        <p:nvSpPr>
          <p:cNvPr id="6" name="TextBox 5">
            <a:extLst>
              <a:ext uri="{FF2B5EF4-FFF2-40B4-BE49-F238E27FC236}">
                <a16:creationId xmlns:a16="http://schemas.microsoft.com/office/drawing/2014/main" id="{176A08A2-C60B-4E35-97B0-B5650F531788}"/>
              </a:ext>
            </a:extLst>
          </p:cNvPr>
          <p:cNvSpPr txBox="1"/>
          <p:nvPr/>
        </p:nvSpPr>
        <p:spPr>
          <a:xfrm>
            <a:off x="355809" y="2486802"/>
            <a:ext cx="1029449" cy="338554"/>
          </a:xfrm>
          <a:prstGeom prst="rect">
            <a:avLst/>
          </a:prstGeom>
          <a:noFill/>
        </p:spPr>
        <p:txBody>
          <a:bodyPr wrap="none" rtlCol="0">
            <a:spAutoFit/>
          </a:bodyPr>
          <a:lstStyle/>
          <a:p>
            <a:r>
              <a:rPr lang="en-GB" sz="1600" dirty="0"/>
              <a:t>6 months</a:t>
            </a:r>
          </a:p>
        </p:txBody>
      </p:sp>
      <p:sp>
        <p:nvSpPr>
          <p:cNvPr id="48" name="TextBox 47">
            <a:extLst>
              <a:ext uri="{FF2B5EF4-FFF2-40B4-BE49-F238E27FC236}">
                <a16:creationId xmlns:a16="http://schemas.microsoft.com/office/drawing/2014/main" id="{C5846D9B-7FBF-421D-B30D-CDE0ECA8E7FB}"/>
              </a:ext>
            </a:extLst>
          </p:cNvPr>
          <p:cNvSpPr txBox="1"/>
          <p:nvPr/>
        </p:nvSpPr>
        <p:spPr>
          <a:xfrm>
            <a:off x="355809" y="3751783"/>
            <a:ext cx="1029449" cy="338554"/>
          </a:xfrm>
          <a:prstGeom prst="rect">
            <a:avLst/>
          </a:prstGeom>
          <a:noFill/>
        </p:spPr>
        <p:txBody>
          <a:bodyPr wrap="none" rtlCol="0">
            <a:spAutoFit/>
          </a:bodyPr>
          <a:lstStyle/>
          <a:p>
            <a:r>
              <a:rPr lang="en-GB" sz="1600" dirty="0"/>
              <a:t>6 months</a:t>
            </a:r>
          </a:p>
        </p:txBody>
      </p:sp>
      <p:sp>
        <p:nvSpPr>
          <p:cNvPr id="50" name="TextBox 49">
            <a:extLst>
              <a:ext uri="{FF2B5EF4-FFF2-40B4-BE49-F238E27FC236}">
                <a16:creationId xmlns:a16="http://schemas.microsoft.com/office/drawing/2014/main" id="{67B92184-90C8-4977-941E-C0C5BFF65DB7}"/>
              </a:ext>
            </a:extLst>
          </p:cNvPr>
          <p:cNvSpPr txBox="1"/>
          <p:nvPr/>
        </p:nvSpPr>
        <p:spPr>
          <a:xfrm>
            <a:off x="355809" y="4975919"/>
            <a:ext cx="1029449" cy="338554"/>
          </a:xfrm>
          <a:prstGeom prst="rect">
            <a:avLst/>
          </a:prstGeom>
          <a:noFill/>
        </p:spPr>
        <p:txBody>
          <a:bodyPr wrap="none" rtlCol="0">
            <a:spAutoFit/>
          </a:bodyPr>
          <a:lstStyle/>
          <a:p>
            <a:r>
              <a:rPr lang="en-GB" sz="1600" dirty="0"/>
              <a:t>6 months</a:t>
            </a:r>
          </a:p>
        </p:txBody>
      </p:sp>
      <p:sp>
        <p:nvSpPr>
          <p:cNvPr id="51" name="TextBox 50">
            <a:extLst>
              <a:ext uri="{FF2B5EF4-FFF2-40B4-BE49-F238E27FC236}">
                <a16:creationId xmlns:a16="http://schemas.microsoft.com/office/drawing/2014/main" id="{5BE9024A-5F00-4AD5-89EC-4DC29113F6DE}"/>
              </a:ext>
            </a:extLst>
          </p:cNvPr>
          <p:cNvSpPr txBox="1"/>
          <p:nvPr/>
        </p:nvSpPr>
        <p:spPr>
          <a:xfrm>
            <a:off x="6161113" y="1899200"/>
            <a:ext cx="1029449" cy="338554"/>
          </a:xfrm>
          <a:prstGeom prst="rect">
            <a:avLst/>
          </a:prstGeom>
          <a:noFill/>
        </p:spPr>
        <p:txBody>
          <a:bodyPr wrap="none" rtlCol="0">
            <a:spAutoFit/>
          </a:bodyPr>
          <a:lstStyle/>
          <a:p>
            <a:r>
              <a:rPr lang="en-GB" sz="1600" dirty="0"/>
              <a:t>6 months</a:t>
            </a:r>
          </a:p>
        </p:txBody>
      </p:sp>
      <p:sp>
        <p:nvSpPr>
          <p:cNvPr id="56" name="TextBox 55">
            <a:extLst>
              <a:ext uri="{FF2B5EF4-FFF2-40B4-BE49-F238E27FC236}">
                <a16:creationId xmlns:a16="http://schemas.microsoft.com/office/drawing/2014/main" id="{CEB38A27-DAC3-4540-8986-6586B539011D}"/>
              </a:ext>
            </a:extLst>
          </p:cNvPr>
          <p:cNvSpPr txBox="1"/>
          <p:nvPr/>
        </p:nvSpPr>
        <p:spPr>
          <a:xfrm>
            <a:off x="6161113" y="3118404"/>
            <a:ext cx="1029449" cy="338554"/>
          </a:xfrm>
          <a:prstGeom prst="rect">
            <a:avLst/>
          </a:prstGeom>
          <a:noFill/>
        </p:spPr>
        <p:txBody>
          <a:bodyPr wrap="none" rtlCol="0">
            <a:spAutoFit/>
          </a:bodyPr>
          <a:lstStyle/>
          <a:p>
            <a:r>
              <a:rPr lang="en-GB" sz="1600" dirty="0"/>
              <a:t>6 months</a:t>
            </a:r>
          </a:p>
        </p:txBody>
      </p:sp>
      <p:sp>
        <p:nvSpPr>
          <p:cNvPr id="57" name="TextBox 56">
            <a:extLst>
              <a:ext uri="{FF2B5EF4-FFF2-40B4-BE49-F238E27FC236}">
                <a16:creationId xmlns:a16="http://schemas.microsoft.com/office/drawing/2014/main" id="{5FAFA2F0-00C2-4F3F-A691-04326A760D74}"/>
              </a:ext>
            </a:extLst>
          </p:cNvPr>
          <p:cNvSpPr txBox="1"/>
          <p:nvPr/>
        </p:nvSpPr>
        <p:spPr>
          <a:xfrm>
            <a:off x="6161113" y="4369526"/>
            <a:ext cx="1029449" cy="338554"/>
          </a:xfrm>
          <a:prstGeom prst="rect">
            <a:avLst/>
          </a:prstGeom>
          <a:noFill/>
        </p:spPr>
        <p:txBody>
          <a:bodyPr wrap="none" rtlCol="0">
            <a:spAutoFit/>
          </a:bodyPr>
          <a:lstStyle/>
          <a:p>
            <a:r>
              <a:rPr lang="en-GB" sz="1600" dirty="0"/>
              <a:t>6 months</a:t>
            </a:r>
          </a:p>
        </p:txBody>
      </p:sp>
      <p:sp>
        <p:nvSpPr>
          <p:cNvPr id="58" name="TextBox 57">
            <a:extLst>
              <a:ext uri="{FF2B5EF4-FFF2-40B4-BE49-F238E27FC236}">
                <a16:creationId xmlns:a16="http://schemas.microsoft.com/office/drawing/2014/main" id="{27F8F8D9-43AB-4968-AFAB-861C12348270}"/>
              </a:ext>
            </a:extLst>
          </p:cNvPr>
          <p:cNvSpPr txBox="1"/>
          <p:nvPr/>
        </p:nvSpPr>
        <p:spPr>
          <a:xfrm>
            <a:off x="6241603" y="5620648"/>
            <a:ext cx="755335" cy="338554"/>
          </a:xfrm>
          <a:prstGeom prst="rect">
            <a:avLst/>
          </a:prstGeom>
          <a:noFill/>
        </p:spPr>
        <p:txBody>
          <a:bodyPr wrap="none" rtlCol="0">
            <a:spAutoFit/>
          </a:bodyPr>
          <a:lstStyle/>
          <a:p>
            <a:r>
              <a:rPr lang="en-GB" sz="1600" dirty="0"/>
              <a:t>1 year</a:t>
            </a:r>
          </a:p>
        </p:txBody>
      </p:sp>
    </p:spTree>
    <p:extLst>
      <p:ext uri="{BB962C8B-B14F-4D97-AF65-F5344CB8AC3E}">
        <p14:creationId xmlns:p14="http://schemas.microsoft.com/office/powerpoint/2010/main" val="32985827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5175" cy="1335600"/>
          </a:xfrm>
        </p:spPr>
        <p:txBody>
          <a:bodyPr>
            <a:normAutofit/>
          </a:bodyPr>
          <a:lstStyle/>
          <a:p>
            <a:r>
              <a:rPr lang="en-GB" dirty="0"/>
              <a:t>Routine monitoring: aspirational standards</a:t>
            </a:r>
          </a:p>
        </p:txBody>
      </p:sp>
      <p:sp>
        <p:nvSpPr>
          <p:cNvPr id="4" name="Text Placeholder 3"/>
          <p:cNvSpPr>
            <a:spLocks noGrp="1"/>
          </p:cNvSpPr>
          <p:nvPr>
            <p:ph type="body" sz="quarter" idx="14"/>
          </p:nvPr>
        </p:nvSpPr>
        <p:spPr/>
        <p:txBody>
          <a:bodyPr/>
          <a:lstStyle/>
          <a:p>
            <a:r>
              <a:rPr lang="en-GB" dirty="0"/>
              <a:t>DMT, disease-modifying therapy; MRI, magnetic resonance imaging. - = threshold for consensus was not reached. </a:t>
            </a:r>
          </a:p>
        </p:txBody>
      </p:sp>
      <p:pic>
        <p:nvPicPr>
          <p:cNvPr id="16" name="Picture 15">
            <a:hlinkClick r:id="rId3" action="ppaction://hlinksldjump"/>
            <a:extLst>
              <a:ext uri="{FF2B5EF4-FFF2-40B4-BE49-F238E27FC236}">
                <a16:creationId xmlns:a16="http://schemas.microsoft.com/office/drawing/2014/main" id="{F58536CF-D774-4F58-8860-5A4C659CDEC9}"/>
              </a:ext>
            </a:extLst>
          </p:cNvPr>
          <p:cNvPicPr>
            <a:picLocks noChangeAspect="1"/>
          </p:cNvPicPr>
          <p:nvPr/>
        </p:nvPicPr>
        <p:blipFill>
          <a:blip r:embed="rId4"/>
          <a:stretch>
            <a:fillRect/>
          </a:stretch>
        </p:blipFill>
        <p:spPr>
          <a:xfrm>
            <a:off x="9265939" y="1"/>
            <a:ext cx="2929236" cy="1304683"/>
          </a:xfrm>
          <a:prstGeom prst="rect">
            <a:avLst/>
          </a:prstGeom>
        </p:spPr>
      </p:pic>
      <p:grpSp>
        <p:nvGrpSpPr>
          <p:cNvPr id="7" name="Group 6">
            <a:extLst>
              <a:ext uri="{FF2B5EF4-FFF2-40B4-BE49-F238E27FC236}">
                <a16:creationId xmlns:a16="http://schemas.microsoft.com/office/drawing/2014/main" id="{76333E46-26E3-4F7B-B6E5-57F5502C825F}"/>
              </a:ext>
            </a:extLst>
          </p:cNvPr>
          <p:cNvGrpSpPr/>
          <p:nvPr/>
        </p:nvGrpSpPr>
        <p:grpSpPr>
          <a:xfrm>
            <a:off x="120923" y="2068477"/>
            <a:ext cx="6013429" cy="1224136"/>
            <a:chOff x="413581" y="1932289"/>
            <a:chExt cx="6013429" cy="1224136"/>
          </a:xfrm>
        </p:grpSpPr>
        <p:sp>
          <p:nvSpPr>
            <p:cNvPr id="31" name="Content Placeholder 2">
              <a:extLst>
                <a:ext uri="{FF2B5EF4-FFF2-40B4-BE49-F238E27FC236}">
                  <a16:creationId xmlns:a16="http://schemas.microsoft.com/office/drawing/2014/main" id="{7CC830F3-FC46-44F0-8A14-24F396A59372}"/>
                </a:ext>
              </a:extLst>
            </p:cNvPr>
            <p:cNvSpPr txBox="1">
              <a:spLocks/>
            </p:cNvSpPr>
            <p:nvPr/>
          </p:nvSpPr>
          <p:spPr>
            <a:xfrm>
              <a:off x="1633091" y="2240838"/>
              <a:ext cx="4793919" cy="607039"/>
            </a:xfrm>
            <a:prstGeom prst="rect">
              <a:avLst/>
            </a:prstGeom>
            <a:solidFill>
              <a:srgbClr val="4872B6"/>
            </a:solidFill>
          </p:spPr>
          <p:txBody>
            <a:bodyPr vert="horz" lIns="0" tIns="45720" rIns="0" bIns="45720" rtlCol="0" anchor="ctr">
              <a:noAutofit/>
            </a:bodyPr>
            <a:lstStyle>
              <a:lvl1pPr marL="342900" indent="-342900" algn="l" defTabSz="914400" rtl="0" eaLnBrk="1" latinLnBrk="0" hangingPunct="1">
                <a:spcBef>
                  <a:spcPts val="600"/>
                </a:spcBef>
                <a:buClr>
                  <a:schemeClr val="tx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4000" indent="-342000" algn="l" defTabSz="914400" rtl="0" eaLnBrk="1" latinLnBrk="0" hangingPunct="1">
                <a:spcBef>
                  <a:spcPts val="600"/>
                </a:spcBef>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026000" indent="-342000" algn="l" defTabSz="914400" rtl="0" eaLnBrk="1" latinLnBrk="0" hangingPunct="1">
                <a:spcBef>
                  <a:spcPts val="6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000" dirty="0">
                  <a:solidFill>
                    <a:schemeClr val="bg1"/>
                  </a:solidFill>
                </a:rPr>
                <a:t>Follow-up clinical evaluation</a:t>
              </a:r>
            </a:p>
          </p:txBody>
        </p:sp>
        <p:pic>
          <p:nvPicPr>
            <p:cNvPr id="15" name="Graphic 14" descr="Refresh">
              <a:extLst>
                <a:ext uri="{FF2B5EF4-FFF2-40B4-BE49-F238E27FC236}">
                  <a16:creationId xmlns:a16="http://schemas.microsoft.com/office/drawing/2014/main" id="{D51BD821-BEE6-4B75-A934-0BA23109656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13581" y="1932289"/>
              <a:ext cx="1224136" cy="1224136"/>
            </a:xfrm>
            <a:prstGeom prst="rect">
              <a:avLst/>
            </a:prstGeom>
          </p:spPr>
        </p:pic>
      </p:grpSp>
      <p:grpSp>
        <p:nvGrpSpPr>
          <p:cNvPr id="5" name="Group 4">
            <a:extLst>
              <a:ext uri="{FF2B5EF4-FFF2-40B4-BE49-F238E27FC236}">
                <a16:creationId xmlns:a16="http://schemas.microsoft.com/office/drawing/2014/main" id="{043E253E-191F-4E7D-AAA7-318FC57EE76E}"/>
              </a:ext>
            </a:extLst>
          </p:cNvPr>
          <p:cNvGrpSpPr/>
          <p:nvPr/>
        </p:nvGrpSpPr>
        <p:grpSpPr>
          <a:xfrm>
            <a:off x="120923" y="3303963"/>
            <a:ext cx="6013429" cy="1224136"/>
            <a:chOff x="413581" y="3186786"/>
            <a:chExt cx="6013429" cy="1224136"/>
          </a:xfrm>
        </p:grpSpPr>
        <p:sp>
          <p:nvSpPr>
            <p:cNvPr id="29" name="Content Placeholder 2">
              <a:extLst>
                <a:ext uri="{FF2B5EF4-FFF2-40B4-BE49-F238E27FC236}">
                  <a16:creationId xmlns:a16="http://schemas.microsoft.com/office/drawing/2014/main" id="{24ED47D6-AE88-4F7E-B5D9-69596D2C50FB}"/>
                </a:ext>
              </a:extLst>
            </p:cNvPr>
            <p:cNvSpPr txBox="1">
              <a:spLocks/>
            </p:cNvSpPr>
            <p:nvPr/>
          </p:nvSpPr>
          <p:spPr>
            <a:xfrm>
              <a:off x="1633091" y="3495335"/>
              <a:ext cx="4793919" cy="607039"/>
            </a:xfrm>
            <a:prstGeom prst="rect">
              <a:avLst/>
            </a:prstGeom>
            <a:solidFill>
              <a:srgbClr val="4872B6"/>
            </a:solidFill>
          </p:spPr>
          <p:txBody>
            <a:bodyPr vert="horz" lIns="0" tIns="45720" rIns="0" bIns="45720" rtlCol="0" anchor="ctr">
              <a:noAutofit/>
            </a:bodyPr>
            <a:lstStyle>
              <a:lvl1pPr marL="342900" indent="-342900" algn="l" defTabSz="914400" rtl="0" eaLnBrk="1" latinLnBrk="0" hangingPunct="1">
                <a:spcBef>
                  <a:spcPts val="600"/>
                </a:spcBef>
                <a:buClr>
                  <a:schemeClr val="tx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4000" indent="-342000" algn="l" defTabSz="914400" rtl="0" eaLnBrk="1" latinLnBrk="0" hangingPunct="1">
                <a:spcBef>
                  <a:spcPts val="600"/>
                </a:spcBef>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026000" indent="-342000" algn="l" defTabSz="914400" rtl="0" eaLnBrk="1" latinLnBrk="0" hangingPunct="1">
                <a:spcBef>
                  <a:spcPts val="6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000" dirty="0">
                  <a:solidFill>
                    <a:schemeClr val="bg1"/>
                  </a:solidFill>
                </a:rPr>
                <a:t>Review of treatment aims</a:t>
              </a:r>
            </a:p>
          </p:txBody>
        </p:sp>
        <p:pic>
          <p:nvPicPr>
            <p:cNvPr id="30" name="Graphic 29" descr="Refresh">
              <a:extLst>
                <a:ext uri="{FF2B5EF4-FFF2-40B4-BE49-F238E27FC236}">
                  <a16:creationId xmlns:a16="http://schemas.microsoft.com/office/drawing/2014/main" id="{28E027CB-A655-4239-97DC-7286A6CC0C6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13581" y="3186786"/>
              <a:ext cx="1224136" cy="1224136"/>
            </a:xfrm>
            <a:prstGeom prst="rect">
              <a:avLst/>
            </a:prstGeom>
          </p:spPr>
        </p:pic>
      </p:grpSp>
      <p:grpSp>
        <p:nvGrpSpPr>
          <p:cNvPr id="3" name="Group 2">
            <a:extLst>
              <a:ext uri="{FF2B5EF4-FFF2-40B4-BE49-F238E27FC236}">
                <a16:creationId xmlns:a16="http://schemas.microsoft.com/office/drawing/2014/main" id="{37DA3741-03E0-4E27-BF92-0B75387D7B19}"/>
              </a:ext>
            </a:extLst>
          </p:cNvPr>
          <p:cNvGrpSpPr/>
          <p:nvPr/>
        </p:nvGrpSpPr>
        <p:grpSpPr>
          <a:xfrm>
            <a:off x="120923" y="4539449"/>
            <a:ext cx="6013429" cy="1224136"/>
            <a:chOff x="413581" y="4615954"/>
            <a:chExt cx="6013429" cy="1224136"/>
          </a:xfrm>
        </p:grpSpPr>
        <p:sp>
          <p:nvSpPr>
            <p:cNvPr id="33" name="Content Placeholder 2">
              <a:extLst>
                <a:ext uri="{FF2B5EF4-FFF2-40B4-BE49-F238E27FC236}">
                  <a16:creationId xmlns:a16="http://schemas.microsoft.com/office/drawing/2014/main" id="{F9E7255A-F2AE-4AB0-A6C2-90FE9740DC24}"/>
                </a:ext>
              </a:extLst>
            </p:cNvPr>
            <p:cNvSpPr txBox="1">
              <a:spLocks/>
            </p:cNvSpPr>
            <p:nvPr/>
          </p:nvSpPr>
          <p:spPr>
            <a:xfrm>
              <a:off x="1633091" y="4924503"/>
              <a:ext cx="4793919" cy="607039"/>
            </a:xfrm>
            <a:prstGeom prst="rect">
              <a:avLst/>
            </a:prstGeom>
            <a:solidFill>
              <a:srgbClr val="4872B6"/>
            </a:solidFill>
          </p:spPr>
          <p:txBody>
            <a:bodyPr vert="horz" lIns="0" tIns="45720" rIns="0" bIns="45720" rtlCol="0" anchor="ctr">
              <a:noAutofit/>
            </a:bodyPr>
            <a:lstStyle>
              <a:lvl1pPr marL="342900" indent="-342900" algn="l" defTabSz="914400" rtl="0" eaLnBrk="1" latinLnBrk="0" hangingPunct="1">
                <a:spcBef>
                  <a:spcPts val="600"/>
                </a:spcBef>
                <a:buClr>
                  <a:schemeClr val="tx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4000" indent="-342000" algn="l" defTabSz="914400" rtl="0" eaLnBrk="1" latinLnBrk="0" hangingPunct="1">
                <a:spcBef>
                  <a:spcPts val="600"/>
                </a:spcBef>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026000" indent="-342000" algn="l" defTabSz="914400" rtl="0" eaLnBrk="1" latinLnBrk="0" hangingPunct="1">
                <a:spcBef>
                  <a:spcPts val="6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000" dirty="0">
                  <a:solidFill>
                    <a:schemeClr val="bg1"/>
                  </a:solidFill>
                </a:rPr>
                <a:t>Review of eligibility to receive a DMT</a:t>
              </a:r>
            </a:p>
          </p:txBody>
        </p:sp>
        <p:pic>
          <p:nvPicPr>
            <p:cNvPr id="34" name="Graphic 33" descr="Refresh">
              <a:extLst>
                <a:ext uri="{FF2B5EF4-FFF2-40B4-BE49-F238E27FC236}">
                  <a16:creationId xmlns:a16="http://schemas.microsoft.com/office/drawing/2014/main" id="{49A565BD-8BF7-42F6-9B07-DEA87F8E8DF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13581" y="4615954"/>
              <a:ext cx="1224136" cy="1224136"/>
            </a:xfrm>
            <a:prstGeom prst="rect">
              <a:avLst/>
            </a:prstGeom>
          </p:spPr>
        </p:pic>
      </p:grpSp>
      <p:grpSp>
        <p:nvGrpSpPr>
          <p:cNvPr id="36" name="Group 35">
            <a:extLst>
              <a:ext uri="{FF2B5EF4-FFF2-40B4-BE49-F238E27FC236}">
                <a16:creationId xmlns:a16="http://schemas.microsoft.com/office/drawing/2014/main" id="{6B63FE12-E073-4ED9-9C7D-2064AEA3B77E}"/>
              </a:ext>
            </a:extLst>
          </p:cNvPr>
          <p:cNvGrpSpPr/>
          <p:nvPr/>
        </p:nvGrpSpPr>
        <p:grpSpPr>
          <a:xfrm>
            <a:off x="5894840" y="1450734"/>
            <a:ext cx="6035395" cy="1224136"/>
            <a:chOff x="535631" y="1932289"/>
            <a:chExt cx="6035395" cy="1224136"/>
          </a:xfrm>
        </p:grpSpPr>
        <p:sp>
          <p:nvSpPr>
            <p:cNvPr id="37" name="Content Placeholder 2">
              <a:extLst>
                <a:ext uri="{FF2B5EF4-FFF2-40B4-BE49-F238E27FC236}">
                  <a16:creationId xmlns:a16="http://schemas.microsoft.com/office/drawing/2014/main" id="{E0ECA954-06FB-4C72-811A-97B8716FDA40}"/>
                </a:ext>
              </a:extLst>
            </p:cNvPr>
            <p:cNvSpPr txBox="1">
              <a:spLocks/>
            </p:cNvSpPr>
            <p:nvPr/>
          </p:nvSpPr>
          <p:spPr>
            <a:xfrm>
              <a:off x="1777107" y="2240838"/>
              <a:ext cx="4793919" cy="607039"/>
            </a:xfrm>
            <a:prstGeom prst="rect">
              <a:avLst/>
            </a:prstGeom>
            <a:solidFill>
              <a:srgbClr val="4872B6"/>
            </a:solidFill>
          </p:spPr>
          <p:txBody>
            <a:bodyPr vert="horz" lIns="0" tIns="45720" rIns="0" bIns="45720" rtlCol="0" anchor="ctr">
              <a:noAutofit/>
            </a:bodyPr>
            <a:lstStyle>
              <a:lvl1pPr marL="342900" indent="-342900" algn="l" defTabSz="914400" rtl="0" eaLnBrk="1" latinLnBrk="0" hangingPunct="1">
                <a:spcBef>
                  <a:spcPts val="600"/>
                </a:spcBef>
                <a:buClr>
                  <a:schemeClr val="tx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4000" indent="-342000" algn="l" defTabSz="914400" rtl="0" eaLnBrk="1" latinLnBrk="0" hangingPunct="1">
                <a:spcBef>
                  <a:spcPts val="600"/>
                </a:spcBef>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026000" indent="-342000" algn="l" defTabSz="914400" rtl="0" eaLnBrk="1" latinLnBrk="0" hangingPunct="1">
                <a:spcBef>
                  <a:spcPts val="6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000" dirty="0">
                  <a:solidFill>
                    <a:schemeClr val="bg1"/>
                  </a:solidFill>
                </a:rPr>
                <a:t>Review of currently prescribed DMT</a:t>
              </a:r>
            </a:p>
          </p:txBody>
        </p:sp>
        <p:pic>
          <p:nvPicPr>
            <p:cNvPr id="38" name="Graphic 37" descr="Refresh">
              <a:extLst>
                <a:ext uri="{FF2B5EF4-FFF2-40B4-BE49-F238E27FC236}">
                  <a16:creationId xmlns:a16="http://schemas.microsoft.com/office/drawing/2014/main" id="{E601EB7E-4A2E-4731-99CB-8F39565B9F2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35631" y="1932289"/>
              <a:ext cx="1224136" cy="1224136"/>
            </a:xfrm>
            <a:prstGeom prst="rect">
              <a:avLst/>
            </a:prstGeom>
          </p:spPr>
        </p:pic>
      </p:grpSp>
      <p:grpSp>
        <p:nvGrpSpPr>
          <p:cNvPr id="40" name="Group 39">
            <a:extLst>
              <a:ext uri="{FF2B5EF4-FFF2-40B4-BE49-F238E27FC236}">
                <a16:creationId xmlns:a16="http://schemas.microsoft.com/office/drawing/2014/main" id="{084D054D-4930-4627-AFBC-ED949882FC8F}"/>
              </a:ext>
            </a:extLst>
          </p:cNvPr>
          <p:cNvGrpSpPr/>
          <p:nvPr/>
        </p:nvGrpSpPr>
        <p:grpSpPr>
          <a:xfrm>
            <a:off x="5894840" y="2686220"/>
            <a:ext cx="6035395" cy="1224136"/>
            <a:chOff x="535631" y="3186786"/>
            <a:chExt cx="6035395" cy="1224136"/>
          </a:xfrm>
        </p:grpSpPr>
        <p:sp>
          <p:nvSpPr>
            <p:cNvPr id="41" name="Content Placeholder 2">
              <a:extLst>
                <a:ext uri="{FF2B5EF4-FFF2-40B4-BE49-F238E27FC236}">
                  <a16:creationId xmlns:a16="http://schemas.microsoft.com/office/drawing/2014/main" id="{744DA548-A0C6-4021-BEFC-55FBFB9515F3}"/>
                </a:ext>
              </a:extLst>
            </p:cNvPr>
            <p:cNvSpPr txBox="1">
              <a:spLocks/>
            </p:cNvSpPr>
            <p:nvPr/>
          </p:nvSpPr>
          <p:spPr>
            <a:xfrm>
              <a:off x="1777107" y="3495335"/>
              <a:ext cx="4793919" cy="607039"/>
            </a:xfrm>
            <a:prstGeom prst="rect">
              <a:avLst/>
            </a:prstGeom>
            <a:solidFill>
              <a:srgbClr val="4872B6"/>
            </a:solidFill>
          </p:spPr>
          <p:txBody>
            <a:bodyPr vert="horz" lIns="0" tIns="45720" rIns="0" bIns="45720" rtlCol="0" anchor="ctr">
              <a:noAutofit/>
            </a:bodyPr>
            <a:lstStyle>
              <a:lvl1pPr marL="342900" indent="-342900" algn="l" defTabSz="914400" rtl="0" eaLnBrk="1" latinLnBrk="0" hangingPunct="1">
                <a:spcBef>
                  <a:spcPts val="600"/>
                </a:spcBef>
                <a:buClr>
                  <a:schemeClr val="tx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4000" indent="-342000" algn="l" defTabSz="914400" rtl="0" eaLnBrk="1" latinLnBrk="0" hangingPunct="1">
                <a:spcBef>
                  <a:spcPts val="600"/>
                </a:spcBef>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026000" indent="-342000" algn="l" defTabSz="914400" rtl="0" eaLnBrk="1" latinLnBrk="0" hangingPunct="1">
                <a:spcBef>
                  <a:spcPts val="6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000" dirty="0">
                  <a:solidFill>
                    <a:schemeClr val="bg1"/>
                  </a:solidFill>
                </a:rPr>
                <a:t>Active, documented discussion about living a brain-healthy lifestyle</a:t>
              </a:r>
            </a:p>
          </p:txBody>
        </p:sp>
        <p:pic>
          <p:nvPicPr>
            <p:cNvPr id="42" name="Graphic 41" descr="Refresh">
              <a:extLst>
                <a:ext uri="{FF2B5EF4-FFF2-40B4-BE49-F238E27FC236}">
                  <a16:creationId xmlns:a16="http://schemas.microsoft.com/office/drawing/2014/main" id="{ED15A637-5DA3-4BA6-9FA0-BF23EFF9262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35631" y="3186786"/>
              <a:ext cx="1224136" cy="1224136"/>
            </a:xfrm>
            <a:prstGeom prst="rect">
              <a:avLst/>
            </a:prstGeom>
          </p:spPr>
        </p:pic>
      </p:grpSp>
      <p:grpSp>
        <p:nvGrpSpPr>
          <p:cNvPr id="44" name="Group 43">
            <a:extLst>
              <a:ext uri="{FF2B5EF4-FFF2-40B4-BE49-F238E27FC236}">
                <a16:creationId xmlns:a16="http://schemas.microsoft.com/office/drawing/2014/main" id="{A3727D76-1FD0-4ACD-9278-B97AE59F5113}"/>
              </a:ext>
            </a:extLst>
          </p:cNvPr>
          <p:cNvGrpSpPr/>
          <p:nvPr/>
        </p:nvGrpSpPr>
        <p:grpSpPr>
          <a:xfrm>
            <a:off x="5894840" y="3921706"/>
            <a:ext cx="6035395" cy="1224136"/>
            <a:chOff x="535631" y="4615954"/>
            <a:chExt cx="6035395" cy="1224136"/>
          </a:xfrm>
        </p:grpSpPr>
        <p:sp>
          <p:nvSpPr>
            <p:cNvPr id="45" name="Content Placeholder 2">
              <a:extLst>
                <a:ext uri="{FF2B5EF4-FFF2-40B4-BE49-F238E27FC236}">
                  <a16:creationId xmlns:a16="http://schemas.microsoft.com/office/drawing/2014/main" id="{F95E97F7-6AA5-4E4D-A683-A6D4A54AB511}"/>
                </a:ext>
              </a:extLst>
            </p:cNvPr>
            <p:cNvSpPr txBox="1">
              <a:spLocks/>
            </p:cNvSpPr>
            <p:nvPr/>
          </p:nvSpPr>
          <p:spPr>
            <a:xfrm>
              <a:off x="1777107" y="4924503"/>
              <a:ext cx="4793919" cy="607039"/>
            </a:xfrm>
            <a:prstGeom prst="rect">
              <a:avLst/>
            </a:prstGeom>
            <a:solidFill>
              <a:srgbClr val="4872B6"/>
            </a:solidFill>
          </p:spPr>
          <p:txBody>
            <a:bodyPr vert="horz" lIns="0" tIns="45720" rIns="0" bIns="45720" rtlCol="0" anchor="ctr">
              <a:noAutofit/>
            </a:bodyPr>
            <a:lstStyle>
              <a:lvl1pPr marL="342900" indent="-342900" algn="l" defTabSz="914400" rtl="0" eaLnBrk="1" latinLnBrk="0" hangingPunct="1">
                <a:spcBef>
                  <a:spcPts val="600"/>
                </a:spcBef>
                <a:buClr>
                  <a:schemeClr val="tx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4000" indent="-342000" algn="l" defTabSz="914400" rtl="0" eaLnBrk="1" latinLnBrk="0" hangingPunct="1">
                <a:spcBef>
                  <a:spcPts val="600"/>
                </a:spcBef>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026000" indent="-342000" algn="l" defTabSz="914400" rtl="0" eaLnBrk="1" latinLnBrk="0" hangingPunct="1">
                <a:spcBef>
                  <a:spcPts val="6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000" dirty="0">
                  <a:solidFill>
                    <a:schemeClr val="bg1"/>
                  </a:solidFill>
                </a:rPr>
                <a:t>Check-up to screen for and/or </a:t>
              </a:r>
              <a:br>
                <a:rPr lang="en-GB" sz="2000" dirty="0">
                  <a:solidFill>
                    <a:schemeClr val="bg1"/>
                  </a:solidFill>
                </a:rPr>
              </a:br>
              <a:r>
                <a:rPr lang="en-GB" sz="2000" dirty="0">
                  <a:solidFill>
                    <a:schemeClr val="bg1"/>
                  </a:solidFill>
                </a:rPr>
                <a:t>manage comorbidities </a:t>
              </a:r>
            </a:p>
          </p:txBody>
        </p:sp>
        <p:pic>
          <p:nvPicPr>
            <p:cNvPr id="46" name="Graphic 45" descr="Refresh">
              <a:extLst>
                <a:ext uri="{FF2B5EF4-FFF2-40B4-BE49-F238E27FC236}">
                  <a16:creationId xmlns:a16="http://schemas.microsoft.com/office/drawing/2014/main" id="{FB43C127-CC97-472C-B6B2-17CBDF7529F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35631" y="4615954"/>
              <a:ext cx="1224136" cy="1224136"/>
            </a:xfrm>
            <a:prstGeom prst="rect">
              <a:avLst/>
            </a:prstGeom>
          </p:spPr>
        </p:pic>
      </p:grpSp>
      <p:grpSp>
        <p:nvGrpSpPr>
          <p:cNvPr id="52" name="Group 51">
            <a:extLst>
              <a:ext uri="{FF2B5EF4-FFF2-40B4-BE49-F238E27FC236}">
                <a16:creationId xmlns:a16="http://schemas.microsoft.com/office/drawing/2014/main" id="{482211E8-939F-4FC5-8EB0-7A90A3991EEC}"/>
              </a:ext>
            </a:extLst>
          </p:cNvPr>
          <p:cNvGrpSpPr/>
          <p:nvPr/>
        </p:nvGrpSpPr>
        <p:grpSpPr>
          <a:xfrm>
            <a:off x="5894840" y="5157192"/>
            <a:ext cx="6035395" cy="1224136"/>
            <a:chOff x="535631" y="4615954"/>
            <a:chExt cx="6035395" cy="1224136"/>
          </a:xfrm>
        </p:grpSpPr>
        <p:sp>
          <p:nvSpPr>
            <p:cNvPr id="53" name="Content Placeholder 2">
              <a:extLst>
                <a:ext uri="{FF2B5EF4-FFF2-40B4-BE49-F238E27FC236}">
                  <a16:creationId xmlns:a16="http://schemas.microsoft.com/office/drawing/2014/main" id="{AC2B8F0B-3C68-4C65-97E6-B79F3AD215B1}"/>
                </a:ext>
              </a:extLst>
            </p:cNvPr>
            <p:cNvSpPr txBox="1">
              <a:spLocks/>
            </p:cNvSpPr>
            <p:nvPr/>
          </p:nvSpPr>
          <p:spPr>
            <a:xfrm>
              <a:off x="1777107" y="4924503"/>
              <a:ext cx="4793919" cy="607039"/>
            </a:xfrm>
            <a:prstGeom prst="rect">
              <a:avLst/>
            </a:prstGeom>
            <a:solidFill>
              <a:srgbClr val="4872B6"/>
            </a:solidFill>
          </p:spPr>
          <p:txBody>
            <a:bodyPr vert="horz" lIns="0" tIns="45720" rIns="0" bIns="45720" rtlCol="0" anchor="ctr">
              <a:noAutofit/>
            </a:bodyPr>
            <a:lstStyle>
              <a:lvl1pPr marL="342900" indent="-342900" algn="l" defTabSz="914400" rtl="0" eaLnBrk="1" latinLnBrk="0" hangingPunct="1">
                <a:spcBef>
                  <a:spcPts val="600"/>
                </a:spcBef>
                <a:buClr>
                  <a:schemeClr val="tx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4000" indent="-342000" algn="l" defTabSz="914400" rtl="0" eaLnBrk="1" latinLnBrk="0" hangingPunct="1">
                <a:spcBef>
                  <a:spcPts val="600"/>
                </a:spcBef>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026000" indent="-342000" algn="l" defTabSz="914400" rtl="0" eaLnBrk="1" latinLnBrk="0" hangingPunct="1">
                <a:spcBef>
                  <a:spcPts val="6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000" dirty="0">
                  <a:solidFill>
                    <a:schemeClr val="bg1"/>
                  </a:solidFill>
                </a:rPr>
                <a:t>Offer of an MRI scan</a:t>
              </a:r>
            </a:p>
          </p:txBody>
        </p:sp>
        <p:pic>
          <p:nvPicPr>
            <p:cNvPr id="54" name="Graphic 53" descr="Refresh">
              <a:extLst>
                <a:ext uri="{FF2B5EF4-FFF2-40B4-BE49-F238E27FC236}">
                  <a16:creationId xmlns:a16="http://schemas.microsoft.com/office/drawing/2014/main" id="{28F8827A-9BB5-4C20-858C-6D42EBA412D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35631" y="4615954"/>
              <a:ext cx="1224136" cy="1224136"/>
            </a:xfrm>
            <a:prstGeom prst="rect">
              <a:avLst/>
            </a:prstGeom>
          </p:spPr>
        </p:pic>
      </p:grpSp>
      <p:sp>
        <p:nvSpPr>
          <p:cNvPr id="48" name="TextBox 47">
            <a:extLst>
              <a:ext uri="{FF2B5EF4-FFF2-40B4-BE49-F238E27FC236}">
                <a16:creationId xmlns:a16="http://schemas.microsoft.com/office/drawing/2014/main" id="{C5846D9B-7FBF-421D-B30D-CDE0ECA8E7FB}"/>
              </a:ext>
            </a:extLst>
          </p:cNvPr>
          <p:cNvSpPr txBox="1"/>
          <p:nvPr/>
        </p:nvSpPr>
        <p:spPr>
          <a:xfrm>
            <a:off x="355809" y="3751783"/>
            <a:ext cx="1029449" cy="338554"/>
          </a:xfrm>
          <a:prstGeom prst="rect">
            <a:avLst/>
          </a:prstGeom>
          <a:noFill/>
        </p:spPr>
        <p:txBody>
          <a:bodyPr wrap="none" rtlCol="0">
            <a:spAutoFit/>
          </a:bodyPr>
          <a:lstStyle/>
          <a:p>
            <a:r>
              <a:rPr lang="en-GB" sz="1600" dirty="0"/>
              <a:t>6 months</a:t>
            </a:r>
          </a:p>
        </p:txBody>
      </p:sp>
      <p:sp>
        <p:nvSpPr>
          <p:cNvPr id="51" name="TextBox 50">
            <a:extLst>
              <a:ext uri="{FF2B5EF4-FFF2-40B4-BE49-F238E27FC236}">
                <a16:creationId xmlns:a16="http://schemas.microsoft.com/office/drawing/2014/main" id="{5BE9024A-5F00-4AD5-89EC-4DC29113F6DE}"/>
              </a:ext>
            </a:extLst>
          </p:cNvPr>
          <p:cNvSpPr txBox="1"/>
          <p:nvPr/>
        </p:nvSpPr>
        <p:spPr>
          <a:xfrm>
            <a:off x="6161113" y="1899200"/>
            <a:ext cx="1029449" cy="338554"/>
          </a:xfrm>
          <a:prstGeom prst="rect">
            <a:avLst/>
          </a:prstGeom>
          <a:noFill/>
        </p:spPr>
        <p:txBody>
          <a:bodyPr wrap="none" rtlCol="0">
            <a:spAutoFit/>
          </a:bodyPr>
          <a:lstStyle/>
          <a:p>
            <a:r>
              <a:rPr lang="en-GB" sz="1600" dirty="0"/>
              <a:t>6 months</a:t>
            </a:r>
          </a:p>
        </p:txBody>
      </p:sp>
      <p:sp>
        <p:nvSpPr>
          <p:cNvPr id="57" name="TextBox 56">
            <a:extLst>
              <a:ext uri="{FF2B5EF4-FFF2-40B4-BE49-F238E27FC236}">
                <a16:creationId xmlns:a16="http://schemas.microsoft.com/office/drawing/2014/main" id="{5FAFA2F0-00C2-4F3F-A691-04326A760D74}"/>
              </a:ext>
            </a:extLst>
          </p:cNvPr>
          <p:cNvSpPr txBox="1"/>
          <p:nvPr/>
        </p:nvSpPr>
        <p:spPr>
          <a:xfrm>
            <a:off x="6161113" y="4369526"/>
            <a:ext cx="1029449" cy="338554"/>
          </a:xfrm>
          <a:prstGeom prst="rect">
            <a:avLst/>
          </a:prstGeom>
          <a:noFill/>
        </p:spPr>
        <p:txBody>
          <a:bodyPr wrap="none" rtlCol="0">
            <a:spAutoFit/>
          </a:bodyPr>
          <a:lstStyle/>
          <a:p>
            <a:r>
              <a:rPr lang="en-GB" sz="1600" dirty="0"/>
              <a:t>6 months</a:t>
            </a:r>
          </a:p>
        </p:txBody>
      </p:sp>
      <p:sp>
        <p:nvSpPr>
          <p:cNvPr id="58" name="TextBox 57">
            <a:extLst>
              <a:ext uri="{FF2B5EF4-FFF2-40B4-BE49-F238E27FC236}">
                <a16:creationId xmlns:a16="http://schemas.microsoft.com/office/drawing/2014/main" id="{27F8F8D9-43AB-4968-AFAB-861C12348270}"/>
              </a:ext>
            </a:extLst>
          </p:cNvPr>
          <p:cNvSpPr txBox="1"/>
          <p:nvPr/>
        </p:nvSpPr>
        <p:spPr>
          <a:xfrm>
            <a:off x="6241603" y="5620648"/>
            <a:ext cx="755335" cy="338554"/>
          </a:xfrm>
          <a:prstGeom prst="rect">
            <a:avLst/>
          </a:prstGeom>
          <a:noFill/>
        </p:spPr>
        <p:txBody>
          <a:bodyPr wrap="none" rtlCol="0">
            <a:spAutoFit/>
          </a:bodyPr>
          <a:lstStyle/>
          <a:p>
            <a:r>
              <a:rPr lang="en-GB" sz="1600" dirty="0"/>
              <a:t>1 year</a:t>
            </a:r>
          </a:p>
        </p:txBody>
      </p:sp>
      <p:sp>
        <p:nvSpPr>
          <p:cNvPr id="32" name="TextBox 31">
            <a:extLst>
              <a:ext uri="{FF2B5EF4-FFF2-40B4-BE49-F238E27FC236}">
                <a16:creationId xmlns:a16="http://schemas.microsoft.com/office/drawing/2014/main" id="{BB7186BF-71D6-4C81-8CEC-D197CE9B3B48}"/>
              </a:ext>
            </a:extLst>
          </p:cNvPr>
          <p:cNvSpPr txBox="1"/>
          <p:nvPr/>
        </p:nvSpPr>
        <p:spPr>
          <a:xfrm>
            <a:off x="355809" y="4857459"/>
            <a:ext cx="548548" cy="584775"/>
          </a:xfrm>
          <a:prstGeom prst="rect">
            <a:avLst/>
          </a:prstGeom>
          <a:noFill/>
        </p:spPr>
        <p:txBody>
          <a:bodyPr wrap="none" rtlCol="0">
            <a:spAutoFit/>
          </a:bodyPr>
          <a:lstStyle/>
          <a:p>
            <a:r>
              <a:rPr lang="en-GB" sz="3200" dirty="0"/>
              <a:t> - </a:t>
            </a:r>
          </a:p>
        </p:txBody>
      </p:sp>
      <p:sp>
        <p:nvSpPr>
          <p:cNvPr id="35" name="TextBox 34">
            <a:extLst>
              <a:ext uri="{FF2B5EF4-FFF2-40B4-BE49-F238E27FC236}">
                <a16:creationId xmlns:a16="http://schemas.microsoft.com/office/drawing/2014/main" id="{24A078B7-4722-49A0-8848-EE82233EE62D}"/>
              </a:ext>
            </a:extLst>
          </p:cNvPr>
          <p:cNvSpPr txBox="1"/>
          <p:nvPr/>
        </p:nvSpPr>
        <p:spPr>
          <a:xfrm>
            <a:off x="363106" y="2434752"/>
            <a:ext cx="548548" cy="584775"/>
          </a:xfrm>
          <a:prstGeom prst="rect">
            <a:avLst/>
          </a:prstGeom>
          <a:noFill/>
        </p:spPr>
        <p:txBody>
          <a:bodyPr wrap="none" rtlCol="0">
            <a:spAutoFit/>
          </a:bodyPr>
          <a:lstStyle/>
          <a:p>
            <a:r>
              <a:rPr lang="en-GB" sz="3200" dirty="0"/>
              <a:t> - </a:t>
            </a:r>
          </a:p>
        </p:txBody>
      </p:sp>
      <p:sp>
        <p:nvSpPr>
          <p:cNvPr id="39" name="TextBox 38">
            <a:extLst>
              <a:ext uri="{FF2B5EF4-FFF2-40B4-BE49-F238E27FC236}">
                <a16:creationId xmlns:a16="http://schemas.microsoft.com/office/drawing/2014/main" id="{06568B63-EAF5-4812-9572-C1C96BFEF6D4}"/>
              </a:ext>
            </a:extLst>
          </p:cNvPr>
          <p:cNvSpPr txBox="1"/>
          <p:nvPr/>
        </p:nvSpPr>
        <p:spPr>
          <a:xfrm>
            <a:off x="6108195" y="3027090"/>
            <a:ext cx="548548" cy="584775"/>
          </a:xfrm>
          <a:prstGeom prst="rect">
            <a:avLst/>
          </a:prstGeom>
          <a:noFill/>
        </p:spPr>
        <p:txBody>
          <a:bodyPr wrap="none" rtlCol="0">
            <a:spAutoFit/>
          </a:bodyPr>
          <a:lstStyle/>
          <a:p>
            <a:r>
              <a:rPr lang="en-GB" sz="3200" dirty="0"/>
              <a:t> - </a:t>
            </a:r>
          </a:p>
        </p:txBody>
      </p:sp>
    </p:spTree>
    <p:extLst>
      <p:ext uri="{BB962C8B-B14F-4D97-AF65-F5344CB8AC3E}">
        <p14:creationId xmlns:p14="http://schemas.microsoft.com/office/powerpoint/2010/main" val="37013650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Treatment decisions: what timings</a:t>
            </a:r>
            <a:br>
              <a:rPr lang="en-GB" dirty="0"/>
            </a:br>
            <a:r>
              <a:rPr lang="en-GB" dirty="0"/>
              <a:t>constitute best practice?</a:t>
            </a:r>
          </a:p>
        </p:txBody>
      </p:sp>
      <p:sp>
        <p:nvSpPr>
          <p:cNvPr id="4" name="Text Placeholder 3"/>
          <p:cNvSpPr>
            <a:spLocks noGrp="1"/>
          </p:cNvSpPr>
          <p:nvPr>
            <p:ph type="body" sz="quarter" idx="14"/>
          </p:nvPr>
        </p:nvSpPr>
        <p:spPr>
          <a:xfrm>
            <a:off x="629332" y="6581007"/>
            <a:ext cx="10777635" cy="276999"/>
          </a:xfrm>
        </p:spPr>
        <p:txBody>
          <a:bodyPr/>
          <a:lstStyle/>
          <a:p>
            <a:r>
              <a:rPr lang="en-GB" dirty="0"/>
              <a:t>DMT, disease-modifying therapy</a:t>
            </a:r>
          </a:p>
        </p:txBody>
      </p:sp>
      <p:sp>
        <p:nvSpPr>
          <p:cNvPr id="25" name="TextBox 24">
            <a:extLst>
              <a:ext uri="{FF2B5EF4-FFF2-40B4-BE49-F238E27FC236}">
                <a16:creationId xmlns:a16="http://schemas.microsoft.com/office/drawing/2014/main" id="{0158DAB2-3C67-43A3-A43B-6959354BDC82}"/>
              </a:ext>
            </a:extLst>
          </p:cNvPr>
          <p:cNvSpPr txBox="1"/>
          <p:nvPr/>
        </p:nvSpPr>
        <p:spPr>
          <a:xfrm>
            <a:off x="1222659" y="2092952"/>
            <a:ext cx="1879778" cy="307777"/>
          </a:xfrm>
          <a:prstGeom prst="rect">
            <a:avLst/>
          </a:prstGeom>
          <a:noFill/>
        </p:spPr>
        <p:txBody>
          <a:bodyPr wrap="square" rtlCol="0">
            <a:spAutoFit/>
          </a:bodyPr>
          <a:lstStyle/>
          <a:p>
            <a:r>
              <a:rPr lang="en-GB" sz="1400" b="1" dirty="0">
                <a:solidFill>
                  <a:schemeClr val="bg1"/>
                </a:solidFill>
              </a:rPr>
              <a:t>Within 2 weeks</a:t>
            </a:r>
          </a:p>
        </p:txBody>
      </p:sp>
      <p:sp>
        <p:nvSpPr>
          <p:cNvPr id="27" name="TextBox 26">
            <a:extLst>
              <a:ext uri="{FF2B5EF4-FFF2-40B4-BE49-F238E27FC236}">
                <a16:creationId xmlns:a16="http://schemas.microsoft.com/office/drawing/2014/main" id="{1A70F669-5C5F-4107-B674-9CBEA704B4A7}"/>
              </a:ext>
            </a:extLst>
          </p:cNvPr>
          <p:cNvSpPr txBox="1"/>
          <p:nvPr/>
        </p:nvSpPr>
        <p:spPr>
          <a:xfrm>
            <a:off x="1222659" y="2897624"/>
            <a:ext cx="1531785" cy="307777"/>
          </a:xfrm>
          <a:prstGeom prst="rect">
            <a:avLst/>
          </a:prstGeom>
          <a:noFill/>
        </p:spPr>
        <p:txBody>
          <a:bodyPr wrap="square" rtlCol="0">
            <a:spAutoFit/>
          </a:bodyPr>
          <a:lstStyle/>
          <a:p>
            <a:r>
              <a:rPr lang="en-GB" sz="1400" b="1" dirty="0">
                <a:solidFill>
                  <a:schemeClr val="bg1"/>
                </a:solidFill>
              </a:rPr>
              <a:t>Within 3 weeks</a:t>
            </a:r>
          </a:p>
        </p:txBody>
      </p:sp>
      <p:sp>
        <p:nvSpPr>
          <p:cNvPr id="34" name="Content Placeholder 2">
            <a:extLst>
              <a:ext uri="{FF2B5EF4-FFF2-40B4-BE49-F238E27FC236}">
                <a16:creationId xmlns:a16="http://schemas.microsoft.com/office/drawing/2014/main" id="{13404006-BAD1-4DE4-93DF-008A9ABCD65C}"/>
              </a:ext>
            </a:extLst>
          </p:cNvPr>
          <p:cNvSpPr txBox="1">
            <a:spLocks/>
          </p:cNvSpPr>
          <p:nvPr/>
        </p:nvSpPr>
        <p:spPr>
          <a:xfrm>
            <a:off x="654163" y="1637875"/>
            <a:ext cx="5184576" cy="607039"/>
          </a:xfrm>
          <a:prstGeom prst="rect">
            <a:avLst/>
          </a:prstGeom>
          <a:solidFill>
            <a:schemeClr val="accent3"/>
          </a:solidFill>
        </p:spPr>
        <p:txBody>
          <a:bodyPr vert="horz" lIns="0" tIns="45720" rIns="0" bIns="45720" rtlCol="0" anchor="ctr">
            <a:noAutofit/>
          </a:bodyPr>
          <a:lstStyle>
            <a:lvl1pPr marL="342900" indent="-342900" algn="l" defTabSz="914400" rtl="0" eaLnBrk="1" latinLnBrk="0" hangingPunct="1">
              <a:spcBef>
                <a:spcPts val="600"/>
              </a:spcBef>
              <a:buClr>
                <a:schemeClr val="tx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4000" indent="-342000" algn="l" defTabSz="914400" rtl="0" eaLnBrk="1" latinLnBrk="0" hangingPunct="1">
              <a:spcBef>
                <a:spcPts val="600"/>
              </a:spcBef>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026000" indent="-342000" algn="l" defTabSz="914400" rtl="0" eaLnBrk="1" latinLnBrk="0" hangingPunct="1">
              <a:spcBef>
                <a:spcPts val="6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000" dirty="0">
                <a:solidFill>
                  <a:schemeClr val="bg1"/>
                </a:solidFill>
              </a:rPr>
              <a:t>Patient becomes eligible for a DMT</a:t>
            </a:r>
          </a:p>
        </p:txBody>
      </p:sp>
      <p:sp>
        <p:nvSpPr>
          <p:cNvPr id="33" name="Content Placeholder 2">
            <a:extLst>
              <a:ext uri="{FF2B5EF4-FFF2-40B4-BE49-F238E27FC236}">
                <a16:creationId xmlns:a16="http://schemas.microsoft.com/office/drawing/2014/main" id="{8F69AD8D-5E5E-46A4-BF5D-2A7FEB8D3CA5}"/>
              </a:ext>
            </a:extLst>
          </p:cNvPr>
          <p:cNvSpPr txBox="1">
            <a:spLocks/>
          </p:cNvSpPr>
          <p:nvPr/>
        </p:nvSpPr>
        <p:spPr>
          <a:xfrm>
            <a:off x="6313611" y="1645883"/>
            <a:ext cx="5184576" cy="607039"/>
          </a:xfrm>
          <a:prstGeom prst="rect">
            <a:avLst/>
          </a:prstGeom>
          <a:solidFill>
            <a:schemeClr val="accent3"/>
          </a:solidFill>
        </p:spPr>
        <p:txBody>
          <a:bodyPr vert="horz" lIns="0" tIns="45720" rIns="0" bIns="45720" rtlCol="0" anchor="ctr">
            <a:noAutofit/>
          </a:bodyPr>
          <a:lstStyle>
            <a:lvl1pPr marL="342900" indent="-342900" algn="l" defTabSz="914400" rtl="0" eaLnBrk="1" latinLnBrk="0" hangingPunct="1">
              <a:spcBef>
                <a:spcPts val="600"/>
              </a:spcBef>
              <a:buClr>
                <a:schemeClr val="tx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4000" indent="-342000" algn="l" defTabSz="914400" rtl="0" eaLnBrk="1" latinLnBrk="0" hangingPunct="1">
              <a:spcBef>
                <a:spcPts val="600"/>
              </a:spcBef>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026000" indent="-342000" algn="l" defTabSz="914400" rtl="0" eaLnBrk="1" latinLnBrk="0" hangingPunct="1">
              <a:spcBef>
                <a:spcPts val="6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000" dirty="0">
                <a:solidFill>
                  <a:schemeClr val="bg1"/>
                </a:solidFill>
              </a:rPr>
              <a:t>Patient has suboptimal response to DMT</a:t>
            </a:r>
          </a:p>
        </p:txBody>
      </p:sp>
      <p:sp>
        <p:nvSpPr>
          <p:cNvPr id="35" name="Content Placeholder 2">
            <a:extLst>
              <a:ext uri="{FF2B5EF4-FFF2-40B4-BE49-F238E27FC236}">
                <a16:creationId xmlns:a16="http://schemas.microsoft.com/office/drawing/2014/main" id="{FFEC8C45-EA05-4803-84C8-C7D6751A648C}"/>
              </a:ext>
            </a:extLst>
          </p:cNvPr>
          <p:cNvSpPr txBox="1">
            <a:spLocks/>
          </p:cNvSpPr>
          <p:nvPr/>
        </p:nvSpPr>
        <p:spPr>
          <a:xfrm>
            <a:off x="655596" y="2965645"/>
            <a:ext cx="10841158" cy="607039"/>
          </a:xfrm>
          <a:prstGeom prst="rect">
            <a:avLst/>
          </a:prstGeom>
          <a:solidFill>
            <a:schemeClr val="accent3"/>
          </a:solidFill>
        </p:spPr>
        <p:txBody>
          <a:bodyPr vert="horz" lIns="0" tIns="45720" rIns="0" bIns="45720" rtlCol="0" anchor="ctr">
            <a:noAutofit/>
          </a:bodyPr>
          <a:lstStyle>
            <a:lvl1pPr marL="342900" indent="-342900" algn="l" defTabSz="914400" rtl="0" eaLnBrk="1" latinLnBrk="0" hangingPunct="1">
              <a:spcBef>
                <a:spcPts val="600"/>
              </a:spcBef>
              <a:buClr>
                <a:schemeClr val="tx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4000" indent="-342000" algn="l" defTabSz="914400" rtl="0" eaLnBrk="1" latinLnBrk="0" hangingPunct="1">
              <a:spcBef>
                <a:spcPts val="600"/>
              </a:spcBef>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026000" indent="-342000" algn="l" defTabSz="914400" rtl="0" eaLnBrk="1" latinLnBrk="0" hangingPunct="1">
              <a:spcBef>
                <a:spcPts val="6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000" dirty="0">
                <a:solidFill>
                  <a:schemeClr val="bg1"/>
                </a:solidFill>
              </a:rPr>
              <a:t>Patient offered appropriate DMT</a:t>
            </a:r>
          </a:p>
        </p:txBody>
      </p:sp>
      <p:sp>
        <p:nvSpPr>
          <p:cNvPr id="36" name="Content Placeholder 2">
            <a:extLst>
              <a:ext uri="{FF2B5EF4-FFF2-40B4-BE49-F238E27FC236}">
                <a16:creationId xmlns:a16="http://schemas.microsoft.com/office/drawing/2014/main" id="{B4D59023-CFDC-4F83-8263-4760F7CA5DCC}"/>
              </a:ext>
            </a:extLst>
          </p:cNvPr>
          <p:cNvSpPr txBox="1">
            <a:spLocks/>
          </p:cNvSpPr>
          <p:nvPr/>
        </p:nvSpPr>
        <p:spPr>
          <a:xfrm>
            <a:off x="655596" y="4293096"/>
            <a:ext cx="10841158" cy="607039"/>
          </a:xfrm>
          <a:prstGeom prst="rect">
            <a:avLst/>
          </a:prstGeom>
          <a:solidFill>
            <a:schemeClr val="accent3"/>
          </a:solidFill>
        </p:spPr>
        <p:txBody>
          <a:bodyPr vert="horz" lIns="0" tIns="45720" rIns="0" bIns="45720" rtlCol="0" anchor="ctr">
            <a:noAutofit/>
          </a:bodyPr>
          <a:lstStyle>
            <a:lvl1pPr marL="342900" indent="-342900" algn="l" defTabSz="914400" rtl="0" eaLnBrk="1" latinLnBrk="0" hangingPunct="1">
              <a:spcBef>
                <a:spcPts val="600"/>
              </a:spcBef>
              <a:buClr>
                <a:schemeClr val="tx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4000" indent="-342000" algn="l" defTabSz="914400" rtl="0" eaLnBrk="1" latinLnBrk="0" hangingPunct="1">
              <a:spcBef>
                <a:spcPts val="600"/>
              </a:spcBef>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026000" indent="-342000" algn="l" defTabSz="914400" rtl="0" eaLnBrk="1" latinLnBrk="0" hangingPunct="1">
              <a:spcBef>
                <a:spcPts val="6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000" dirty="0">
                <a:solidFill>
                  <a:schemeClr val="bg1"/>
                </a:solidFill>
              </a:rPr>
              <a:t>Patient agrees to start DMT</a:t>
            </a:r>
          </a:p>
        </p:txBody>
      </p:sp>
      <p:sp>
        <p:nvSpPr>
          <p:cNvPr id="37" name="Content Placeholder 2">
            <a:extLst>
              <a:ext uri="{FF2B5EF4-FFF2-40B4-BE49-F238E27FC236}">
                <a16:creationId xmlns:a16="http://schemas.microsoft.com/office/drawing/2014/main" id="{68F9712E-42D7-4681-A189-021E88240895}"/>
              </a:ext>
            </a:extLst>
          </p:cNvPr>
          <p:cNvSpPr txBox="1">
            <a:spLocks/>
          </p:cNvSpPr>
          <p:nvPr/>
        </p:nvSpPr>
        <p:spPr>
          <a:xfrm>
            <a:off x="655596" y="5630273"/>
            <a:ext cx="10841158" cy="607039"/>
          </a:xfrm>
          <a:prstGeom prst="rect">
            <a:avLst/>
          </a:prstGeom>
          <a:solidFill>
            <a:schemeClr val="accent3"/>
          </a:solidFill>
        </p:spPr>
        <p:txBody>
          <a:bodyPr vert="horz" lIns="0" tIns="45720" rIns="0" bIns="45720" rtlCol="0" anchor="ctr">
            <a:noAutofit/>
          </a:bodyPr>
          <a:lstStyle>
            <a:lvl1pPr marL="342900" indent="-342900" algn="l" defTabSz="914400" rtl="0" eaLnBrk="1" latinLnBrk="0" hangingPunct="1">
              <a:spcBef>
                <a:spcPts val="600"/>
              </a:spcBef>
              <a:buClr>
                <a:schemeClr val="tx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4000" indent="-342000" algn="l" defTabSz="914400" rtl="0" eaLnBrk="1" latinLnBrk="0" hangingPunct="1">
              <a:spcBef>
                <a:spcPts val="600"/>
              </a:spcBef>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026000" indent="-342000" algn="l" defTabSz="914400" rtl="0" eaLnBrk="1" latinLnBrk="0" hangingPunct="1">
              <a:spcBef>
                <a:spcPts val="6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000" dirty="0">
                <a:solidFill>
                  <a:schemeClr val="bg1"/>
                </a:solidFill>
              </a:rPr>
              <a:t>Treatment with DMT commences</a:t>
            </a:r>
          </a:p>
        </p:txBody>
      </p:sp>
      <p:pic>
        <p:nvPicPr>
          <p:cNvPr id="9" name="Picture 8">
            <a:extLst>
              <a:ext uri="{FF2B5EF4-FFF2-40B4-BE49-F238E27FC236}">
                <a16:creationId xmlns:a16="http://schemas.microsoft.com/office/drawing/2014/main" id="{9178AD5E-80E2-43ED-BFAC-365082EACB00}"/>
              </a:ext>
            </a:extLst>
          </p:cNvPr>
          <p:cNvPicPr>
            <a:picLocks noChangeAspect="1"/>
          </p:cNvPicPr>
          <p:nvPr/>
        </p:nvPicPr>
        <p:blipFill rotWithShape="1">
          <a:blip r:embed="rId3">
            <a:duotone>
              <a:schemeClr val="accent3">
                <a:shade val="45000"/>
                <a:satMod val="135000"/>
              </a:schemeClr>
              <a:prstClr val="white"/>
            </a:duotone>
          </a:blip>
          <a:srcRect t="59851"/>
          <a:stretch/>
        </p:blipFill>
        <p:spPr>
          <a:xfrm>
            <a:off x="2292345" y="2244913"/>
            <a:ext cx="1908213" cy="719619"/>
          </a:xfrm>
          <a:prstGeom prst="rect">
            <a:avLst/>
          </a:prstGeom>
        </p:spPr>
      </p:pic>
      <p:pic>
        <p:nvPicPr>
          <p:cNvPr id="53" name="Picture 52">
            <a:extLst>
              <a:ext uri="{FF2B5EF4-FFF2-40B4-BE49-F238E27FC236}">
                <a16:creationId xmlns:a16="http://schemas.microsoft.com/office/drawing/2014/main" id="{3B8FA1C5-8640-4499-AF43-48DB9203D312}"/>
              </a:ext>
            </a:extLst>
          </p:cNvPr>
          <p:cNvPicPr>
            <a:picLocks noChangeAspect="1"/>
          </p:cNvPicPr>
          <p:nvPr/>
        </p:nvPicPr>
        <p:blipFill rotWithShape="1">
          <a:blip r:embed="rId3">
            <a:duotone>
              <a:schemeClr val="accent3">
                <a:shade val="45000"/>
                <a:satMod val="135000"/>
              </a:schemeClr>
              <a:prstClr val="white"/>
            </a:duotone>
          </a:blip>
          <a:srcRect t="59851"/>
          <a:stretch/>
        </p:blipFill>
        <p:spPr>
          <a:xfrm>
            <a:off x="7951793" y="2252922"/>
            <a:ext cx="1908213" cy="719619"/>
          </a:xfrm>
          <a:prstGeom prst="rect">
            <a:avLst/>
          </a:prstGeom>
        </p:spPr>
      </p:pic>
      <p:pic>
        <p:nvPicPr>
          <p:cNvPr id="60" name="Picture 59">
            <a:extLst>
              <a:ext uri="{FF2B5EF4-FFF2-40B4-BE49-F238E27FC236}">
                <a16:creationId xmlns:a16="http://schemas.microsoft.com/office/drawing/2014/main" id="{C3F9EF0F-4CDF-4D13-8F94-678FC8D8BB69}"/>
              </a:ext>
            </a:extLst>
          </p:cNvPr>
          <p:cNvPicPr>
            <a:picLocks noChangeAspect="1"/>
          </p:cNvPicPr>
          <p:nvPr/>
        </p:nvPicPr>
        <p:blipFill rotWithShape="1">
          <a:blip r:embed="rId3">
            <a:duotone>
              <a:schemeClr val="accent3">
                <a:shade val="45000"/>
                <a:satMod val="135000"/>
              </a:schemeClr>
              <a:prstClr val="white"/>
            </a:duotone>
          </a:blip>
          <a:srcRect t="59851"/>
          <a:stretch/>
        </p:blipFill>
        <p:spPr>
          <a:xfrm>
            <a:off x="5122069" y="4891406"/>
            <a:ext cx="1908213" cy="719619"/>
          </a:xfrm>
          <a:prstGeom prst="rect">
            <a:avLst/>
          </a:prstGeom>
        </p:spPr>
      </p:pic>
      <p:pic>
        <p:nvPicPr>
          <p:cNvPr id="19" name="Graphic 18" descr="Hourglass">
            <a:extLst>
              <a:ext uri="{FF2B5EF4-FFF2-40B4-BE49-F238E27FC236}">
                <a16:creationId xmlns:a16="http://schemas.microsoft.com/office/drawing/2014/main" id="{09E289C0-5651-4BB9-BD58-23FEC043632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041419" y="2350869"/>
            <a:ext cx="410065" cy="410065"/>
          </a:xfrm>
          <a:prstGeom prst="rect">
            <a:avLst/>
          </a:prstGeom>
        </p:spPr>
      </p:pic>
      <p:pic>
        <p:nvPicPr>
          <p:cNvPr id="20" name="Graphic 19" descr="Hourglass">
            <a:extLst>
              <a:ext uri="{FF2B5EF4-FFF2-40B4-BE49-F238E27FC236}">
                <a16:creationId xmlns:a16="http://schemas.microsoft.com/office/drawing/2014/main" id="{3F6E9BD8-35C2-4D02-9658-054CAE30AFF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700867" y="2350869"/>
            <a:ext cx="410065" cy="410065"/>
          </a:xfrm>
          <a:prstGeom prst="rect">
            <a:avLst/>
          </a:prstGeom>
        </p:spPr>
      </p:pic>
      <p:pic>
        <p:nvPicPr>
          <p:cNvPr id="21" name="Graphic 20" descr="Hourglass">
            <a:extLst>
              <a:ext uri="{FF2B5EF4-FFF2-40B4-BE49-F238E27FC236}">
                <a16:creationId xmlns:a16="http://schemas.microsoft.com/office/drawing/2014/main" id="{615F7C26-A353-4EF0-9594-AFC263C7D2D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877153" y="4996053"/>
            <a:ext cx="410065" cy="410065"/>
          </a:xfrm>
          <a:prstGeom prst="rect">
            <a:avLst/>
          </a:prstGeom>
        </p:spPr>
      </p:pic>
      <p:pic>
        <p:nvPicPr>
          <p:cNvPr id="23" name="Picture 22">
            <a:hlinkClick r:id="rId6" action="ppaction://hlinksldjump"/>
            <a:extLst>
              <a:ext uri="{FF2B5EF4-FFF2-40B4-BE49-F238E27FC236}">
                <a16:creationId xmlns:a16="http://schemas.microsoft.com/office/drawing/2014/main" id="{AD406DA1-74BA-44C9-9A8C-105B8E83BEFF}"/>
              </a:ext>
            </a:extLst>
          </p:cNvPr>
          <p:cNvPicPr>
            <a:picLocks noChangeAspect="1"/>
          </p:cNvPicPr>
          <p:nvPr/>
        </p:nvPicPr>
        <p:blipFill>
          <a:blip r:embed="rId7"/>
          <a:stretch>
            <a:fillRect/>
          </a:stretch>
        </p:blipFill>
        <p:spPr>
          <a:xfrm>
            <a:off x="9265939" y="1"/>
            <a:ext cx="2929236" cy="1304683"/>
          </a:xfrm>
          <a:prstGeom prst="rect">
            <a:avLst/>
          </a:prstGeom>
        </p:spPr>
      </p:pic>
    </p:spTree>
    <p:extLst>
      <p:ext uri="{BB962C8B-B14F-4D97-AF65-F5344CB8AC3E}">
        <p14:creationId xmlns:p14="http://schemas.microsoft.com/office/powerpoint/2010/main" val="41738304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Treatment decisions: core standards</a:t>
            </a:r>
          </a:p>
        </p:txBody>
      </p:sp>
      <p:sp>
        <p:nvSpPr>
          <p:cNvPr id="4" name="Text Placeholder 3"/>
          <p:cNvSpPr>
            <a:spLocks noGrp="1"/>
          </p:cNvSpPr>
          <p:nvPr>
            <p:ph type="body" sz="quarter" idx="14"/>
          </p:nvPr>
        </p:nvSpPr>
        <p:spPr>
          <a:xfrm>
            <a:off x="629332" y="6581007"/>
            <a:ext cx="10777635" cy="276999"/>
          </a:xfrm>
        </p:spPr>
        <p:txBody>
          <a:bodyPr/>
          <a:lstStyle/>
          <a:p>
            <a:r>
              <a:rPr lang="en-GB" dirty="0"/>
              <a:t>DMT, disease-modifying therapy</a:t>
            </a:r>
          </a:p>
        </p:txBody>
      </p:sp>
      <p:sp>
        <p:nvSpPr>
          <p:cNvPr id="25" name="TextBox 24">
            <a:extLst>
              <a:ext uri="{FF2B5EF4-FFF2-40B4-BE49-F238E27FC236}">
                <a16:creationId xmlns:a16="http://schemas.microsoft.com/office/drawing/2014/main" id="{0158DAB2-3C67-43A3-A43B-6959354BDC82}"/>
              </a:ext>
            </a:extLst>
          </p:cNvPr>
          <p:cNvSpPr txBox="1"/>
          <p:nvPr/>
        </p:nvSpPr>
        <p:spPr>
          <a:xfrm>
            <a:off x="1222659" y="2092952"/>
            <a:ext cx="1879778" cy="307777"/>
          </a:xfrm>
          <a:prstGeom prst="rect">
            <a:avLst/>
          </a:prstGeom>
          <a:noFill/>
        </p:spPr>
        <p:txBody>
          <a:bodyPr wrap="square" rtlCol="0">
            <a:spAutoFit/>
          </a:bodyPr>
          <a:lstStyle/>
          <a:p>
            <a:r>
              <a:rPr lang="en-GB" sz="1400" b="1" dirty="0">
                <a:solidFill>
                  <a:schemeClr val="bg1"/>
                </a:solidFill>
              </a:rPr>
              <a:t>Within 2 weeks</a:t>
            </a:r>
          </a:p>
        </p:txBody>
      </p:sp>
      <p:sp>
        <p:nvSpPr>
          <p:cNvPr id="27" name="TextBox 26">
            <a:extLst>
              <a:ext uri="{FF2B5EF4-FFF2-40B4-BE49-F238E27FC236}">
                <a16:creationId xmlns:a16="http://schemas.microsoft.com/office/drawing/2014/main" id="{1A70F669-5C5F-4107-B674-9CBEA704B4A7}"/>
              </a:ext>
            </a:extLst>
          </p:cNvPr>
          <p:cNvSpPr txBox="1"/>
          <p:nvPr/>
        </p:nvSpPr>
        <p:spPr>
          <a:xfrm>
            <a:off x="1222659" y="2897624"/>
            <a:ext cx="1531785" cy="307777"/>
          </a:xfrm>
          <a:prstGeom prst="rect">
            <a:avLst/>
          </a:prstGeom>
          <a:noFill/>
        </p:spPr>
        <p:txBody>
          <a:bodyPr wrap="square" rtlCol="0">
            <a:spAutoFit/>
          </a:bodyPr>
          <a:lstStyle/>
          <a:p>
            <a:r>
              <a:rPr lang="en-GB" sz="1400" b="1" dirty="0">
                <a:solidFill>
                  <a:schemeClr val="bg1"/>
                </a:solidFill>
              </a:rPr>
              <a:t>Within 3 weeks</a:t>
            </a:r>
          </a:p>
        </p:txBody>
      </p:sp>
      <p:sp>
        <p:nvSpPr>
          <p:cNvPr id="34" name="Content Placeholder 2">
            <a:extLst>
              <a:ext uri="{FF2B5EF4-FFF2-40B4-BE49-F238E27FC236}">
                <a16:creationId xmlns:a16="http://schemas.microsoft.com/office/drawing/2014/main" id="{13404006-BAD1-4DE4-93DF-008A9ABCD65C}"/>
              </a:ext>
            </a:extLst>
          </p:cNvPr>
          <p:cNvSpPr txBox="1">
            <a:spLocks/>
          </p:cNvSpPr>
          <p:nvPr/>
        </p:nvSpPr>
        <p:spPr>
          <a:xfrm>
            <a:off x="654163" y="1637875"/>
            <a:ext cx="5184576" cy="607039"/>
          </a:xfrm>
          <a:prstGeom prst="rect">
            <a:avLst/>
          </a:prstGeom>
          <a:solidFill>
            <a:schemeClr val="accent3"/>
          </a:solidFill>
        </p:spPr>
        <p:txBody>
          <a:bodyPr vert="horz" lIns="0" tIns="45720" rIns="0" bIns="45720" rtlCol="0" anchor="ctr">
            <a:noAutofit/>
          </a:bodyPr>
          <a:lstStyle>
            <a:lvl1pPr marL="342900" indent="-342900" algn="l" defTabSz="914400" rtl="0" eaLnBrk="1" latinLnBrk="0" hangingPunct="1">
              <a:spcBef>
                <a:spcPts val="600"/>
              </a:spcBef>
              <a:buClr>
                <a:schemeClr val="tx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4000" indent="-342000" algn="l" defTabSz="914400" rtl="0" eaLnBrk="1" latinLnBrk="0" hangingPunct="1">
              <a:spcBef>
                <a:spcPts val="600"/>
              </a:spcBef>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026000" indent="-342000" algn="l" defTabSz="914400" rtl="0" eaLnBrk="1" latinLnBrk="0" hangingPunct="1">
              <a:spcBef>
                <a:spcPts val="6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000" dirty="0">
                <a:solidFill>
                  <a:schemeClr val="bg1"/>
                </a:solidFill>
              </a:rPr>
              <a:t>Patient becomes eligible for a DMT</a:t>
            </a:r>
          </a:p>
        </p:txBody>
      </p:sp>
      <p:sp>
        <p:nvSpPr>
          <p:cNvPr id="33" name="Content Placeholder 2">
            <a:extLst>
              <a:ext uri="{FF2B5EF4-FFF2-40B4-BE49-F238E27FC236}">
                <a16:creationId xmlns:a16="http://schemas.microsoft.com/office/drawing/2014/main" id="{8F69AD8D-5E5E-46A4-BF5D-2A7FEB8D3CA5}"/>
              </a:ext>
            </a:extLst>
          </p:cNvPr>
          <p:cNvSpPr txBox="1">
            <a:spLocks/>
          </p:cNvSpPr>
          <p:nvPr/>
        </p:nvSpPr>
        <p:spPr>
          <a:xfrm>
            <a:off x="6313611" y="1645883"/>
            <a:ext cx="5184576" cy="607039"/>
          </a:xfrm>
          <a:prstGeom prst="rect">
            <a:avLst/>
          </a:prstGeom>
          <a:solidFill>
            <a:schemeClr val="accent3"/>
          </a:solidFill>
        </p:spPr>
        <p:txBody>
          <a:bodyPr vert="horz" lIns="0" tIns="45720" rIns="0" bIns="45720" rtlCol="0" anchor="ctr">
            <a:noAutofit/>
          </a:bodyPr>
          <a:lstStyle>
            <a:lvl1pPr marL="342900" indent="-342900" algn="l" defTabSz="914400" rtl="0" eaLnBrk="1" latinLnBrk="0" hangingPunct="1">
              <a:spcBef>
                <a:spcPts val="600"/>
              </a:spcBef>
              <a:buClr>
                <a:schemeClr val="tx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4000" indent="-342000" algn="l" defTabSz="914400" rtl="0" eaLnBrk="1" latinLnBrk="0" hangingPunct="1">
              <a:spcBef>
                <a:spcPts val="600"/>
              </a:spcBef>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026000" indent="-342000" algn="l" defTabSz="914400" rtl="0" eaLnBrk="1" latinLnBrk="0" hangingPunct="1">
              <a:spcBef>
                <a:spcPts val="6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000" dirty="0">
                <a:solidFill>
                  <a:schemeClr val="bg1"/>
                </a:solidFill>
              </a:rPr>
              <a:t>Patient has suboptimal response to DMT</a:t>
            </a:r>
          </a:p>
        </p:txBody>
      </p:sp>
      <p:sp>
        <p:nvSpPr>
          <p:cNvPr id="35" name="Content Placeholder 2">
            <a:extLst>
              <a:ext uri="{FF2B5EF4-FFF2-40B4-BE49-F238E27FC236}">
                <a16:creationId xmlns:a16="http://schemas.microsoft.com/office/drawing/2014/main" id="{FFEC8C45-EA05-4803-84C8-C7D6751A648C}"/>
              </a:ext>
            </a:extLst>
          </p:cNvPr>
          <p:cNvSpPr txBox="1">
            <a:spLocks/>
          </p:cNvSpPr>
          <p:nvPr/>
        </p:nvSpPr>
        <p:spPr>
          <a:xfrm>
            <a:off x="655596" y="2965645"/>
            <a:ext cx="10841158" cy="607039"/>
          </a:xfrm>
          <a:prstGeom prst="rect">
            <a:avLst/>
          </a:prstGeom>
          <a:solidFill>
            <a:schemeClr val="accent3"/>
          </a:solidFill>
        </p:spPr>
        <p:txBody>
          <a:bodyPr vert="horz" lIns="0" tIns="45720" rIns="0" bIns="45720" rtlCol="0" anchor="ctr">
            <a:noAutofit/>
          </a:bodyPr>
          <a:lstStyle>
            <a:lvl1pPr marL="342900" indent="-342900" algn="l" defTabSz="914400" rtl="0" eaLnBrk="1" latinLnBrk="0" hangingPunct="1">
              <a:spcBef>
                <a:spcPts val="600"/>
              </a:spcBef>
              <a:buClr>
                <a:schemeClr val="tx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4000" indent="-342000" algn="l" defTabSz="914400" rtl="0" eaLnBrk="1" latinLnBrk="0" hangingPunct="1">
              <a:spcBef>
                <a:spcPts val="600"/>
              </a:spcBef>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026000" indent="-342000" algn="l" defTabSz="914400" rtl="0" eaLnBrk="1" latinLnBrk="0" hangingPunct="1">
              <a:spcBef>
                <a:spcPts val="6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000" dirty="0">
                <a:solidFill>
                  <a:schemeClr val="bg1"/>
                </a:solidFill>
              </a:rPr>
              <a:t>Patient offered appropriate DMT</a:t>
            </a:r>
          </a:p>
        </p:txBody>
      </p:sp>
      <p:sp>
        <p:nvSpPr>
          <p:cNvPr id="36" name="Content Placeholder 2">
            <a:extLst>
              <a:ext uri="{FF2B5EF4-FFF2-40B4-BE49-F238E27FC236}">
                <a16:creationId xmlns:a16="http://schemas.microsoft.com/office/drawing/2014/main" id="{B4D59023-CFDC-4F83-8263-4760F7CA5DCC}"/>
              </a:ext>
            </a:extLst>
          </p:cNvPr>
          <p:cNvSpPr txBox="1">
            <a:spLocks/>
          </p:cNvSpPr>
          <p:nvPr/>
        </p:nvSpPr>
        <p:spPr>
          <a:xfrm>
            <a:off x="655596" y="4293096"/>
            <a:ext cx="10841158" cy="607039"/>
          </a:xfrm>
          <a:prstGeom prst="rect">
            <a:avLst/>
          </a:prstGeom>
          <a:solidFill>
            <a:schemeClr val="accent3"/>
          </a:solidFill>
        </p:spPr>
        <p:txBody>
          <a:bodyPr vert="horz" lIns="0" tIns="45720" rIns="0" bIns="45720" rtlCol="0" anchor="ctr">
            <a:noAutofit/>
          </a:bodyPr>
          <a:lstStyle>
            <a:lvl1pPr marL="342900" indent="-342900" algn="l" defTabSz="914400" rtl="0" eaLnBrk="1" latinLnBrk="0" hangingPunct="1">
              <a:spcBef>
                <a:spcPts val="600"/>
              </a:spcBef>
              <a:buClr>
                <a:schemeClr val="tx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4000" indent="-342000" algn="l" defTabSz="914400" rtl="0" eaLnBrk="1" latinLnBrk="0" hangingPunct="1">
              <a:spcBef>
                <a:spcPts val="600"/>
              </a:spcBef>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026000" indent="-342000" algn="l" defTabSz="914400" rtl="0" eaLnBrk="1" latinLnBrk="0" hangingPunct="1">
              <a:spcBef>
                <a:spcPts val="6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000" dirty="0">
                <a:solidFill>
                  <a:schemeClr val="bg1"/>
                </a:solidFill>
              </a:rPr>
              <a:t>Patient agrees to start DMT</a:t>
            </a:r>
          </a:p>
        </p:txBody>
      </p:sp>
      <p:sp>
        <p:nvSpPr>
          <p:cNvPr id="37" name="Content Placeholder 2">
            <a:extLst>
              <a:ext uri="{FF2B5EF4-FFF2-40B4-BE49-F238E27FC236}">
                <a16:creationId xmlns:a16="http://schemas.microsoft.com/office/drawing/2014/main" id="{68F9712E-42D7-4681-A189-021E88240895}"/>
              </a:ext>
            </a:extLst>
          </p:cNvPr>
          <p:cNvSpPr txBox="1">
            <a:spLocks/>
          </p:cNvSpPr>
          <p:nvPr/>
        </p:nvSpPr>
        <p:spPr>
          <a:xfrm>
            <a:off x="655596" y="5630273"/>
            <a:ext cx="10841158" cy="607039"/>
          </a:xfrm>
          <a:prstGeom prst="rect">
            <a:avLst/>
          </a:prstGeom>
          <a:solidFill>
            <a:schemeClr val="accent3"/>
          </a:solidFill>
        </p:spPr>
        <p:txBody>
          <a:bodyPr vert="horz" lIns="0" tIns="45720" rIns="0" bIns="45720" rtlCol="0" anchor="ctr">
            <a:noAutofit/>
          </a:bodyPr>
          <a:lstStyle>
            <a:lvl1pPr marL="342900" indent="-342900" algn="l" defTabSz="914400" rtl="0" eaLnBrk="1" latinLnBrk="0" hangingPunct="1">
              <a:spcBef>
                <a:spcPts val="600"/>
              </a:spcBef>
              <a:buClr>
                <a:schemeClr val="tx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4000" indent="-342000" algn="l" defTabSz="914400" rtl="0" eaLnBrk="1" latinLnBrk="0" hangingPunct="1">
              <a:spcBef>
                <a:spcPts val="600"/>
              </a:spcBef>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026000" indent="-342000" algn="l" defTabSz="914400" rtl="0" eaLnBrk="1" latinLnBrk="0" hangingPunct="1">
              <a:spcBef>
                <a:spcPts val="6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000" dirty="0">
                <a:solidFill>
                  <a:schemeClr val="bg1"/>
                </a:solidFill>
              </a:rPr>
              <a:t>Treatment with DMT commences</a:t>
            </a:r>
          </a:p>
        </p:txBody>
      </p:sp>
      <p:pic>
        <p:nvPicPr>
          <p:cNvPr id="9" name="Picture 8">
            <a:extLst>
              <a:ext uri="{FF2B5EF4-FFF2-40B4-BE49-F238E27FC236}">
                <a16:creationId xmlns:a16="http://schemas.microsoft.com/office/drawing/2014/main" id="{9178AD5E-80E2-43ED-BFAC-365082EACB00}"/>
              </a:ext>
            </a:extLst>
          </p:cNvPr>
          <p:cNvPicPr>
            <a:picLocks noChangeAspect="1"/>
          </p:cNvPicPr>
          <p:nvPr/>
        </p:nvPicPr>
        <p:blipFill rotWithShape="1">
          <a:blip r:embed="rId3">
            <a:duotone>
              <a:schemeClr val="accent3">
                <a:shade val="45000"/>
                <a:satMod val="135000"/>
              </a:schemeClr>
              <a:prstClr val="white"/>
            </a:duotone>
          </a:blip>
          <a:srcRect t="59851"/>
          <a:stretch/>
        </p:blipFill>
        <p:spPr>
          <a:xfrm>
            <a:off x="2292345" y="2244913"/>
            <a:ext cx="1908213" cy="719619"/>
          </a:xfrm>
          <a:prstGeom prst="rect">
            <a:avLst/>
          </a:prstGeom>
        </p:spPr>
      </p:pic>
      <p:pic>
        <p:nvPicPr>
          <p:cNvPr id="53" name="Picture 52">
            <a:extLst>
              <a:ext uri="{FF2B5EF4-FFF2-40B4-BE49-F238E27FC236}">
                <a16:creationId xmlns:a16="http://schemas.microsoft.com/office/drawing/2014/main" id="{3B8FA1C5-8640-4499-AF43-48DB9203D312}"/>
              </a:ext>
            </a:extLst>
          </p:cNvPr>
          <p:cNvPicPr>
            <a:picLocks noChangeAspect="1"/>
          </p:cNvPicPr>
          <p:nvPr/>
        </p:nvPicPr>
        <p:blipFill rotWithShape="1">
          <a:blip r:embed="rId3">
            <a:duotone>
              <a:schemeClr val="accent3">
                <a:shade val="45000"/>
                <a:satMod val="135000"/>
              </a:schemeClr>
              <a:prstClr val="white"/>
            </a:duotone>
          </a:blip>
          <a:srcRect t="59851"/>
          <a:stretch/>
        </p:blipFill>
        <p:spPr>
          <a:xfrm>
            <a:off x="7951793" y="2252922"/>
            <a:ext cx="1908213" cy="719619"/>
          </a:xfrm>
          <a:prstGeom prst="rect">
            <a:avLst/>
          </a:prstGeom>
        </p:spPr>
      </p:pic>
      <p:pic>
        <p:nvPicPr>
          <p:cNvPr id="60" name="Picture 59">
            <a:extLst>
              <a:ext uri="{FF2B5EF4-FFF2-40B4-BE49-F238E27FC236}">
                <a16:creationId xmlns:a16="http://schemas.microsoft.com/office/drawing/2014/main" id="{C3F9EF0F-4CDF-4D13-8F94-678FC8D8BB69}"/>
              </a:ext>
            </a:extLst>
          </p:cNvPr>
          <p:cNvPicPr>
            <a:picLocks noChangeAspect="1"/>
          </p:cNvPicPr>
          <p:nvPr/>
        </p:nvPicPr>
        <p:blipFill rotWithShape="1">
          <a:blip r:embed="rId3">
            <a:duotone>
              <a:schemeClr val="accent3">
                <a:shade val="45000"/>
                <a:satMod val="135000"/>
              </a:schemeClr>
              <a:prstClr val="white"/>
            </a:duotone>
          </a:blip>
          <a:srcRect t="59851"/>
          <a:stretch/>
        </p:blipFill>
        <p:spPr>
          <a:xfrm>
            <a:off x="5122069" y="4891406"/>
            <a:ext cx="1908213" cy="719619"/>
          </a:xfrm>
          <a:prstGeom prst="rect">
            <a:avLst/>
          </a:prstGeom>
        </p:spPr>
      </p:pic>
      <p:pic>
        <p:nvPicPr>
          <p:cNvPr id="23" name="Picture 22">
            <a:hlinkClick r:id="rId4" action="ppaction://hlinksldjump"/>
            <a:extLst>
              <a:ext uri="{FF2B5EF4-FFF2-40B4-BE49-F238E27FC236}">
                <a16:creationId xmlns:a16="http://schemas.microsoft.com/office/drawing/2014/main" id="{AD406DA1-74BA-44C9-9A8C-105B8E83BEFF}"/>
              </a:ext>
            </a:extLst>
          </p:cNvPr>
          <p:cNvPicPr>
            <a:picLocks noChangeAspect="1"/>
          </p:cNvPicPr>
          <p:nvPr/>
        </p:nvPicPr>
        <p:blipFill>
          <a:blip r:embed="rId5"/>
          <a:stretch>
            <a:fillRect/>
          </a:stretch>
        </p:blipFill>
        <p:spPr>
          <a:xfrm>
            <a:off x="9265939" y="1"/>
            <a:ext cx="2929236" cy="1304683"/>
          </a:xfrm>
          <a:prstGeom prst="rect">
            <a:avLst/>
          </a:prstGeom>
        </p:spPr>
      </p:pic>
      <p:sp>
        <p:nvSpPr>
          <p:cNvPr id="18" name="TextBox 17">
            <a:extLst>
              <a:ext uri="{FF2B5EF4-FFF2-40B4-BE49-F238E27FC236}">
                <a16:creationId xmlns:a16="http://schemas.microsoft.com/office/drawing/2014/main" id="{FC56B02D-9E77-421A-A1AD-CA61D5CFE548}"/>
              </a:ext>
            </a:extLst>
          </p:cNvPr>
          <p:cNvSpPr txBox="1"/>
          <p:nvPr/>
        </p:nvSpPr>
        <p:spPr>
          <a:xfrm>
            <a:off x="2778213" y="2344076"/>
            <a:ext cx="1029449" cy="338554"/>
          </a:xfrm>
          <a:prstGeom prst="rect">
            <a:avLst/>
          </a:prstGeom>
          <a:noFill/>
        </p:spPr>
        <p:txBody>
          <a:bodyPr wrap="none" rtlCol="0">
            <a:spAutoFit/>
          </a:bodyPr>
          <a:lstStyle/>
          <a:p>
            <a:r>
              <a:rPr lang="en-GB" sz="1600" dirty="0"/>
              <a:t>2 months</a:t>
            </a:r>
          </a:p>
        </p:txBody>
      </p:sp>
      <p:sp>
        <p:nvSpPr>
          <p:cNvPr id="22" name="TextBox 21">
            <a:extLst>
              <a:ext uri="{FF2B5EF4-FFF2-40B4-BE49-F238E27FC236}">
                <a16:creationId xmlns:a16="http://schemas.microsoft.com/office/drawing/2014/main" id="{974A62A7-D51C-4DC8-AD94-ED7713429489}"/>
              </a:ext>
            </a:extLst>
          </p:cNvPr>
          <p:cNvSpPr txBox="1"/>
          <p:nvPr/>
        </p:nvSpPr>
        <p:spPr>
          <a:xfrm>
            <a:off x="8437661" y="2344076"/>
            <a:ext cx="1029449" cy="338554"/>
          </a:xfrm>
          <a:prstGeom prst="rect">
            <a:avLst/>
          </a:prstGeom>
          <a:noFill/>
        </p:spPr>
        <p:txBody>
          <a:bodyPr wrap="none" rtlCol="0">
            <a:spAutoFit/>
          </a:bodyPr>
          <a:lstStyle/>
          <a:p>
            <a:r>
              <a:rPr lang="en-GB" sz="1600" dirty="0"/>
              <a:t>3 months</a:t>
            </a:r>
          </a:p>
        </p:txBody>
      </p:sp>
      <p:sp>
        <p:nvSpPr>
          <p:cNvPr id="24" name="TextBox 23">
            <a:extLst>
              <a:ext uri="{FF2B5EF4-FFF2-40B4-BE49-F238E27FC236}">
                <a16:creationId xmlns:a16="http://schemas.microsoft.com/office/drawing/2014/main" id="{D3D21796-33A4-44C4-944B-A6D66A7D13B6}"/>
              </a:ext>
            </a:extLst>
          </p:cNvPr>
          <p:cNvSpPr txBox="1"/>
          <p:nvPr/>
        </p:nvSpPr>
        <p:spPr>
          <a:xfrm>
            <a:off x="5607937" y="5033452"/>
            <a:ext cx="936475" cy="338554"/>
          </a:xfrm>
          <a:prstGeom prst="rect">
            <a:avLst/>
          </a:prstGeom>
          <a:noFill/>
        </p:spPr>
        <p:txBody>
          <a:bodyPr wrap="none" rtlCol="0">
            <a:spAutoFit/>
          </a:bodyPr>
          <a:lstStyle/>
          <a:p>
            <a:r>
              <a:rPr lang="en-GB" sz="1600" dirty="0"/>
              <a:t>4 weeks</a:t>
            </a:r>
          </a:p>
        </p:txBody>
      </p:sp>
    </p:spTree>
    <p:extLst>
      <p:ext uri="{BB962C8B-B14F-4D97-AF65-F5344CB8AC3E}">
        <p14:creationId xmlns:p14="http://schemas.microsoft.com/office/powerpoint/2010/main" val="37618470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Treatment decisions: achievable standards</a:t>
            </a:r>
          </a:p>
        </p:txBody>
      </p:sp>
      <p:sp>
        <p:nvSpPr>
          <p:cNvPr id="4" name="Text Placeholder 3"/>
          <p:cNvSpPr>
            <a:spLocks noGrp="1"/>
          </p:cNvSpPr>
          <p:nvPr>
            <p:ph type="body" sz="quarter" idx="14"/>
          </p:nvPr>
        </p:nvSpPr>
        <p:spPr>
          <a:xfrm>
            <a:off x="629332" y="6581007"/>
            <a:ext cx="10777635" cy="276999"/>
          </a:xfrm>
        </p:spPr>
        <p:txBody>
          <a:bodyPr/>
          <a:lstStyle/>
          <a:p>
            <a:r>
              <a:rPr lang="en-GB" dirty="0"/>
              <a:t>DMT, disease-modifying therapy</a:t>
            </a:r>
          </a:p>
        </p:txBody>
      </p:sp>
      <p:sp>
        <p:nvSpPr>
          <p:cNvPr id="25" name="TextBox 24">
            <a:extLst>
              <a:ext uri="{FF2B5EF4-FFF2-40B4-BE49-F238E27FC236}">
                <a16:creationId xmlns:a16="http://schemas.microsoft.com/office/drawing/2014/main" id="{0158DAB2-3C67-43A3-A43B-6959354BDC82}"/>
              </a:ext>
            </a:extLst>
          </p:cNvPr>
          <p:cNvSpPr txBox="1"/>
          <p:nvPr/>
        </p:nvSpPr>
        <p:spPr>
          <a:xfrm>
            <a:off x="1222659" y="2092952"/>
            <a:ext cx="1879778" cy="307777"/>
          </a:xfrm>
          <a:prstGeom prst="rect">
            <a:avLst/>
          </a:prstGeom>
          <a:noFill/>
        </p:spPr>
        <p:txBody>
          <a:bodyPr wrap="square" rtlCol="0">
            <a:spAutoFit/>
          </a:bodyPr>
          <a:lstStyle/>
          <a:p>
            <a:r>
              <a:rPr lang="en-GB" sz="1400" b="1" dirty="0">
                <a:solidFill>
                  <a:schemeClr val="bg1"/>
                </a:solidFill>
              </a:rPr>
              <a:t>Within 2 weeks</a:t>
            </a:r>
          </a:p>
        </p:txBody>
      </p:sp>
      <p:sp>
        <p:nvSpPr>
          <p:cNvPr id="27" name="TextBox 26">
            <a:extLst>
              <a:ext uri="{FF2B5EF4-FFF2-40B4-BE49-F238E27FC236}">
                <a16:creationId xmlns:a16="http://schemas.microsoft.com/office/drawing/2014/main" id="{1A70F669-5C5F-4107-B674-9CBEA704B4A7}"/>
              </a:ext>
            </a:extLst>
          </p:cNvPr>
          <p:cNvSpPr txBox="1"/>
          <p:nvPr/>
        </p:nvSpPr>
        <p:spPr>
          <a:xfrm>
            <a:off x="1222659" y="2897624"/>
            <a:ext cx="1531785" cy="307777"/>
          </a:xfrm>
          <a:prstGeom prst="rect">
            <a:avLst/>
          </a:prstGeom>
          <a:noFill/>
        </p:spPr>
        <p:txBody>
          <a:bodyPr wrap="square" rtlCol="0">
            <a:spAutoFit/>
          </a:bodyPr>
          <a:lstStyle/>
          <a:p>
            <a:r>
              <a:rPr lang="en-GB" sz="1400" b="1" dirty="0">
                <a:solidFill>
                  <a:schemeClr val="bg1"/>
                </a:solidFill>
              </a:rPr>
              <a:t>Within 3 weeks</a:t>
            </a:r>
          </a:p>
        </p:txBody>
      </p:sp>
      <p:sp>
        <p:nvSpPr>
          <p:cNvPr id="34" name="Content Placeholder 2">
            <a:extLst>
              <a:ext uri="{FF2B5EF4-FFF2-40B4-BE49-F238E27FC236}">
                <a16:creationId xmlns:a16="http://schemas.microsoft.com/office/drawing/2014/main" id="{13404006-BAD1-4DE4-93DF-008A9ABCD65C}"/>
              </a:ext>
            </a:extLst>
          </p:cNvPr>
          <p:cNvSpPr txBox="1">
            <a:spLocks/>
          </p:cNvSpPr>
          <p:nvPr/>
        </p:nvSpPr>
        <p:spPr>
          <a:xfrm>
            <a:off x="654163" y="1637875"/>
            <a:ext cx="5184576" cy="607039"/>
          </a:xfrm>
          <a:prstGeom prst="rect">
            <a:avLst/>
          </a:prstGeom>
          <a:solidFill>
            <a:schemeClr val="accent3"/>
          </a:solidFill>
        </p:spPr>
        <p:txBody>
          <a:bodyPr vert="horz" lIns="0" tIns="45720" rIns="0" bIns="45720" rtlCol="0" anchor="ctr">
            <a:noAutofit/>
          </a:bodyPr>
          <a:lstStyle>
            <a:lvl1pPr marL="342900" indent="-342900" algn="l" defTabSz="914400" rtl="0" eaLnBrk="1" latinLnBrk="0" hangingPunct="1">
              <a:spcBef>
                <a:spcPts val="600"/>
              </a:spcBef>
              <a:buClr>
                <a:schemeClr val="tx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4000" indent="-342000" algn="l" defTabSz="914400" rtl="0" eaLnBrk="1" latinLnBrk="0" hangingPunct="1">
              <a:spcBef>
                <a:spcPts val="600"/>
              </a:spcBef>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026000" indent="-342000" algn="l" defTabSz="914400" rtl="0" eaLnBrk="1" latinLnBrk="0" hangingPunct="1">
              <a:spcBef>
                <a:spcPts val="6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000" dirty="0">
                <a:solidFill>
                  <a:schemeClr val="bg1"/>
                </a:solidFill>
              </a:rPr>
              <a:t>Patient becomes eligible for a DMT</a:t>
            </a:r>
          </a:p>
        </p:txBody>
      </p:sp>
      <p:sp>
        <p:nvSpPr>
          <p:cNvPr id="33" name="Content Placeholder 2">
            <a:extLst>
              <a:ext uri="{FF2B5EF4-FFF2-40B4-BE49-F238E27FC236}">
                <a16:creationId xmlns:a16="http://schemas.microsoft.com/office/drawing/2014/main" id="{8F69AD8D-5E5E-46A4-BF5D-2A7FEB8D3CA5}"/>
              </a:ext>
            </a:extLst>
          </p:cNvPr>
          <p:cNvSpPr txBox="1">
            <a:spLocks/>
          </p:cNvSpPr>
          <p:nvPr/>
        </p:nvSpPr>
        <p:spPr>
          <a:xfrm>
            <a:off x="6313611" y="1645883"/>
            <a:ext cx="5184576" cy="607039"/>
          </a:xfrm>
          <a:prstGeom prst="rect">
            <a:avLst/>
          </a:prstGeom>
          <a:solidFill>
            <a:schemeClr val="accent3"/>
          </a:solidFill>
        </p:spPr>
        <p:txBody>
          <a:bodyPr vert="horz" lIns="0" tIns="45720" rIns="0" bIns="45720" rtlCol="0" anchor="ctr">
            <a:noAutofit/>
          </a:bodyPr>
          <a:lstStyle>
            <a:lvl1pPr marL="342900" indent="-342900" algn="l" defTabSz="914400" rtl="0" eaLnBrk="1" latinLnBrk="0" hangingPunct="1">
              <a:spcBef>
                <a:spcPts val="600"/>
              </a:spcBef>
              <a:buClr>
                <a:schemeClr val="tx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4000" indent="-342000" algn="l" defTabSz="914400" rtl="0" eaLnBrk="1" latinLnBrk="0" hangingPunct="1">
              <a:spcBef>
                <a:spcPts val="600"/>
              </a:spcBef>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026000" indent="-342000" algn="l" defTabSz="914400" rtl="0" eaLnBrk="1" latinLnBrk="0" hangingPunct="1">
              <a:spcBef>
                <a:spcPts val="6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000" dirty="0">
                <a:solidFill>
                  <a:schemeClr val="bg1"/>
                </a:solidFill>
              </a:rPr>
              <a:t>Patient has suboptimal response to DMT</a:t>
            </a:r>
          </a:p>
        </p:txBody>
      </p:sp>
      <p:sp>
        <p:nvSpPr>
          <p:cNvPr id="35" name="Content Placeholder 2">
            <a:extLst>
              <a:ext uri="{FF2B5EF4-FFF2-40B4-BE49-F238E27FC236}">
                <a16:creationId xmlns:a16="http://schemas.microsoft.com/office/drawing/2014/main" id="{FFEC8C45-EA05-4803-84C8-C7D6751A648C}"/>
              </a:ext>
            </a:extLst>
          </p:cNvPr>
          <p:cNvSpPr txBox="1">
            <a:spLocks/>
          </p:cNvSpPr>
          <p:nvPr/>
        </p:nvSpPr>
        <p:spPr>
          <a:xfrm>
            <a:off x="655596" y="2965645"/>
            <a:ext cx="10841158" cy="607039"/>
          </a:xfrm>
          <a:prstGeom prst="rect">
            <a:avLst/>
          </a:prstGeom>
          <a:solidFill>
            <a:schemeClr val="accent3"/>
          </a:solidFill>
        </p:spPr>
        <p:txBody>
          <a:bodyPr vert="horz" lIns="0" tIns="45720" rIns="0" bIns="45720" rtlCol="0" anchor="ctr">
            <a:noAutofit/>
          </a:bodyPr>
          <a:lstStyle>
            <a:lvl1pPr marL="342900" indent="-342900" algn="l" defTabSz="914400" rtl="0" eaLnBrk="1" latinLnBrk="0" hangingPunct="1">
              <a:spcBef>
                <a:spcPts val="600"/>
              </a:spcBef>
              <a:buClr>
                <a:schemeClr val="tx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4000" indent="-342000" algn="l" defTabSz="914400" rtl="0" eaLnBrk="1" latinLnBrk="0" hangingPunct="1">
              <a:spcBef>
                <a:spcPts val="600"/>
              </a:spcBef>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026000" indent="-342000" algn="l" defTabSz="914400" rtl="0" eaLnBrk="1" latinLnBrk="0" hangingPunct="1">
              <a:spcBef>
                <a:spcPts val="6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000" dirty="0">
                <a:solidFill>
                  <a:schemeClr val="bg1"/>
                </a:solidFill>
              </a:rPr>
              <a:t>Patient offered appropriate DMT</a:t>
            </a:r>
          </a:p>
        </p:txBody>
      </p:sp>
      <p:sp>
        <p:nvSpPr>
          <p:cNvPr id="36" name="Content Placeholder 2">
            <a:extLst>
              <a:ext uri="{FF2B5EF4-FFF2-40B4-BE49-F238E27FC236}">
                <a16:creationId xmlns:a16="http://schemas.microsoft.com/office/drawing/2014/main" id="{B4D59023-CFDC-4F83-8263-4760F7CA5DCC}"/>
              </a:ext>
            </a:extLst>
          </p:cNvPr>
          <p:cNvSpPr txBox="1">
            <a:spLocks/>
          </p:cNvSpPr>
          <p:nvPr/>
        </p:nvSpPr>
        <p:spPr>
          <a:xfrm>
            <a:off x="655596" y="4293096"/>
            <a:ext cx="10841158" cy="607039"/>
          </a:xfrm>
          <a:prstGeom prst="rect">
            <a:avLst/>
          </a:prstGeom>
          <a:solidFill>
            <a:schemeClr val="accent3"/>
          </a:solidFill>
        </p:spPr>
        <p:txBody>
          <a:bodyPr vert="horz" lIns="0" tIns="45720" rIns="0" bIns="45720" rtlCol="0" anchor="ctr">
            <a:noAutofit/>
          </a:bodyPr>
          <a:lstStyle>
            <a:lvl1pPr marL="342900" indent="-342900" algn="l" defTabSz="914400" rtl="0" eaLnBrk="1" latinLnBrk="0" hangingPunct="1">
              <a:spcBef>
                <a:spcPts val="600"/>
              </a:spcBef>
              <a:buClr>
                <a:schemeClr val="tx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4000" indent="-342000" algn="l" defTabSz="914400" rtl="0" eaLnBrk="1" latinLnBrk="0" hangingPunct="1">
              <a:spcBef>
                <a:spcPts val="600"/>
              </a:spcBef>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026000" indent="-342000" algn="l" defTabSz="914400" rtl="0" eaLnBrk="1" latinLnBrk="0" hangingPunct="1">
              <a:spcBef>
                <a:spcPts val="6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000" dirty="0">
                <a:solidFill>
                  <a:schemeClr val="bg1"/>
                </a:solidFill>
              </a:rPr>
              <a:t>Patient agrees to start DMT</a:t>
            </a:r>
          </a:p>
        </p:txBody>
      </p:sp>
      <p:sp>
        <p:nvSpPr>
          <p:cNvPr id="37" name="Content Placeholder 2">
            <a:extLst>
              <a:ext uri="{FF2B5EF4-FFF2-40B4-BE49-F238E27FC236}">
                <a16:creationId xmlns:a16="http://schemas.microsoft.com/office/drawing/2014/main" id="{68F9712E-42D7-4681-A189-021E88240895}"/>
              </a:ext>
            </a:extLst>
          </p:cNvPr>
          <p:cNvSpPr txBox="1">
            <a:spLocks/>
          </p:cNvSpPr>
          <p:nvPr/>
        </p:nvSpPr>
        <p:spPr>
          <a:xfrm>
            <a:off x="655596" y="5630273"/>
            <a:ext cx="10841158" cy="607039"/>
          </a:xfrm>
          <a:prstGeom prst="rect">
            <a:avLst/>
          </a:prstGeom>
          <a:solidFill>
            <a:schemeClr val="accent3"/>
          </a:solidFill>
        </p:spPr>
        <p:txBody>
          <a:bodyPr vert="horz" lIns="0" tIns="45720" rIns="0" bIns="45720" rtlCol="0" anchor="ctr">
            <a:noAutofit/>
          </a:bodyPr>
          <a:lstStyle>
            <a:lvl1pPr marL="342900" indent="-342900" algn="l" defTabSz="914400" rtl="0" eaLnBrk="1" latinLnBrk="0" hangingPunct="1">
              <a:spcBef>
                <a:spcPts val="600"/>
              </a:spcBef>
              <a:buClr>
                <a:schemeClr val="tx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4000" indent="-342000" algn="l" defTabSz="914400" rtl="0" eaLnBrk="1" latinLnBrk="0" hangingPunct="1">
              <a:spcBef>
                <a:spcPts val="600"/>
              </a:spcBef>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026000" indent="-342000" algn="l" defTabSz="914400" rtl="0" eaLnBrk="1" latinLnBrk="0" hangingPunct="1">
              <a:spcBef>
                <a:spcPts val="6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000" dirty="0">
                <a:solidFill>
                  <a:schemeClr val="bg1"/>
                </a:solidFill>
              </a:rPr>
              <a:t>Treatment with DMT commences</a:t>
            </a:r>
          </a:p>
        </p:txBody>
      </p:sp>
      <p:pic>
        <p:nvPicPr>
          <p:cNvPr id="9" name="Picture 8">
            <a:extLst>
              <a:ext uri="{FF2B5EF4-FFF2-40B4-BE49-F238E27FC236}">
                <a16:creationId xmlns:a16="http://schemas.microsoft.com/office/drawing/2014/main" id="{9178AD5E-80E2-43ED-BFAC-365082EACB00}"/>
              </a:ext>
            </a:extLst>
          </p:cNvPr>
          <p:cNvPicPr>
            <a:picLocks noChangeAspect="1"/>
          </p:cNvPicPr>
          <p:nvPr/>
        </p:nvPicPr>
        <p:blipFill rotWithShape="1">
          <a:blip r:embed="rId3">
            <a:duotone>
              <a:schemeClr val="accent3">
                <a:shade val="45000"/>
                <a:satMod val="135000"/>
              </a:schemeClr>
              <a:prstClr val="white"/>
            </a:duotone>
          </a:blip>
          <a:srcRect t="59851"/>
          <a:stretch/>
        </p:blipFill>
        <p:spPr>
          <a:xfrm>
            <a:off x="2292345" y="2244913"/>
            <a:ext cx="1908213" cy="719619"/>
          </a:xfrm>
          <a:prstGeom prst="rect">
            <a:avLst/>
          </a:prstGeom>
        </p:spPr>
      </p:pic>
      <p:pic>
        <p:nvPicPr>
          <p:cNvPr id="53" name="Picture 52">
            <a:extLst>
              <a:ext uri="{FF2B5EF4-FFF2-40B4-BE49-F238E27FC236}">
                <a16:creationId xmlns:a16="http://schemas.microsoft.com/office/drawing/2014/main" id="{3B8FA1C5-8640-4499-AF43-48DB9203D312}"/>
              </a:ext>
            </a:extLst>
          </p:cNvPr>
          <p:cNvPicPr>
            <a:picLocks noChangeAspect="1"/>
          </p:cNvPicPr>
          <p:nvPr/>
        </p:nvPicPr>
        <p:blipFill rotWithShape="1">
          <a:blip r:embed="rId3">
            <a:duotone>
              <a:schemeClr val="accent3">
                <a:shade val="45000"/>
                <a:satMod val="135000"/>
              </a:schemeClr>
              <a:prstClr val="white"/>
            </a:duotone>
          </a:blip>
          <a:srcRect t="59851"/>
          <a:stretch/>
        </p:blipFill>
        <p:spPr>
          <a:xfrm>
            <a:off x="7951793" y="2252922"/>
            <a:ext cx="1908213" cy="719619"/>
          </a:xfrm>
          <a:prstGeom prst="rect">
            <a:avLst/>
          </a:prstGeom>
        </p:spPr>
      </p:pic>
      <p:pic>
        <p:nvPicPr>
          <p:cNvPr id="60" name="Picture 59">
            <a:extLst>
              <a:ext uri="{FF2B5EF4-FFF2-40B4-BE49-F238E27FC236}">
                <a16:creationId xmlns:a16="http://schemas.microsoft.com/office/drawing/2014/main" id="{C3F9EF0F-4CDF-4D13-8F94-678FC8D8BB69}"/>
              </a:ext>
            </a:extLst>
          </p:cNvPr>
          <p:cNvPicPr>
            <a:picLocks noChangeAspect="1"/>
          </p:cNvPicPr>
          <p:nvPr/>
        </p:nvPicPr>
        <p:blipFill rotWithShape="1">
          <a:blip r:embed="rId3">
            <a:duotone>
              <a:schemeClr val="accent3">
                <a:shade val="45000"/>
                <a:satMod val="135000"/>
              </a:schemeClr>
              <a:prstClr val="white"/>
            </a:duotone>
          </a:blip>
          <a:srcRect t="59851"/>
          <a:stretch/>
        </p:blipFill>
        <p:spPr>
          <a:xfrm>
            <a:off x="5122069" y="4891406"/>
            <a:ext cx="1908213" cy="719619"/>
          </a:xfrm>
          <a:prstGeom prst="rect">
            <a:avLst/>
          </a:prstGeom>
        </p:spPr>
      </p:pic>
      <p:pic>
        <p:nvPicPr>
          <p:cNvPr id="23" name="Picture 22">
            <a:hlinkClick r:id="rId4" action="ppaction://hlinksldjump"/>
            <a:extLst>
              <a:ext uri="{FF2B5EF4-FFF2-40B4-BE49-F238E27FC236}">
                <a16:creationId xmlns:a16="http://schemas.microsoft.com/office/drawing/2014/main" id="{AD406DA1-74BA-44C9-9A8C-105B8E83BEFF}"/>
              </a:ext>
            </a:extLst>
          </p:cNvPr>
          <p:cNvPicPr>
            <a:picLocks noChangeAspect="1"/>
          </p:cNvPicPr>
          <p:nvPr/>
        </p:nvPicPr>
        <p:blipFill>
          <a:blip r:embed="rId5"/>
          <a:stretch>
            <a:fillRect/>
          </a:stretch>
        </p:blipFill>
        <p:spPr>
          <a:xfrm>
            <a:off x="9265939" y="1"/>
            <a:ext cx="2929236" cy="1304683"/>
          </a:xfrm>
          <a:prstGeom prst="rect">
            <a:avLst/>
          </a:prstGeom>
        </p:spPr>
      </p:pic>
      <p:sp>
        <p:nvSpPr>
          <p:cNvPr id="18" name="TextBox 17">
            <a:extLst>
              <a:ext uri="{FF2B5EF4-FFF2-40B4-BE49-F238E27FC236}">
                <a16:creationId xmlns:a16="http://schemas.microsoft.com/office/drawing/2014/main" id="{FC56B02D-9E77-421A-A1AD-CA61D5CFE548}"/>
              </a:ext>
            </a:extLst>
          </p:cNvPr>
          <p:cNvSpPr txBox="1"/>
          <p:nvPr/>
        </p:nvSpPr>
        <p:spPr>
          <a:xfrm>
            <a:off x="2778213" y="2344076"/>
            <a:ext cx="936475" cy="338554"/>
          </a:xfrm>
          <a:prstGeom prst="rect">
            <a:avLst/>
          </a:prstGeom>
          <a:noFill/>
        </p:spPr>
        <p:txBody>
          <a:bodyPr wrap="none" rtlCol="0">
            <a:spAutoFit/>
          </a:bodyPr>
          <a:lstStyle/>
          <a:p>
            <a:r>
              <a:rPr lang="en-GB" sz="1600" dirty="0"/>
              <a:t>3 weeks</a:t>
            </a:r>
          </a:p>
        </p:txBody>
      </p:sp>
      <p:sp>
        <p:nvSpPr>
          <p:cNvPr id="22" name="TextBox 21">
            <a:extLst>
              <a:ext uri="{FF2B5EF4-FFF2-40B4-BE49-F238E27FC236}">
                <a16:creationId xmlns:a16="http://schemas.microsoft.com/office/drawing/2014/main" id="{974A62A7-D51C-4DC8-AD94-ED7713429489}"/>
              </a:ext>
            </a:extLst>
          </p:cNvPr>
          <p:cNvSpPr txBox="1"/>
          <p:nvPr/>
        </p:nvSpPr>
        <p:spPr>
          <a:xfrm>
            <a:off x="8437661" y="2344076"/>
            <a:ext cx="936475" cy="338554"/>
          </a:xfrm>
          <a:prstGeom prst="rect">
            <a:avLst/>
          </a:prstGeom>
          <a:noFill/>
        </p:spPr>
        <p:txBody>
          <a:bodyPr wrap="none" rtlCol="0">
            <a:spAutoFit/>
          </a:bodyPr>
          <a:lstStyle/>
          <a:p>
            <a:r>
              <a:rPr lang="en-GB" sz="1600" dirty="0"/>
              <a:t>4 weeks</a:t>
            </a:r>
          </a:p>
        </p:txBody>
      </p:sp>
      <p:sp>
        <p:nvSpPr>
          <p:cNvPr id="24" name="TextBox 23">
            <a:extLst>
              <a:ext uri="{FF2B5EF4-FFF2-40B4-BE49-F238E27FC236}">
                <a16:creationId xmlns:a16="http://schemas.microsoft.com/office/drawing/2014/main" id="{D3D21796-33A4-44C4-944B-A6D66A7D13B6}"/>
              </a:ext>
            </a:extLst>
          </p:cNvPr>
          <p:cNvSpPr txBox="1"/>
          <p:nvPr/>
        </p:nvSpPr>
        <p:spPr>
          <a:xfrm>
            <a:off x="5607937" y="5033452"/>
            <a:ext cx="936475" cy="338554"/>
          </a:xfrm>
          <a:prstGeom prst="rect">
            <a:avLst/>
          </a:prstGeom>
          <a:noFill/>
        </p:spPr>
        <p:txBody>
          <a:bodyPr wrap="none" rtlCol="0">
            <a:spAutoFit/>
          </a:bodyPr>
          <a:lstStyle/>
          <a:p>
            <a:r>
              <a:rPr lang="en-GB" sz="1600" dirty="0"/>
              <a:t>2 weeks</a:t>
            </a:r>
          </a:p>
        </p:txBody>
      </p:sp>
    </p:spTree>
    <p:extLst>
      <p:ext uri="{BB962C8B-B14F-4D97-AF65-F5344CB8AC3E}">
        <p14:creationId xmlns:p14="http://schemas.microsoft.com/office/powerpoint/2010/main" val="4826419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Treatment decisions: aspirational standards</a:t>
            </a:r>
          </a:p>
        </p:txBody>
      </p:sp>
      <p:sp>
        <p:nvSpPr>
          <p:cNvPr id="4" name="Text Placeholder 3"/>
          <p:cNvSpPr>
            <a:spLocks noGrp="1"/>
          </p:cNvSpPr>
          <p:nvPr>
            <p:ph type="body" sz="quarter" idx="14"/>
          </p:nvPr>
        </p:nvSpPr>
        <p:spPr>
          <a:xfrm>
            <a:off x="629332" y="6581007"/>
            <a:ext cx="10777635" cy="276999"/>
          </a:xfrm>
        </p:spPr>
        <p:txBody>
          <a:bodyPr/>
          <a:lstStyle/>
          <a:p>
            <a:r>
              <a:rPr lang="en-GB" dirty="0"/>
              <a:t>DMT, disease-modifying therapy</a:t>
            </a:r>
          </a:p>
        </p:txBody>
      </p:sp>
      <p:sp>
        <p:nvSpPr>
          <p:cNvPr id="25" name="TextBox 24">
            <a:extLst>
              <a:ext uri="{FF2B5EF4-FFF2-40B4-BE49-F238E27FC236}">
                <a16:creationId xmlns:a16="http://schemas.microsoft.com/office/drawing/2014/main" id="{0158DAB2-3C67-43A3-A43B-6959354BDC82}"/>
              </a:ext>
            </a:extLst>
          </p:cNvPr>
          <p:cNvSpPr txBox="1"/>
          <p:nvPr/>
        </p:nvSpPr>
        <p:spPr>
          <a:xfrm>
            <a:off x="1222659" y="2092952"/>
            <a:ext cx="1879778" cy="307777"/>
          </a:xfrm>
          <a:prstGeom prst="rect">
            <a:avLst/>
          </a:prstGeom>
          <a:noFill/>
        </p:spPr>
        <p:txBody>
          <a:bodyPr wrap="square" rtlCol="0">
            <a:spAutoFit/>
          </a:bodyPr>
          <a:lstStyle/>
          <a:p>
            <a:r>
              <a:rPr lang="en-GB" sz="1400" b="1" dirty="0">
                <a:solidFill>
                  <a:schemeClr val="bg1"/>
                </a:solidFill>
              </a:rPr>
              <a:t>Within 2 weeks</a:t>
            </a:r>
          </a:p>
        </p:txBody>
      </p:sp>
      <p:sp>
        <p:nvSpPr>
          <p:cNvPr id="27" name="TextBox 26">
            <a:extLst>
              <a:ext uri="{FF2B5EF4-FFF2-40B4-BE49-F238E27FC236}">
                <a16:creationId xmlns:a16="http://schemas.microsoft.com/office/drawing/2014/main" id="{1A70F669-5C5F-4107-B674-9CBEA704B4A7}"/>
              </a:ext>
            </a:extLst>
          </p:cNvPr>
          <p:cNvSpPr txBox="1"/>
          <p:nvPr/>
        </p:nvSpPr>
        <p:spPr>
          <a:xfrm>
            <a:off x="1222659" y="2897624"/>
            <a:ext cx="1531785" cy="307777"/>
          </a:xfrm>
          <a:prstGeom prst="rect">
            <a:avLst/>
          </a:prstGeom>
          <a:noFill/>
        </p:spPr>
        <p:txBody>
          <a:bodyPr wrap="square" rtlCol="0">
            <a:spAutoFit/>
          </a:bodyPr>
          <a:lstStyle/>
          <a:p>
            <a:r>
              <a:rPr lang="en-GB" sz="1400" b="1" dirty="0">
                <a:solidFill>
                  <a:schemeClr val="bg1"/>
                </a:solidFill>
              </a:rPr>
              <a:t>Within 3 weeks</a:t>
            </a:r>
          </a:p>
        </p:txBody>
      </p:sp>
      <p:sp>
        <p:nvSpPr>
          <p:cNvPr id="34" name="Content Placeholder 2">
            <a:extLst>
              <a:ext uri="{FF2B5EF4-FFF2-40B4-BE49-F238E27FC236}">
                <a16:creationId xmlns:a16="http://schemas.microsoft.com/office/drawing/2014/main" id="{13404006-BAD1-4DE4-93DF-008A9ABCD65C}"/>
              </a:ext>
            </a:extLst>
          </p:cNvPr>
          <p:cNvSpPr txBox="1">
            <a:spLocks/>
          </p:cNvSpPr>
          <p:nvPr/>
        </p:nvSpPr>
        <p:spPr>
          <a:xfrm>
            <a:off x="654163" y="1637875"/>
            <a:ext cx="5184576" cy="607039"/>
          </a:xfrm>
          <a:prstGeom prst="rect">
            <a:avLst/>
          </a:prstGeom>
          <a:solidFill>
            <a:schemeClr val="accent3"/>
          </a:solidFill>
        </p:spPr>
        <p:txBody>
          <a:bodyPr vert="horz" lIns="0" tIns="45720" rIns="0" bIns="45720" rtlCol="0" anchor="ctr">
            <a:noAutofit/>
          </a:bodyPr>
          <a:lstStyle>
            <a:lvl1pPr marL="342900" indent="-342900" algn="l" defTabSz="914400" rtl="0" eaLnBrk="1" latinLnBrk="0" hangingPunct="1">
              <a:spcBef>
                <a:spcPts val="600"/>
              </a:spcBef>
              <a:buClr>
                <a:schemeClr val="tx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4000" indent="-342000" algn="l" defTabSz="914400" rtl="0" eaLnBrk="1" latinLnBrk="0" hangingPunct="1">
              <a:spcBef>
                <a:spcPts val="600"/>
              </a:spcBef>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026000" indent="-342000" algn="l" defTabSz="914400" rtl="0" eaLnBrk="1" latinLnBrk="0" hangingPunct="1">
              <a:spcBef>
                <a:spcPts val="6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000" dirty="0">
                <a:solidFill>
                  <a:schemeClr val="bg1"/>
                </a:solidFill>
              </a:rPr>
              <a:t>Patient becomes eligible for a DMT</a:t>
            </a:r>
          </a:p>
        </p:txBody>
      </p:sp>
      <p:sp>
        <p:nvSpPr>
          <p:cNvPr id="33" name="Content Placeholder 2">
            <a:extLst>
              <a:ext uri="{FF2B5EF4-FFF2-40B4-BE49-F238E27FC236}">
                <a16:creationId xmlns:a16="http://schemas.microsoft.com/office/drawing/2014/main" id="{8F69AD8D-5E5E-46A4-BF5D-2A7FEB8D3CA5}"/>
              </a:ext>
            </a:extLst>
          </p:cNvPr>
          <p:cNvSpPr txBox="1">
            <a:spLocks/>
          </p:cNvSpPr>
          <p:nvPr/>
        </p:nvSpPr>
        <p:spPr>
          <a:xfrm>
            <a:off x="6313611" y="1645883"/>
            <a:ext cx="5184576" cy="607039"/>
          </a:xfrm>
          <a:prstGeom prst="rect">
            <a:avLst/>
          </a:prstGeom>
          <a:solidFill>
            <a:schemeClr val="accent3"/>
          </a:solidFill>
        </p:spPr>
        <p:txBody>
          <a:bodyPr vert="horz" lIns="0" tIns="45720" rIns="0" bIns="45720" rtlCol="0" anchor="ctr">
            <a:noAutofit/>
          </a:bodyPr>
          <a:lstStyle>
            <a:lvl1pPr marL="342900" indent="-342900" algn="l" defTabSz="914400" rtl="0" eaLnBrk="1" latinLnBrk="0" hangingPunct="1">
              <a:spcBef>
                <a:spcPts val="600"/>
              </a:spcBef>
              <a:buClr>
                <a:schemeClr val="tx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4000" indent="-342000" algn="l" defTabSz="914400" rtl="0" eaLnBrk="1" latinLnBrk="0" hangingPunct="1">
              <a:spcBef>
                <a:spcPts val="600"/>
              </a:spcBef>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026000" indent="-342000" algn="l" defTabSz="914400" rtl="0" eaLnBrk="1" latinLnBrk="0" hangingPunct="1">
              <a:spcBef>
                <a:spcPts val="6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000" dirty="0">
                <a:solidFill>
                  <a:schemeClr val="bg1"/>
                </a:solidFill>
              </a:rPr>
              <a:t>Patient has suboptimal response to DMT</a:t>
            </a:r>
          </a:p>
        </p:txBody>
      </p:sp>
      <p:sp>
        <p:nvSpPr>
          <p:cNvPr id="35" name="Content Placeholder 2">
            <a:extLst>
              <a:ext uri="{FF2B5EF4-FFF2-40B4-BE49-F238E27FC236}">
                <a16:creationId xmlns:a16="http://schemas.microsoft.com/office/drawing/2014/main" id="{FFEC8C45-EA05-4803-84C8-C7D6751A648C}"/>
              </a:ext>
            </a:extLst>
          </p:cNvPr>
          <p:cNvSpPr txBox="1">
            <a:spLocks/>
          </p:cNvSpPr>
          <p:nvPr/>
        </p:nvSpPr>
        <p:spPr>
          <a:xfrm>
            <a:off x="655596" y="2965645"/>
            <a:ext cx="10841158" cy="607039"/>
          </a:xfrm>
          <a:prstGeom prst="rect">
            <a:avLst/>
          </a:prstGeom>
          <a:solidFill>
            <a:schemeClr val="accent3"/>
          </a:solidFill>
        </p:spPr>
        <p:txBody>
          <a:bodyPr vert="horz" lIns="0" tIns="45720" rIns="0" bIns="45720" rtlCol="0" anchor="ctr">
            <a:noAutofit/>
          </a:bodyPr>
          <a:lstStyle>
            <a:lvl1pPr marL="342900" indent="-342900" algn="l" defTabSz="914400" rtl="0" eaLnBrk="1" latinLnBrk="0" hangingPunct="1">
              <a:spcBef>
                <a:spcPts val="600"/>
              </a:spcBef>
              <a:buClr>
                <a:schemeClr val="tx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4000" indent="-342000" algn="l" defTabSz="914400" rtl="0" eaLnBrk="1" latinLnBrk="0" hangingPunct="1">
              <a:spcBef>
                <a:spcPts val="600"/>
              </a:spcBef>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026000" indent="-342000" algn="l" defTabSz="914400" rtl="0" eaLnBrk="1" latinLnBrk="0" hangingPunct="1">
              <a:spcBef>
                <a:spcPts val="6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000" dirty="0">
                <a:solidFill>
                  <a:schemeClr val="bg1"/>
                </a:solidFill>
              </a:rPr>
              <a:t>Patient offered appropriate DMT</a:t>
            </a:r>
          </a:p>
        </p:txBody>
      </p:sp>
      <p:sp>
        <p:nvSpPr>
          <p:cNvPr id="36" name="Content Placeholder 2">
            <a:extLst>
              <a:ext uri="{FF2B5EF4-FFF2-40B4-BE49-F238E27FC236}">
                <a16:creationId xmlns:a16="http://schemas.microsoft.com/office/drawing/2014/main" id="{B4D59023-CFDC-4F83-8263-4760F7CA5DCC}"/>
              </a:ext>
            </a:extLst>
          </p:cNvPr>
          <p:cNvSpPr txBox="1">
            <a:spLocks/>
          </p:cNvSpPr>
          <p:nvPr/>
        </p:nvSpPr>
        <p:spPr>
          <a:xfrm>
            <a:off x="655596" y="4293096"/>
            <a:ext cx="10841158" cy="607039"/>
          </a:xfrm>
          <a:prstGeom prst="rect">
            <a:avLst/>
          </a:prstGeom>
          <a:solidFill>
            <a:schemeClr val="accent3"/>
          </a:solidFill>
        </p:spPr>
        <p:txBody>
          <a:bodyPr vert="horz" lIns="0" tIns="45720" rIns="0" bIns="45720" rtlCol="0" anchor="ctr">
            <a:noAutofit/>
          </a:bodyPr>
          <a:lstStyle>
            <a:lvl1pPr marL="342900" indent="-342900" algn="l" defTabSz="914400" rtl="0" eaLnBrk="1" latinLnBrk="0" hangingPunct="1">
              <a:spcBef>
                <a:spcPts val="600"/>
              </a:spcBef>
              <a:buClr>
                <a:schemeClr val="tx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4000" indent="-342000" algn="l" defTabSz="914400" rtl="0" eaLnBrk="1" latinLnBrk="0" hangingPunct="1">
              <a:spcBef>
                <a:spcPts val="600"/>
              </a:spcBef>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026000" indent="-342000" algn="l" defTabSz="914400" rtl="0" eaLnBrk="1" latinLnBrk="0" hangingPunct="1">
              <a:spcBef>
                <a:spcPts val="6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000" dirty="0">
                <a:solidFill>
                  <a:schemeClr val="bg1"/>
                </a:solidFill>
              </a:rPr>
              <a:t>Patient agrees to start DMT</a:t>
            </a:r>
          </a:p>
        </p:txBody>
      </p:sp>
      <p:sp>
        <p:nvSpPr>
          <p:cNvPr id="37" name="Content Placeholder 2">
            <a:extLst>
              <a:ext uri="{FF2B5EF4-FFF2-40B4-BE49-F238E27FC236}">
                <a16:creationId xmlns:a16="http://schemas.microsoft.com/office/drawing/2014/main" id="{68F9712E-42D7-4681-A189-021E88240895}"/>
              </a:ext>
            </a:extLst>
          </p:cNvPr>
          <p:cNvSpPr txBox="1">
            <a:spLocks/>
          </p:cNvSpPr>
          <p:nvPr/>
        </p:nvSpPr>
        <p:spPr>
          <a:xfrm>
            <a:off x="655596" y="5630273"/>
            <a:ext cx="10841158" cy="607039"/>
          </a:xfrm>
          <a:prstGeom prst="rect">
            <a:avLst/>
          </a:prstGeom>
          <a:solidFill>
            <a:schemeClr val="accent3"/>
          </a:solidFill>
        </p:spPr>
        <p:txBody>
          <a:bodyPr vert="horz" lIns="0" tIns="45720" rIns="0" bIns="45720" rtlCol="0" anchor="ctr">
            <a:noAutofit/>
          </a:bodyPr>
          <a:lstStyle>
            <a:lvl1pPr marL="342900" indent="-342900" algn="l" defTabSz="914400" rtl="0" eaLnBrk="1" latinLnBrk="0" hangingPunct="1">
              <a:spcBef>
                <a:spcPts val="600"/>
              </a:spcBef>
              <a:buClr>
                <a:schemeClr val="tx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4000" indent="-342000" algn="l" defTabSz="914400" rtl="0" eaLnBrk="1" latinLnBrk="0" hangingPunct="1">
              <a:spcBef>
                <a:spcPts val="600"/>
              </a:spcBef>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026000" indent="-342000" algn="l" defTabSz="914400" rtl="0" eaLnBrk="1" latinLnBrk="0" hangingPunct="1">
              <a:spcBef>
                <a:spcPts val="6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000" dirty="0">
                <a:solidFill>
                  <a:schemeClr val="bg1"/>
                </a:solidFill>
              </a:rPr>
              <a:t>Treatment with DMT commences</a:t>
            </a:r>
          </a:p>
        </p:txBody>
      </p:sp>
      <p:pic>
        <p:nvPicPr>
          <p:cNvPr id="9" name="Picture 8">
            <a:extLst>
              <a:ext uri="{FF2B5EF4-FFF2-40B4-BE49-F238E27FC236}">
                <a16:creationId xmlns:a16="http://schemas.microsoft.com/office/drawing/2014/main" id="{9178AD5E-80E2-43ED-BFAC-365082EACB00}"/>
              </a:ext>
            </a:extLst>
          </p:cNvPr>
          <p:cNvPicPr>
            <a:picLocks noChangeAspect="1"/>
          </p:cNvPicPr>
          <p:nvPr/>
        </p:nvPicPr>
        <p:blipFill rotWithShape="1">
          <a:blip r:embed="rId3">
            <a:duotone>
              <a:schemeClr val="accent3">
                <a:shade val="45000"/>
                <a:satMod val="135000"/>
              </a:schemeClr>
              <a:prstClr val="white"/>
            </a:duotone>
          </a:blip>
          <a:srcRect t="59851"/>
          <a:stretch/>
        </p:blipFill>
        <p:spPr>
          <a:xfrm>
            <a:off x="2292345" y="2244913"/>
            <a:ext cx="1908213" cy="719619"/>
          </a:xfrm>
          <a:prstGeom prst="rect">
            <a:avLst/>
          </a:prstGeom>
        </p:spPr>
      </p:pic>
      <p:pic>
        <p:nvPicPr>
          <p:cNvPr id="53" name="Picture 52">
            <a:extLst>
              <a:ext uri="{FF2B5EF4-FFF2-40B4-BE49-F238E27FC236}">
                <a16:creationId xmlns:a16="http://schemas.microsoft.com/office/drawing/2014/main" id="{3B8FA1C5-8640-4499-AF43-48DB9203D312}"/>
              </a:ext>
            </a:extLst>
          </p:cNvPr>
          <p:cNvPicPr>
            <a:picLocks noChangeAspect="1"/>
          </p:cNvPicPr>
          <p:nvPr/>
        </p:nvPicPr>
        <p:blipFill rotWithShape="1">
          <a:blip r:embed="rId3">
            <a:duotone>
              <a:schemeClr val="accent3">
                <a:shade val="45000"/>
                <a:satMod val="135000"/>
              </a:schemeClr>
              <a:prstClr val="white"/>
            </a:duotone>
          </a:blip>
          <a:srcRect t="59851"/>
          <a:stretch/>
        </p:blipFill>
        <p:spPr>
          <a:xfrm>
            <a:off x="7951793" y="2252922"/>
            <a:ext cx="1908213" cy="719619"/>
          </a:xfrm>
          <a:prstGeom prst="rect">
            <a:avLst/>
          </a:prstGeom>
        </p:spPr>
      </p:pic>
      <p:pic>
        <p:nvPicPr>
          <p:cNvPr id="60" name="Picture 59">
            <a:extLst>
              <a:ext uri="{FF2B5EF4-FFF2-40B4-BE49-F238E27FC236}">
                <a16:creationId xmlns:a16="http://schemas.microsoft.com/office/drawing/2014/main" id="{C3F9EF0F-4CDF-4D13-8F94-678FC8D8BB69}"/>
              </a:ext>
            </a:extLst>
          </p:cNvPr>
          <p:cNvPicPr>
            <a:picLocks noChangeAspect="1"/>
          </p:cNvPicPr>
          <p:nvPr/>
        </p:nvPicPr>
        <p:blipFill rotWithShape="1">
          <a:blip r:embed="rId3">
            <a:duotone>
              <a:schemeClr val="accent3">
                <a:shade val="45000"/>
                <a:satMod val="135000"/>
              </a:schemeClr>
              <a:prstClr val="white"/>
            </a:duotone>
          </a:blip>
          <a:srcRect t="59851"/>
          <a:stretch/>
        </p:blipFill>
        <p:spPr>
          <a:xfrm>
            <a:off x="5122069" y="4891406"/>
            <a:ext cx="1908213" cy="719619"/>
          </a:xfrm>
          <a:prstGeom prst="rect">
            <a:avLst/>
          </a:prstGeom>
        </p:spPr>
      </p:pic>
      <p:pic>
        <p:nvPicPr>
          <p:cNvPr id="23" name="Picture 22">
            <a:hlinkClick r:id="rId4" action="ppaction://hlinksldjump"/>
            <a:extLst>
              <a:ext uri="{FF2B5EF4-FFF2-40B4-BE49-F238E27FC236}">
                <a16:creationId xmlns:a16="http://schemas.microsoft.com/office/drawing/2014/main" id="{AD406DA1-74BA-44C9-9A8C-105B8E83BEFF}"/>
              </a:ext>
            </a:extLst>
          </p:cNvPr>
          <p:cNvPicPr>
            <a:picLocks noChangeAspect="1"/>
          </p:cNvPicPr>
          <p:nvPr/>
        </p:nvPicPr>
        <p:blipFill>
          <a:blip r:embed="rId5"/>
          <a:stretch>
            <a:fillRect/>
          </a:stretch>
        </p:blipFill>
        <p:spPr>
          <a:xfrm>
            <a:off x="9265939" y="1"/>
            <a:ext cx="2929236" cy="1304683"/>
          </a:xfrm>
          <a:prstGeom prst="rect">
            <a:avLst/>
          </a:prstGeom>
        </p:spPr>
      </p:pic>
      <p:sp>
        <p:nvSpPr>
          <p:cNvPr id="18" name="TextBox 17">
            <a:extLst>
              <a:ext uri="{FF2B5EF4-FFF2-40B4-BE49-F238E27FC236}">
                <a16:creationId xmlns:a16="http://schemas.microsoft.com/office/drawing/2014/main" id="{FC56B02D-9E77-421A-A1AD-CA61D5CFE548}"/>
              </a:ext>
            </a:extLst>
          </p:cNvPr>
          <p:cNvSpPr txBox="1"/>
          <p:nvPr/>
        </p:nvSpPr>
        <p:spPr>
          <a:xfrm>
            <a:off x="2778213" y="2344076"/>
            <a:ext cx="902811" cy="338554"/>
          </a:xfrm>
          <a:prstGeom prst="rect">
            <a:avLst/>
          </a:prstGeom>
          <a:noFill/>
        </p:spPr>
        <p:txBody>
          <a:bodyPr wrap="none" rtlCol="0">
            <a:spAutoFit/>
          </a:bodyPr>
          <a:lstStyle/>
          <a:p>
            <a:r>
              <a:rPr lang="en-GB" sz="1600" dirty="0"/>
              <a:t>10 days</a:t>
            </a:r>
          </a:p>
        </p:txBody>
      </p:sp>
      <p:sp>
        <p:nvSpPr>
          <p:cNvPr id="22" name="TextBox 21">
            <a:extLst>
              <a:ext uri="{FF2B5EF4-FFF2-40B4-BE49-F238E27FC236}">
                <a16:creationId xmlns:a16="http://schemas.microsoft.com/office/drawing/2014/main" id="{974A62A7-D51C-4DC8-AD94-ED7713429489}"/>
              </a:ext>
            </a:extLst>
          </p:cNvPr>
          <p:cNvSpPr txBox="1"/>
          <p:nvPr/>
        </p:nvSpPr>
        <p:spPr>
          <a:xfrm>
            <a:off x="8437661" y="2344076"/>
            <a:ext cx="936475" cy="338554"/>
          </a:xfrm>
          <a:prstGeom prst="rect">
            <a:avLst/>
          </a:prstGeom>
          <a:noFill/>
        </p:spPr>
        <p:txBody>
          <a:bodyPr wrap="none" rtlCol="0">
            <a:spAutoFit/>
          </a:bodyPr>
          <a:lstStyle/>
          <a:p>
            <a:r>
              <a:rPr lang="en-GB" sz="1600" dirty="0"/>
              <a:t>2 weeks</a:t>
            </a:r>
          </a:p>
        </p:txBody>
      </p:sp>
      <p:sp>
        <p:nvSpPr>
          <p:cNvPr id="24" name="TextBox 23">
            <a:extLst>
              <a:ext uri="{FF2B5EF4-FFF2-40B4-BE49-F238E27FC236}">
                <a16:creationId xmlns:a16="http://schemas.microsoft.com/office/drawing/2014/main" id="{D3D21796-33A4-44C4-944B-A6D66A7D13B6}"/>
              </a:ext>
            </a:extLst>
          </p:cNvPr>
          <p:cNvSpPr txBox="1"/>
          <p:nvPr/>
        </p:nvSpPr>
        <p:spPr>
          <a:xfrm>
            <a:off x="5607937" y="5033452"/>
            <a:ext cx="788999" cy="338554"/>
          </a:xfrm>
          <a:prstGeom prst="rect">
            <a:avLst/>
          </a:prstGeom>
          <a:noFill/>
        </p:spPr>
        <p:txBody>
          <a:bodyPr wrap="none" rtlCol="0">
            <a:spAutoFit/>
          </a:bodyPr>
          <a:lstStyle/>
          <a:p>
            <a:r>
              <a:rPr lang="en-GB" sz="1600" dirty="0"/>
              <a:t>7 days</a:t>
            </a:r>
          </a:p>
        </p:txBody>
      </p:sp>
    </p:spTree>
    <p:extLst>
      <p:ext uri="{BB962C8B-B14F-4D97-AF65-F5344CB8AC3E}">
        <p14:creationId xmlns:p14="http://schemas.microsoft.com/office/powerpoint/2010/main" val="29802396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Flowchart: Off-page Connector 38">
            <a:extLst>
              <a:ext uri="{FF2B5EF4-FFF2-40B4-BE49-F238E27FC236}">
                <a16:creationId xmlns:a16="http://schemas.microsoft.com/office/drawing/2014/main" id="{B651F306-F2BA-491B-AF6D-57A72C0D921B}"/>
              </a:ext>
            </a:extLst>
          </p:cNvPr>
          <p:cNvSpPr/>
          <p:nvPr/>
        </p:nvSpPr>
        <p:spPr>
          <a:xfrm>
            <a:off x="5120087" y="3125483"/>
            <a:ext cx="1890211" cy="1709044"/>
          </a:xfrm>
          <a:prstGeom prst="flowChartOffpageConnector">
            <a:avLst/>
          </a:prstGeom>
          <a:solidFill>
            <a:srgbClr val="9D3E37">
              <a:alpha val="30000"/>
            </a:srgbClr>
          </a:solidFill>
          <a:ln>
            <a:solidFill>
              <a:srgbClr val="9D3E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0" y="0"/>
            <a:ext cx="12195175" cy="1335600"/>
          </a:xfrm>
        </p:spPr>
        <p:txBody>
          <a:bodyPr>
            <a:normAutofit/>
          </a:bodyPr>
          <a:lstStyle/>
          <a:p>
            <a:r>
              <a:rPr lang="en-GB" dirty="0"/>
              <a:t>Managing new symptoms: what timings</a:t>
            </a:r>
            <a:br>
              <a:rPr lang="en-GB" dirty="0"/>
            </a:br>
            <a:r>
              <a:rPr lang="en-GB" dirty="0"/>
              <a:t>constitute best practice?</a:t>
            </a:r>
          </a:p>
        </p:txBody>
      </p:sp>
      <p:sp>
        <p:nvSpPr>
          <p:cNvPr id="4" name="Text Placeholder 3"/>
          <p:cNvSpPr>
            <a:spLocks noGrp="1"/>
          </p:cNvSpPr>
          <p:nvPr>
            <p:ph type="body" sz="quarter" idx="14"/>
          </p:nvPr>
        </p:nvSpPr>
        <p:spPr>
          <a:xfrm>
            <a:off x="632198" y="6581007"/>
            <a:ext cx="10777635" cy="276999"/>
          </a:xfrm>
        </p:spPr>
        <p:txBody>
          <a:bodyPr/>
          <a:lstStyle/>
          <a:p>
            <a:endParaRPr lang="en-GB" dirty="0"/>
          </a:p>
        </p:txBody>
      </p:sp>
      <p:sp>
        <p:nvSpPr>
          <p:cNvPr id="25" name="Content Placeholder 2">
            <a:extLst>
              <a:ext uri="{FF2B5EF4-FFF2-40B4-BE49-F238E27FC236}">
                <a16:creationId xmlns:a16="http://schemas.microsoft.com/office/drawing/2014/main" id="{65A0EEE9-8711-4D37-A72C-2259DAD514EF}"/>
              </a:ext>
            </a:extLst>
          </p:cNvPr>
          <p:cNvSpPr txBox="1">
            <a:spLocks/>
          </p:cNvSpPr>
          <p:nvPr/>
        </p:nvSpPr>
        <p:spPr>
          <a:xfrm>
            <a:off x="644613" y="2867009"/>
            <a:ext cx="10841158" cy="607039"/>
          </a:xfrm>
          <a:prstGeom prst="rect">
            <a:avLst/>
          </a:prstGeom>
          <a:solidFill>
            <a:srgbClr val="9D3E37"/>
          </a:solidFill>
        </p:spPr>
        <p:txBody>
          <a:bodyPr vert="horz" lIns="0" tIns="45720" rIns="0" bIns="45720" rtlCol="0" anchor="ctr">
            <a:noAutofit/>
          </a:bodyPr>
          <a:lstStyle>
            <a:lvl1pPr marL="342900" indent="-342900" algn="l" defTabSz="914400" rtl="0" eaLnBrk="1" latinLnBrk="0" hangingPunct="1">
              <a:spcBef>
                <a:spcPts val="600"/>
              </a:spcBef>
              <a:buClr>
                <a:schemeClr val="tx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4000" indent="-342000" algn="l" defTabSz="914400" rtl="0" eaLnBrk="1" latinLnBrk="0" hangingPunct="1">
              <a:spcBef>
                <a:spcPts val="600"/>
              </a:spcBef>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026000" indent="-342000" algn="l" defTabSz="914400" rtl="0" eaLnBrk="1" latinLnBrk="0" hangingPunct="1">
              <a:spcBef>
                <a:spcPts val="6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000" dirty="0">
                <a:solidFill>
                  <a:schemeClr val="bg1"/>
                </a:solidFill>
              </a:rPr>
              <a:t>Patient reports symptoms to MS team</a:t>
            </a:r>
          </a:p>
        </p:txBody>
      </p:sp>
      <p:sp>
        <p:nvSpPr>
          <p:cNvPr id="38" name="Content Placeholder 2">
            <a:extLst>
              <a:ext uri="{FF2B5EF4-FFF2-40B4-BE49-F238E27FC236}">
                <a16:creationId xmlns:a16="http://schemas.microsoft.com/office/drawing/2014/main" id="{51DB1591-5DD0-4D9B-8B66-E3ABBA3B6D4E}"/>
              </a:ext>
            </a:extLst>
          </p:cNvPr>
          <p:cNvSpPr txBox="1">
            <a:spLocks/>
          </p:cNvSpPr>
          <p:nvPr/>
        </p:nvSpPr>
        <p:spPr>
          <a:xfrm>
            <a:off x="644613" y="4869160"/>
            <a:ext cx="10841158" cy="607039"/>
          </a:xfrm>
          <a:prstGeom prst="rect">
            <a:avLst/>
          </a:prstGeom>
          <a:solidFill>
            <a:srgbClr val="9D3E37"/>
          </a:solidFill>
        </p:spPr>
        <p:txBody>
          <a:bodyPr vert="horz" lIns="0" tIns="45720" rIns="0" bIns="45720" rtlCol="0" anchor="ctr">
            <a:noAutofit/>
          </a:bodyPr>
          <a:lstStyle>
            <a:lvl1pPr marL="342900" indent="-342900" algn="l" defTabSz="914400" rtl="0" eaLnBrk="1" latinLnBrk="0" hangingPunct="1">
              <a:spcBef>
                <a:spcPts val="600"/>
              </a:spcBef>
              <a:buClr>
                <a:schemeClr val="tx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4000" indent="-342000" algn="l" defTabSz="914400" rtl="0" eaLnBrk="1" latinLnBrk="0" hangingPunct="1">
              <a:spcBef>
                <a:spcPts val="600"/>
              </a:spcBef>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026000" indent="-342000" algn="l" defTabSz="914400" rtl="0" eaLnBrk="1" latinLnBrk="0" hangingPunct="1">
              <a:spcBef>
                <a:spcPts val="6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000" dirty="0">
                <a:solidFill>
                  <a:schemeClr val="bg1"/>
                </a:solidFill>
              </a:rPr>
              <a:t>Patient seen by relevant member of MS team</a:t>
            </a:r>
          </a:p>
        </p:txBody>
      </p:sp>
      <p:sp>
        <p:nvSpPr>
          <p:cNvPr id="40" name="Flowchart: Off-page Connector 39">
            <a:extLst>
              <a:ext uri="{FF2B5EF4-FFF2-40B4-BE49-F238E27FC236}">
                <a16:creationId xmlns:a16="http://schemas.microsoft.com/office/drawing/2014/main" id="{99E2439C-AA0E-4A35-8B10-02679542334D}"/>
              </a:ext>
            </a:extLst>
          </p:cNvPr>
          <p:cNvSpPr/>
          <p:nvPr/>
        </p:nvSpPr>
        <p:spPr>
          <a:xfrm>
            <a:off x="1581380" y="3125483"/>
            <a:ext cx="792088" cy="740772"/>
          </a:xfrm>
          <a:prstGeom prst="flowChartOffpageConnector">
            <a:avLst/>
          </a:prstGeom>
          <a:solidFill>
            <a:srgbClr val="9D3E37">
              <a:alpha val="30000"/>
            </a:srgbClr>
          </a:solidFill>
          <a:ln>
            <a:solidFill>
              <a:srgbClr val="9D3E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a:hlinkClick r:id="rId3" action="ppaction://hlinksldjump"/>
            <a:extLst>
              <a:ext uri="{FF2B5EF4-FFF2-40B4-BE49-F238E27FC236}">
                <a16:creationId xmlns:a16="http://schemas.microsoft.com/office/drawing/2014/main" id="{DFCDAC4A-3FB7-41AC-94D1-F24E6424347C}"/>
              </a:ext>
            </a:extLst>
          </p:cNvPr>
          <p:cNvPicPr>
            <a:picLocks noChangeAspect="1"/>
          </p:cNvPicPr>
          <p:nvPr/>
        </p:nvPicPr>
        <p:blipFill>
          <a:blip r:embed="rId4"/>
          <a:stretch>
            <a:fillRect/>
          </a:stretch>
        </p:blipFill>
        <p:spPr>
          <a:xfrm>
            <a:off x="9265939" y="1"/>
            <a:ext cx="2929236" cy="1304683"/>
          </a:xfrm>
          <a:prstGeom prst="rect">
            <a:avLst/>
          </a:prstGeom>
        </p:spPr>
      </p:pic>
      <p:sp>
        <p:nvSpPr>
          <p:cNvPr id="16" name="Flowchart: Off-page Connector 15">
            <a:extLst>
              <a:ext uri="{FF2B5EF4-FFF2-40B4-BE49-F238E27FC236}">
                <a16:creationId xmlns:a16="http://schemas.microsoft.com/office/drawing/2014/main" id="{8B5FF9F0-30B2-479B-8F0F-6D6E60E1E9A9}"/>
              </a:ext>
            </a:extLst>
          </p:cNvPr>
          <p:cNvSpPr/>
          <p:nvPr/>
        </p:nvSpPr>
        <p:spPr>
          <a:xfrm>
            <a:off x="5120087" y="1942233"/>
            <a:ext cx="1890211" cy="932963"/>
          </a:xfrm>
          <a:prstGeom prst="flowChartOffpageConnector">
            <a:avLst/>
          </a:prstGeom>
          <a:solidFill>
            <a:srgbClr val="9D3E37">
              <a:alpha val="30000"/>
            </a:srgbClr>
          </a:solidFill>
          <a:ln>
            <a:solidFill>
              <a:srgbClr val="9D3E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Content Placeholder 2">
            <a:extLst>
              <a:ext uri="{FF2B5EF4-FFF2-40B4-BE49-F238E27FC236}">
                <a16:creationId xmlns:a16="http://schemas.microsoft.com/office/drawing/2014/main" id="{A3F65378-4E44-475F-AD84-481F6472FCE2}"/>
              </a:ext>
            </a:extLst>
          </p:cNvPr>
          <p:cNvSpPr txBox="1">
            <a:spLocks/>
          </p:cNvSpPr>
          <p:nvPr/>
        </p:nvSpPr>
        <p:spPr>
          <a:xfrm>
            <a:off x="644613" y="1653336"/>
            <a:ext cx="10841158" cy="607039"/>
          </a:xfrm>
          <a:prstGeom prst="rect">
            <a:avLst/>
          </a:prstGeom>
          <a:solidFill>
            <a:srgbClr val="9D3E37"/>
          </a:solidFill>
        </p:spPr>
        <p:txBody>
          <a:bodyPr vert="horz" lIns="0" tIns="45720" rIns="0" bIns="45720" rtlCol="0" anchor="ctr">
            <a:noAutofit/>
          </a:bodyPr>
          <a:lstStyle>
            <a:lvl1pPr marL="342900" indent="-342900" algn="l" defTabSz="914400" rtl="0" eaLnBrk="1" latinLnBrk="0" hangingPunct="1">
              <a:spcBef>
                <a:spcPts val="600"/>
              </a:spcBef>
              <a:buClr>
                <a:schemeClr val="tx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4000" indent="-342000" algn="l" defTabSz="914400" rtl="0" eaLnBrk="1" latinLnBrk="0" hangingPunct="1">
              <a:spcBef>
                <a:spcPts val="600"/>
              </a:spcBef>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026000" indent="-342000" algn="l" defTabSz="914400" rtl="0" eaLnBrk="1" latinLnBrk="0" hangingPunct="1">
              <a:spcBef>
                <a:spcPts val="6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000" dirty="0">
                <a:solidFill>
                  <a:schemeClr val="bg1"/>
                </a:solidFill>
              </a:rPr>
              <a:t>Patient experiences new or worsened symptoms</a:t>
            </a:r>
          </a:p>
        </p:txBody>
      </p:sp>
      <p:sp>
        <p:nvSpPr>
          <p:cNvPr id="17" name="Content Placeholder 2">
            <a:extLst>
              <a:ext uri="{FF2B5EF4-FFF2-40B4-BE49-F238E27FC236}">
                <a16:creationId xmlns:a16="http://schemas.microsoft.com/office/drawing/2014/main" id="{5AB0C663-26FE-4ADD-812B-6894BFFC06EA}"/>
              </a:ext>
            </a:extLst>
          </p:cNvPr>
          <p:cNvSpPr txBox="1">
            <a:spLocks/>
          </p:cNvSpPr>
          <p:nvPr/>
        </p:nvSpPr>
        <p:spPr>
          <a:xfrm>
            <a:off x="665573" y="3866817"/>
            <a:ext cx="2623702" cy="609574"/>
          </a:xfrm>
          <a:prstGeom prst="rect">
            <a:avLst/>
          </a:prstGeom>
          <a:solidFill>
            <a:srgbClr val="9D3E37"/>
          </a:solidFill>
        </p:spPr>
        <p:txBody>
          <a:bodyPr vert="horz" lIns="0" tIns="45720" rIns="0" bIns="45720" rtlCol="0" anchor="ctr">
            <a:noAutofit/>
          </a:bodyPr>
          <a:lstStyle>
            <a:lvl1pPr marL="342900" indent="-342900" algn="l" defTabSz="914400" rtl="0" eaLnBrk="1" latinLnBrk="0" hangingPunct="1">
              <a:spcBef>
                <a:spcPts val="600"/>
              </a:spcBef>
              <a:buClr>
                <a:schemeClr val="tx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4000" indent="-342000" algn="l" defTabSz="914400" rtl="0" eaLnBrk="1" latinLnBrk="0" hangingPunct="1">
              <a:spcBef>
                <a:spcPts val="600"/>
              </a:spcBef>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026000" indent="-342000" algn="l" defTabSz="914400" rtl="0" eaLnBrk="1" latinLnBrk="0" hangingPunct="1">
              <a:spcBef>
                <a:spcPts val="6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000" dirty="0">
                <a:solidFill>
                  <a:schemeClr val="bg1"/>
                </a:solidFill>
              </a:rPr>
              <a:t>MS team responds</a:t>
            </a:r>
          </a:p>
        </p:txBody>
      </p:sp>
      <p:pic>
        <p:nvPicPr>
          <p:cNvPr id="18" name="Graphic 17" descr="Hourglass">
            <a:extLst>
              <a:ext uri="{FF2B5EF4-FFF2-40B4-BE49-F238E27FC236}">
                <a16:creationId xmlns:a16="http://schemas.microsoft.com/office/drawing/2014/main" id="{9897485C-8A30-4EBD-8295-9E82B94E56E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860159" y="3880153"/>
            <a:ext cx="410065" cy="410065"/>
          </a:xfrm>
          <a:prstGeom prst="rect">
            <a:avLst/>
          </a:prstGeom>
        </p:spPr>
      </p:pic>
      <p:pic>
        <p:nvPicPr>
          <p:cNvPr id="19" name="Graphic 18" descr="Hourglass">
            <a:extLst>
              <a:ext uri="{FF2B5EF4-FFF2-40B4-BE49-F238E27FC236}">
                <a16:creationId xmlns:a16="http://schemas.microsoft.com/office/drawing/2014/main" id="{10D0FD83-AF86-4F52-9EEA-A3A5AC5A1D3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860158" y="2331800"/>
            <a:ext cx="410065" cy="410065"/>
          </a:xfrm>
          <a:prstGeom prst="rect">
            <a:avLst/>
          </a:prstGeom>
        </p:spPr>
      </p:pic>
      <p:pic>
        <p:nvPicPr>
          <p:cNvPr id="20" name="Graphic 19" descr="Hourglass">
            <a:extLst>
              <a:ext uri="{FF2B5EF4-FFF2-40B4-BE49-F238E27FC236}">
                <a16:creationId xmlns:a16="http://schemas.microsoft.com/office/drawing/2014/main" id="{93E6BA34-A591-4339-993B-4DC272F9EDF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772391" y="3329765"/>
            <a:ext cx="410065" cy="410065"/>
          </a:xfrm>
          <a:prstGeom prst="rect">
            <a:avLst/>
          </a:prstGeom>
        </p:spPr>
      </p:pic>
    </p:spTree>
    <p:extLst>
      <p:ext uri="{BB962C8B-B14F-4D97-AF65-F5344CB8AC3E}">
        <p14:creationId xmlns:p14="http://schemas.microsoft.com/office/powerpoint/2010/main" val="5647890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Flowchart: Off-page Connector 38">
            <a:extLst>
              <a:ext uri="{FF2B5EF4-FFF2-40B4-BE49-F238E27FC236}">
                <a16:creationId xmlns:a16="http://schemas.microsoft.com/office/drawing/2014/main" id="{B651F306-F2BA-491B-AF6D-57A72C0D921B}"/>
              </a:ext>
            </a:extLst>
          </p:cNvPr>
          <p:cNvSpPr/>
          <p:nvPr/>
        </p:nvSpPr>
        <p:spPr>
          <a:xfrm>
            <a:off x="5120087" y="3125483"/>
            <a:ext cx="1890211" cy="1709044"/>
          </a:xfrm>
          <a:prstGeom prst="flowChartOffpageConnector">
            <a:avLst/>
          </a:prstGeom>
          <a:solidFill>
            <a:srgbClr val="9D3E37">
              <a:alpha val="30000"/>
            </a:srgbClr>
          </a:solidFill>
          <a:ln>
            <a:solidFill>
              <a:srgbClr val="9D3E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0" y="0"/>
            <a:ext cx="12195175" cy="1335600"/>
          </a:xfrm>
        </p:spPr>
        <p:txBody>
          <a:bodyPr>
            <a:normAutofit/>
          </a:bodyPr>
          <a:lstStyle/>
          <a:p>
            <a:r>
              <a:rPr lang="en-GB" dirty="0"/>
              <a:t>Managing new symptoms: </a:t>
            </a:r>
            <a:br>
              <a:rPr lang="en-GB" dirty="0"/>
            </a:br>
            <a:r>
              <a:rPr lang="en-GB" dirty="0"/>
              <a:t>core standards</a:t>
            </a:r>
          </a:p>
        </p:txBody>
      </p:sp>
      <p:sp>
        <p:nvSpPr>
          <p:cNvPr id="4" name="Text Placeholder 3"/>
          <p:cNvSpPr>
            <a:spLocks noGrp="1"/>
          </p:cNvSpPr>
          <p:nvPr>
            <p:ph type="body" sz="quarter" idx="14"/>
          </p:nvPr>
        </p:nvSpPr>
        <p:spPr>
          <a:xfrm>
            <a:off x="632198" y="6581007"/>
            <a:ext cx="10777635" cy="276999"/>
          </a:xfrm>
        </p:spPr>
        <p:txBody>
          <a:bodyPr/>
          <a:lstStyle/>
          <a:p>
            <a:endParaRPr lang="en-GB" dirty="0"/>
          </a:p>
        </p:txBody>
      </p:sp>
      <p:sp>
        <p:nvSpPr>
          <p:cNvPr id="25" name="Content Placeholder 2">
            <a:extLst>
              <a:ext uri="{FF2B5EF4-FFF2-40B4-BE49-F238E27FC236}">
                <a16:creationId xmlns:a16="http://schemas.microsoft.com/office/drawing/2014/main" id="{65A0EEE9-8711-4D37-A72C-2259DAD514EF}"/>
              </a:ext>
            </a:extLst>
          </p:cNvPr>
          <p:cNvSpPr txBox="1">
            <a:spLocks/>
          </p:cNvSpPr>
          <p:nvPr/>
        </p:nvSpPr>
        <p:spPr>
          <a:xfrm>
            <a:off x="644613" y="2867009"/>
            <a:ext cx="10841158" cy="607039"/>
          </a:xfrm>
          <a:prstGeom prst="rect">
            <a:avLst/>
          </a:prstGeom>
          <a:solidFill>
            <a:srgbClr val="9D3E37"/>
          </a:solidFill>
        </p:spPr>
        <p:txBody>
          <a:bodyPr vert="horz" lIns="0" tIns="45720" rIns="0" bIns="45720" rtlCol="0" anchor="ctr">
            <a:noAutofit/>
          </a:bodyPr>
          <a:lstStyle>
            <a:lvl1pPr marL="342900" indent="-342900" algn="l" defTabSz="914400" rtl="0" eaLnBrk="1" latinLnBrk="0" hangingPunct="1">
              <a:spcBef>
                <a:spcPts val="600"/>
              </a:spcBef>
              <a:buClr>
                <a:schemeClr val="tx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4000" indent="-342000" algn="l" defTabSz="914400" rtl="0" eaLnBrk="1" latinLnBrk="0" hangingPunct="1">
              <a:spcBef>
                <a:spcPts val="600"/>
              </a:spcBef>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026000" indent="-342000" algn="l" defTabSz="914400" rtl="0" eaLnBrk="1" latinLnBrk="0" hangingPunct="1">
              <a:spcBef>
                <a:spcPts val="6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000" dirty="0">
                <a:solidFill>
                  <a:schemeClr val="bg1"/>
                </a:solidFill>
              </a:rPr>
              <a:t>Patient reports symptoms to MS team</a:t>
            </a:r>
          </a:p>
        </p:txBody>
      </p:sp>
      <p:sp>
        <p:nvSpPr>
          <p:cNvPr id="38" name="Content Placeholder 2">
            <a:extLst>
              <a:ext uri="{FF2B5EF4-FFF2-40B4-BE49-F238E27FC236}">
                <a16:creationId xmlns:a16="http://schemas.microsoft.com/office/drawing/2014/main" id="{51DB1591-5DD0-4D9B-8B66-E3ABBA3B6D4E}"/>
              </a:ext>
            </a:extLst>
          </p:cNvPr>
          <p:cNvSpPr txBox="1">
            <a:spLocks/>
          </p:cNvSpPr>
          <p:nvPr/>
        </p:nvSpPr>
        <p:spPr>
          <a:xfrm>
            <a:off x="644613" y="4869160"/>
            <a:ext cx="10841158" cy="607039"/>
          </a:xfrm>
          <a:prstGeom prst="rect">
            <a:avLst/>
          </a:prstGeom>
          <a:solidFill>
            <a:srgbClr val="9D3E37"/>
          </a:solidFill>
        </p:spPr>
        <p:txBody>
          <a:bodyPr vert="horz" lIns="0" tIns="45720" rIns="0" bIns="45720" rtlCol="0" anchor="ctr">
            <a:noAutofit/>
          </a:bodyPr>
          <a:lstStyle>
            <a:lvl1pPr marL="342900" indent="-342900" algn="l" defTabSz="914400" rtl="0" eaLnBrk="1" latinLnBrk="0" hangingPunct="1">
              <a:spcBef>
                <a:spcPts val="600"/>
              </a:spcBef>
              <a:buClr>
                <a:schemeClr val="tx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4000" indent="-342000" algn="l" defTabSz="914400" rtl="0" eaLnBrk="1" latinLnBrk="0" hangingPunct="1">
              <a:spcBef>
                <a:spcPts val="600"/>
              </a:spcBef>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026000" indent="-342000" algn="l" defTabSz="914400" rtl="0" eaLnBrk="1" latinLnBrk="0" hangingPunct="1">
              <a:spcBef>
                <a:spcPts val="6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000" dirty="0">
                <a:solidFill>
                  <a:schemeClr val="bg1"/>
                </a:solidFill>
              </a:rPr>
              <a:t>Patient seen by relevant member of MS team</a:t>
            </a:r>
          </a:p>
        </p:txBody>
      </p:sp>
      <p:sp>
        <p:nvSpPr>
          <p:cNvPr id="40" name="Flowchart: Off-page Connector 39">
            <a:extLst>
              <a:ext uri="{FF2B5EF4-FFF2-40B4-BE49-F238E27FC236}">
                <a16:creationId xmlns:a16="http://schemas.microsoft.com/office/drawing/2014/main" id="{99E2439C-AA0E-4A35-8B10-02679542334D}"/>
              </a:ext>
            </a:extLst>
          </p:cNvPr>
          <p:cNvSpPr/>
          <p:nvPr/>
        </p:nvSpPr>
        <p:spPr>
          <a:xfrm>
            <a:off x="1581380" y="3125483"/>
            <a:ext cx="792088" cy="740772"/>
          </a:xfrm>
          <a:prstGeom prst="flowChartOffpageConnector">
            <a:avLst/>
          </a:prstGeom>
          <a:solidFill>
            <a:srgbClr val="9D3E37">
              <a:alpha val="30000"/>
            </a:srgbClr>
          </a:solidFill>
          <a:ln>
            <a:solidFill>
              <a:srgbClr val="9D3E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a:hlinkClick r:id="rId3" action="ppaction://hlinksldjump"/>
            <a:extLst>
              <a:ext uri="{FF2B5EF4-FFF2-40B4-BE49-F238E27FC236}">
                <a16:creationId xmlns:a16="http://schemas.microsoft.com/office/drawing/2014/main" id="{DFCDAC4A-3FB7-41AC-94D1-F24E6424347C}"/>
              </a:ext>
            </a:extLst>
          </p:cNvPr>
          <p:cNvPicPr>
            <a:picLocks noChangeAspect="1"/>
          </p:cNvPicPr>
          <p:nvPr/>
        </p:nvPicPr>
        <p:blipFill>
          <a:blip r:embed="rId4"/>
          <a:stretch>
            <a:fillRect/>
          </a:stretch>
        </p:blipFill>
        <p:spPr>
          <a:xfrm>
            <a:off x="9265939" y="1"/>
            <a:ext cx="2929236" cy="1304683"/>
          </a:xfrm>
          <a:prstGeom prst="rect">
            <a:avLst/>
          </a:prstGeom>
        </p:spPr>
      </p:pic>
      <p:sp>
        <p:nvSpPr>
          <p:cNvPr id="16" name="Flowchart: Off-page Connector 15">
            <a:extLst>
              <a:ext uri="{FF2B5EF4-FFF2-40B4-BE49-F238E27FC236}">
                <a16:creationId xmlns:a16="http://schemas.microsoft.com/office/drawing/2014/main" id="{8B5FF9F0-30B2-479B-8F0F-6D6E60E1E9A9}"/>
              </a:ext>
            </a:extLst>
          </p:cNvPr>
          <p:cNvSpPr/>
          <p:nvPr/>
        </p:nvSpPr>
        <p:spPr>
          <a:xfrm>
            <a:off x="5120087" y="1942233"/>
            <a:ext cx="1890211" cy="932963"/>
          </a:xfrm>
          <a:prstGeom prst="flowChartOffpageConnector">
            <a:avLst/>
          </a:prstGeom>
          <a:solidFill>
            <a:srgbClr val="9D3E37">
              <a:alpha val="30000"/>
            </a:srgbClr>
          </a:solidFill>
          <a:ln>
            <a:solidFill>
              <a:srgbClr val="9D3E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Content Placeholder 2">
            <a:extLst>
              <a:ext uri="{FF2B5EF4-FFF2-40B4-BE49-F238E27FC236}">
                <a16:creationId xmlns:a16="http://schemas.microsoft.com/office/drawing/2014/main" id="{A3F65378-4E44-475F-AD84-481F6472FCE2}"/>
              </a:ext>
            </a:extLst>
          </p:cNvPr>
          <p:cNvSpPr txBox="1">
            <a:spLocks/>
          </p:cNvSpPr>
          <p:nvPr/>
        </p:nvSpPr>
        <p:spPr>
          <a:xfrm>
            <a:off x="644613" y="1653336"/>
            <a:ext cx="10841158" cy="607039"/>
          </a:xfrm>
          <a:prstGeom prst="rect">
            <a:avLst/>
          </a:prstGeom>
          <a:solidFill>
            <a:srgbClr val="9D3E37"/>
          </a:solidFill>
        </p:spPr>
        <p:txBody>
          <a:bodyPr vert="horz" lIns="0" tIns="45720" rIns="0" bIns="45720" rtlCol="0" anchor="ctr">
            <a:noAutofit/>
          </a:bodyPr>
          <a:lstStyle>
            <a:lvl1pPr marL="342900" indent="-342900" algn="l" defTabSz="914400" rtl="0" eaLnBrk="1" latinLnBrk="0" hangingPunct="1">
              <a:spcBef>
                <a:spcPts val="600"/>
              </a:spcBef>
              <a:buClr>
                <a:schemeClr val="tx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4000" indent="-342000" algn="l" defTabSz="914400" rtl="0" eaLnBrk="1" latinLnBrk="0" hangingPunct="1">
              <a:spcBef>
                <a:spcPts val="600"/>
              </a:spcBef>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026000" indent="-342000" algn="l" defTabSz="914400" rtl="0" eaLnBrk="1" latinLnBrk="0" hangingPunct="1">
              <a:spcBef>
                <a:spcPts val="6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000" dirty="0">
                <a:solidFill>
                  <a:schemeClr val="bg1"/>
                </a:solidFill>
              </a:rPr>
              <a:t>Patient experiences new or worsened symptoms</a:t>
            </a:r>
          </a:p>
        </p:txBody>
      </p:sp>
      <p:sp>
        <p:nvSpPr>
          <p:cNvPr id="17" name="Content Placeholder 2">
            <a:extLst>
              <a:ext uri="{FF2B5EF4-FFF2-40B4-BE49-F238E27FC236}">
                <a16:creationId xmlns:a16="http://schemas.microsoft.com/office/drawing/2014/main" id="{5AB0C663-26FE-4ADD-812B-6894BFFC06EA}"/>
              </a:ext>
            </a:extLst>
          </p:cNvPr>
          <p:cNvSpPr txBox="1">
            <a:spLocks/>
          </p:cNvSpPr>
          <p:nvPr/>
        </p:nvSpPr>
        <p:spPr>
          <a:xfrm>
            <a:off x="665573" y="3866817"/>
            <a:ext cx="2623702" cy="609574"/>
          </a:xfrm>
          <a:prstGeom prst="rect">
            <a:avLst/>
          </a:prstGeom>
          <a:solidFill>
            <a:srgbClr val="9D3E37"/>
          </a:solidFill>
        </p:spPr>
        <p:txBody>
          <a:bodyPr vert="horz" lIns="0" tIns="45720" rIns="0" bIns="45720" rtlCol="0" anchor="ctr">
            <a:noAutofit/>
          </a:bodyPr>
          <a:lstStyle>
            <a:lvl1pPr marL="342900" indent="-342900" algn="l" defTabSz="914400" rtl="0" eaLnBrk="1" latinLnBrk="0" hangingPunct="1">
              <a:spcBef>
                <a:spcPts val="600"/>
              </a:spcBef>
              <a:buClr>
                <a:schemeClr val="tx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4000" indent="-342000" algn="l" defTabSz="914400" rtl="0" eaLnBrk="1" latinLnBrk="0" hangingPunct="1">
              <a:spcBef>
                <a:spcPts val="600"/>
              </a:spcBef>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026000" indent="-342000" algn="l" defTabSz="914400" rtl="0" eaLnBrk="1" latinLnBrk="0" hangingPunct="1">
              <a:spcBef>
                <a:spcPts val="6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000" dirty="0">
                <a:solidFill>
                  <a:schemeClr val="bg1"/>
                </a:solidFill>
              </a:rPr>
              <a:t>MS team responds</a:t>
            </a:r>
          </a:p>
        </p:txBody>
      </p:sp>
      <p:sp>
        <p:nvSpPr>
          <p:cNvPr id="21" name="TextBox 20">
            <a:extLst>
              <a:ext uri="{FF2B5EF4-FFF2-40B4-BE49-F238E27FC236}">
                <a16:creationId xmlns:a16="http://schemas.microsoft.com/office/drawing/2014/main" id="{076669A7-50A6-43D4-A0AD-9A838A654523}"/>
              </a:ext>
            </a:extLst>
          </p:cNvPr>
          <p:cNvSpPr txBox="1"/>
          <p:nvPr/>
        </p:nvSpPr>
        <p:spPr>
          <a:xfrm>
            <a:off x="5670691" y="2370290"/>
            <a:ext cx="936475" cy="338554"/>
          </a:xfrm>
          <a:prstGeom prst="rect">
            <a:avLst/>
          </a:prstGeom>
          <a:noFill/>
        </p:spPr>
        <p:txBody>
          <a:bodyPr wrap="none" rtlCol="0">
            <a:spAutoFit/>
          </a:bodyPr>
          <a:lstStyle/>
          <a:p>
            <a:r>
              <a:rPr lang="en-GB" sz="1600" dirty="0"/>
              <a:t>2 weeks</a:t>
            </a:r>
          </a:p>
        </p:txBody>
      </p:sp>
      <p:sp>
        <p:nvSpPr>
          <p:cNvPr id="22" name="TextBox 21">
            <a:extLst>
              <a:ext uri="{FF2B5EF4-FFF2-40B4-BE49-F238E27FC236}">
                <a16:creationId xmlns:a16="http://schemas.microsoft.com/office/drawing/2014/main" id="{4B7FCA8B-A415-4B7A-91A5-40C51A8BB20F}"/>
              </a:ext>
            </a:extLst>
          </p:cNvPr>
          <p:cNvSpPr txBox="1"/>
          <p:nvPr/>
        </p:nvSpPr>
        <p:spPr>
          <a:xfrm>
            <a:off x="5670691" y="3931754"/>
            <a:ext cx="788999" cy="338554"/>
          </a:xfrm>
          <a:prstGeom prst="rect">
            <a:avLst/>
          </a:prstGeom>
          <a:noFill/>
        </p:spPr>
        <p:txBody>
          <a:bodyPr wrap="none" rtlCol="0">
            <a:spAutoFit/>
          </a:bodyPr>
          <a:lstStyle/>
          <a:p>
            <a:r>
              <a:rPr lang="en-GB" sz="1600" dirty="0"/>
              <a:t>7 days</a:t>
            </a:r>
          </a:p>
        </p:txBody>
      </p:sp>
      <p:sp>
        <p:nvSpPr>
          <p:cNvPr id="23" name="TextBox 22">
            <a:extLst>
              <a:ext uri="{FF2B5EF4-FFF2-40B4-BE49-F238E27FC236}">
                <a16:creationId xmlns:a16="http://schemas.microsoft.com/office/drawing/2014/main" id="{75D9DFE4-B00E-4DFF-96B2-BE6A697715AD}"/>
              </a:ext>
            </a:extLst>
          </p:cNvPr>
          <p:cNvSpPr txBox="1"/>
          <p:nvPr/>
        </p:nvSpPr>
        <p:spPr>
          <a:xfrm>
            <a:off x="1576187" y="3449953"/>
            <a:ext cx="788999" cy="338554"/>
          </a:xfrm>
          <a:prstGeom prst="rect">
            <a:avLst/>
          </a:prstGeom>
          <a:noFill/>
        </p:spPr>
        <p:txBody>
          <a:bodyPr wrap="none" rtlCol="0">
            <a:spAutoFit/>
          </a:bodyPr>
          <a:lstStyle/>
          <a:p>
            <a:r>
              <a:rPr lang="en-GB" sz="1600" dirty="0"/>
              <a:t>3 days</a:t>
            </a:r>
          </a:p>
        </p:txBody>
      </p:sp>
    </p:spTree>
    <p:extLst>
      <p:ext uri="{BB962C8B-B14F-4D97-AF65-F5344CB8AC3E}">
        <p14:creationId xmlns:p14="http://schemas.microsoft.com/office/powerpoint/2010/main" val="20540301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Flowchart: Off-page Connector 38">
            <a:extLst>
              <a:ext uri="{FF2B5EF4-FFF2-40B4-BE49-F238E27FC236}">
                <a16:creationId xmlns:a16="http://schemas.microsoft.com/office/drawing/2014/main" id="{B651F306-F2BA-491B-AF6D-57A72C0D921B}"/>
              </a:ext>
            </a:extLst>
          </p:cNvPr>
          <p:cNvSpPr/>
          <p:nvPr/>
        </p:nvSpPr>
        <p:spPr>
          <a:xfrm>
            <a:off x="5120087" y="3125483"/>
            <a:ext cx="1890211" cy="1709044"/>
          </a:xfrm>
          <a:prstGeom prst="flowChartOffpageConnector">
            <a:avLst/>
          </a:prstGeom>
          <a:solidFill>
            <a:srgbClr val="9D3E37">
              <a:alpha val="30000"/>
            </a:srgbClr>
          </a:solidFill>
          <a:ln>
            <a:solidFill>
              <a:srgbClr val="9D3E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0" y="0"/>
            <a:ext cx="12195175" cy="1335600"/>
          </a:xfrm>
        </p:spPr>
        <p:txBody>
          <a:bodyPr>
            <a:normAutofit/>
          </a:bodyPr>
          <a:lstStyle/>
          <a:p>
            <a:r>
              <a:rPr lang="en-GB" dirty="0"/>
              <a:t>Managing new symptoms: </a:t>
            </a:r>
            <a:br>
              <a:rPr lang="en-GB" dirty="0"/>
            </a:br>
            <a:r>
              <a:rPr lang="en-GB" dirty="0"/>
              <a:t>achievable standards</a:t>
            </a:r>
          </a:p>
        </p:txBody>
      </p:sp>
      <p:sp>
        <p:nvSpPr>
          <p:cNvPr id="4" name="Text Placeholder 3"/>
          <p:cNvSpPr>
            <a:spLocks noGrp="1"/>
          </p:cNvSpPr>
          <p:nvPr>
            <p:ph type="body" sz="quarter" idx="14"/>
          </p:nvPr>
        </p:nvSpPr>
        <p:spPr>
          <a:xfrm>
            <a:off x="632198" y="6581007"/>
            <a:ext cx="10777635" cy="276999"/>
          </a:xfrm>
        </p:spPr>
        <p:txBody>
          <a:bodyPr/>
          <a:lstStyle/>
          <a:p>
            <a:endParaRPr lang="en-GB" dirty="0"/>
          </a:p>
        </p:txBody>
      </p:sp>
      <p:sp>
        <p:nvSpPr>
          <p:cNvPr id="25" name="Content Placeholder 2">
            <a:extLst>
              <a:ext uri="{FF2B5EF4-FFF2-40B4-BE49-F238E27FC236}">
                <a16:creationId xmlns:a16="http://schemas.microsoft.com/office/drawing/2014/main" id="{65A0EEE9-8711-4D37-A72C-2259DAD514EF}"/>
              </a:ext>
            </a:extLst>
          </p:cNvPr>
          <p:cNvSpPr txBox="1">
            <a:spLocks/>
          </p:cNvSpPr>
          <p:nvPr/>
        </p:nvSpPr>
        <p:spPr>
          <a:xfrm>
            <a:off x="644613" y="2867009"/>
            <a:ext cx="10841158" cy="607039"/>
          </a:xfrm>
          <a:prstGeom prst="rect">
            <a:avLst/>
          </a:prstGeom>
          <a:solidFill>
            <a:srgbClr val="9D3E37"/>
          </a:solidFill>
        </p:spPr>
        <p:txBody>
          <a:bodyPr vert="horz" lIns="0" tIns="45720" rIns="0" bIns="45720" rtlCol="0" anchor="ctr">
            <a:noAutofit/>
          </a:bodyPr>
          <a:lstStyle>
            <a:lvl1pPr marL="342900" indent="-342900" algn="l" defTabSz="914400" rtl="0" eaLnBrk="1" latinLnBrk="0" hangingPunct="1">
              <a:spcBef>
                <a:spcPts val="600"/>
              </a:spcBef>
              <a:buClr>
                <a:schemeClr val="tx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4000" indent="-342000" algn="l" defTabSz="914400" rtl="0" eaLnBrk="1" latinLnBrk="0" hangingPunct="1">
              <a:spcBef>
                <a:spcPts val="600"/>
              </a:spcBef>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026000" indent="-342000" algn="l" defTabSz="914400" rtl="0" eaLnBrk="1" latinLnBrk="0" hangingPunct="1">
              <a:spcBef>
                <a:spcPts val="6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000" dirty="0">
                <a:solidFill>
                  <a:schemeClr val="bg1"/>
                </a:solidFill>
              </a:rPr>
              <a:t>Patient reports symptoms to MS team</a:t>
            </a:r>
          </a:p>
        </p:txBody>
      </p:sp>
      <p:sp>
        <p:nvSpPr>
          <p:cNvPr id="38" name="Content Placeholder 2">
            <a:extLst>
              <a:ext uri="{FF2B5EF4-FFF2-40B4-BE49-F238E27FC236}">
                <a16:creationId xmlns:a16="http://schemas.microsoft.com/office/drawing/2014/main" id="{51DB1591-5DD0-4D9B-8B66-E3ABBA3B6D4E}"/>
              </a:ext>
            </a:extLst>
          </p:cNvPr>
          <p:cNvSpPr txBox="1">
            <a:spLocks/>
          </p:cNvSpPr>
          <p:nvPr/>
        </p:nvSpPr>
        <p:spPr>
          <a:xfrm>
            <a:off x="644613" y="4869160"/>
            <a:ext cx="10841158" cy="607039"/>
          </a:xfrm>
          <a:prstGeom prst="rect">
            <a:avLst/>
          </a:prstGeom>
          <a:solidFill>
            <a:srgbClr val="9D3E37"/>
          </a:solidFill>
        </p:spPr>
        <p:txBody>
          <a:bodyPr vert="horz" lIns="0" tIns="45720" rIns="0" bIns="45720" rtlCol="0" anchor="ctr">
            <a:noAutofit/>
          </a:bodyPr>
          <a:lstStyle>
            <a:lvl1pPr marL="342900" indent="-342900" algn="l" defTabSz="914400" rtl="0" eaLnBrk="1" latinLnBrk="0" hangingPunct="1">
              <a:spcBef>
                <a:spcPts val="600"/>
              </a:spcBef>
              <a:buClr>
                <a:schemeClr val="tx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4000" indent="-342000" algn="l" defTabSz="914400" rtl="0" eaLnBrk="1" latinLnBrk="0" hangingPunct="1">
              <a:spcBef>
                <a:spcPts val="600"/>
              </a:spcBef>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026000" indent="-342000" algn="l" defTabSz="914400" rtl="0" eaLnBrk="1" latinLnBrk="0" hangingPunct="1">
              <a:spcBef>
                <a:spcPts val="6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000" dirty="0">
                <a:solidFill>
                  <a:schemeClr val="bg1"/>
                </a:solidFill>
              </a:rPr>
              <a:t>Patient seen by relevant member of MS team</a:t>
            </a:r>
          </a:p>
        </p:txBody>
      </p:sp>
      <p:sp>
        <p:nvSpPr>
          <p:cNvPr id="40" name="Flowchart: Off-page Connector 39">
            <a:extLst>
              <a:ext uri="{FF2B5EF4-FFF2-40B4-BE49-F238E27FC236}">
                <a16:creationId xmlns:a16="http://schemas.microsoft.com/office/drawing/2014/main" id="{99E2439C-AA0E-4A35-8B10-02679542334D}"/>
              </a:ext>
            </a:extLst>
          </p:cNvPr>
          <p:cNvSpPr/>
          <p:nvPr/>
        </p:nvSpPr>
        <p:spPr>
          <a:xfrm>
            <a:off x="1581380" y="3125483"/>
            <a:ext cx="792088" cy="740772"/>
          </a:xfrm>
          <a:prstGeom prst="flowChartOffpageConnector">
            <a:avLst/>
          </a:prstGeom>
          <a:solidFill>
            <a:srgbClr val="9D3E37">
              <a:alpha val="30000"/>
            </a:srgbClr>
          </a:solidFill>
          <a:ln>
            <a:solidFill>
              <a:srgbClr val="9D3E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a:hlinkClick r:id="rId3" action="ppaction://hlinksldjump"/>
            <a:extLst>
              <a:ext uri="{FF2B5EF4-FFF2-40B4-BE49-F238E27FC236}">
                <a16:creationId xmlns:a16="http://schemas.microsoft.com/office/drawing/2014/main" id="{DFCDAC4A-3FB7-41AC-94D1-F24E6424347C}"/>
              </a:ext>
            </a:extLst>
          </p:cNvPr>
          <p:cNvPicPr>
            <a:picLocks noChangeAspect="1"/>
          </p:cNvPicPr>
          <p:nvPr/>
        </p:nvPicPr>
        <p:blipFill>
          <a:blip r:embed="rId4"/>
          <a:stretch>
            <a:fillRect/>
          </a:stretch>
        </p:blipFill>
        <p:spPr>
          <a:xfrm>
            <a:off x="9265939" y="1"/>
            <a:ext cx="2929236" cy="1304683"/>
          </a:xfrm>
          <a:prstGeom prst="rect">
            <a:avLst/>
          </a:prstGeom>
        </p:spPr>
      </p:pic>
      <p:sp>
        <p:nvSpPr>
          <p:cNvPr id="16" name="Flowchart: Off-page Connector 15">
            <a:extLst>
              <a:ext uri="{FF2B5EF4-FFF2-40B4-BE49-F238E27FC236}">
                <a16:creationId xmlns:a16="http://schemas.microsoft.com/office/drawing/2014/main" id="{8B5FF9F0-30B2-479B-8F0F-6D6E60E1E9A9}"/>
              </a:ext>
            </a:extLst>
          </p:cNvPr>
          <p:cNvSpPr/>
          <p:nvPr/>
        </p:nvSpPr>
        <p:spPr>
          <a:xfrm>
            <a:off x="5120087" y="1942233"/>
            <a:ext cx="1890211" cy="932963"/>
          </a:xfrm>
          <a:prstGeom prst="flowChartOffpageConnector">
            <a:avLst/>
          </a:prstGeom>
          <a:solidFill>
            <a:srgbClr val="9D3E37">
              <a:alpha val="30000"/>
            </a:srgbClr>
          </a:solidFill>
          <a:ln>
            <a:solidFill>
              <a:srgbClr val="9D3E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Content Placeholder 2">
            <a:extLst>
              <a:ext uri="{FF2B5EF4-FFF2-40B4-BE49-F238E27FC236}">
                <a16:creationId xmlns:a16="http://schemas.microsoft.com/office/drawing/2014/main" id="{A3F65378-4E44-475F-AD84-481F6472FCE2}"/>
              </a:ext>
            </a:extLst>
          </p:cNvPr>
          <p:cNvSpPr txBox="1">
            <a:spLocks/>
          </p:cNvSpPr>
          <p:nvPr/>
        </p:nvSpPr>
        <p:spPr>
          <a:xfrm>
            <a:off x="644613" y="1653336"/>
            <a:ext cx="10841158" cy="607039"/>
          </a:xfrm>
          <a:prstGeom prst="rect">
            <a:avLst/>
          </a:prstGeom>
          <a:solidFill>
            <a:srgbClr val="9D3E37"/>
          </a:solidFill>
        </p:spPr>
        <p:txBody>
          <a:bodyPr vert="horz" lIns="0" tIns="45720" rIns="0" bIns="45720" rtlCol="0" anchor="ctr">
            <a:noAutofit/>
          </a:bodyPr>
          <a:lstStyle>
            <a:lvl1pPr marL="342900" indent="-342900" algn="l" defTabSz="914400" rtl="0" eaLnBrk="1" latinLnBrk="0" hangingPunct="1">
              <a:spcBef>
                <a:spcPts val="600"/>
              </a:spcBef>
              <a:buClr>
                <a:schemeClr val="tx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4000" indent="-342000" algn="l" defTabSz="914400" rtl="0" eaLnBrk="1" latinLnBrk="0" hangingPunct="1">
              <a:spcBef>
                <a:spcPts val="600"/>
              </a:spcBef>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026000" indent="-342000" algn="l" defTabSz="914400" rtl="0" eaLnBrk="1" latinLnBrk="0" hangingPunct="1">
              <a:spcBef>
                <a:spcPts val="6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000" dirty="0">
                <a:solidFill>
                  <a:schemeClr val="bg1"/>
                </a:solidFill>
              </a:rPr>
              <a:t>Patient experiences new or worsened symptoms</a:t>
            </a:r>
          </a:p>
        </p:txBody>
      </p:sp>
      <p:sp>
        <p:nvSpPr>
          <p:cNvPr id="17" name="Content Placeholder 2">
            <a:extLst>
              <a:ext uri="{FF2B5EF4-FFF2-40B4-BE49-F238E27FC236}">
                <a16:creationId xmlns:a16="http://schemas.microsoft.com/office/drawing/2014/main" id="{5AB0C663-26FE-4ADD-812B-6894BFFC06EA}"/>
              </a:ext>
            </a:extLst>
          </p:cNvPr>
          <p:cNvSpPr txBox="1">
            <a:spLocks/>
          </p:cNvSpPr>
          <p:nvPr/>
        </p:nvSpPr>
        <p:spPr>
          <a:xfrm>
            <a:off x="665573" y="3866817"/>
            <a:ext cx="2623702" cy="609574"/>
          </a:xfrm>
          <a:prstGeom prst="rect">
            <a:avLst/>
          </a:prstGeom>
          <a:solidFill>
            <a:srgbClr val="9D3E37"/>
          </a:solidFill>
        </p:spPr>
        <p:txBody>
          <a:bodyPr vert="horz" lIns="0" tIns="45720" rIns="0" bIns="45720" rtlCol="0" anchor="ctr">
            <a:noAutofit/>
          </a:bodyPr>
          <a:lstStyle>
            <a:lvl1pPr marL="342900" indent="-342900" algn="l" defTabSz="914400" rtl="0" eaLnBrk="1" latinLnBrk="0" hangingPunct="1">
              <a:spcBef>
                <a:spcPts val="600"/>
              </a:spcBef>
              <a:buClr>
                <a:schemeClr val="tx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4000" indent="-342000" algn="l" defTabSz="914400" rtl="0" eaLnBrk="1" latinLnBrk="0" hangingPunct="1">
              <a:spcBef>
                <a:spcPts val="600"/>
              </a:spcBef>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026000" indent="-342000" algn="l" defTabSz="914400" rtl="0" eaLnBrk="1" latinLnBrk="0" hangingPunct="1">
              <a:spcBef>
                <a:spcPts val="6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000" dirty="0">
                <a:solidFill>
                  <a:schemeClr val="bg1"/>
                </a:solidFill>
              </a:rPr>
              <a:t>MS team responds</a:t>
            </a:r>
          </a:p>
        </p:txBody>
      </p:sp>
      <p:sp>
        <p:nvSpPr>
          <p:cNvPr id="21" name="TextBox 20">
            <a:extLst>
              <a:ext uri="{FF2B5EF4-FFF2-40B4-BE49-F238E27FC236}">
                <a16:creationId xmlns:a16="http://schemas.microsoft.com/office/drawing/2014/main" id="{076669A7-50A6-43D4-A0AD-9A838A654523}"/>
              </a:ext>
            </a:extLst>
          </p:cNvPr>
          <p:cNvSpPr txBox="1"/>
          <p:nvPr/>
        </p:nvSpPr>
        <p:spPr>
          <a:xfrm>
            <a:off x="5670691" y="2370290"/>
            <a:ext cx="788999" cy="338554"/>
          </a:xfrm>
          <a:prstGeom prst="rect">
            <a:avLst/>
          </a:prstGeom>
          <a:noFill/>
        </p:spPr>
        <p:txBody>
          <a:bodyPr wrap="none" rtlCol="0">
            <a:spAutoFit/>
          </a:bodyPr>
          <a:lstStyle/>
          <a:p>
            <a:r>
              <a:rPr lang="en-GB" sz="1600" dirty="0"/>
              <a:t>7 days</a:t>
            </a:r>
          </a:p>
        </p:txBody>
      </p:sp>
      <p:sp>
        <p:nvSpPr>
          <p:cNvPr id="22" name="TextBox 21">
            <a:extLst>
              <a:ext uri="{FF2B5EF4-FFF2-40B4-BE49-F238E27FC236}">
                <a16:creationId xmlns:a16="http://schemas.microsoft.com/office/drawing/2014/main" id="{4B7FCA8B-A415-4B7A-91A5-40C51A8BB20F}"/>
              </a:ext>
            </a:extLst>
          </p:cNvPr>
          <p:cNvSpPr txBox="1"/>
          <p:nvPr/>
        </p:nvSpPr>
        <p:spPr>
          <a:xfrm>
            <a:off x="5670691" y="3931754"/>
            <a:ext cx="788999" cy="338554"/>
          </a:xfrm>
          <a:prstGeom prst="rect">
            <a:avLst/>
          </a:prstGeom>
          <a:noFill/>
        </p:spPr>
        <p:txBody>
          <a:bodyPr wrap="none" rtlCol="0">
            <a:spAutoFit/>
          </a:bodyPr>
          <a:lstStyle/>
          <a:p>
            <a:r>
              <a:rPr lang="en-GB" sz="1600" dirty="0"/>
              <a:t>3 days</a:t>
            </a:r>
          </a:p>
        </p:txBody>
      </p:sp>
      <p:sp>
        <p:nvSpPr>
          <p:cNvPr id="23" name="TextBox 22">
            <a:extLst>
              <a:ext uri="{FF2B5EF4-FFF2-40B4-BE49-F238E27FC236}">
                <a16:creationId xmlns:a16="http://schemas.microsoft.com/office/drawing/2014/main" id="{75D9DFE4-B00E-4DFF-96B2-BE6A697715AD}"/>
              </a:ext>
            </a:extLst>
          </p:cNvPr>
          <p:cNvSpPr txBox="1"/>
          <p:nvPr/>
        </p:nvSpPr>
        <p:spPr>
          <a:xfrm>
            <a:off x="1576187" y="3449953"/>
            <a:ext cx="788999" cy="338554"/>
          </a:xfrm>
          <a:prstGeom prst="rect">
            <a:avLst/>
          </a:prstGeom>
          <a:noFill/>
        </p:spPr>
        <p:txBody>
          <a:bodyPr wrap="none" rtlCol="0">
            <a:spAutoFit/>
          </a:bodyPr>
          <a:lstStyle/>
          <a:p>
            <a:r>
              <a:rPr lang="en-GB" sz="1600" dirty="0"/>
              <a:t>2 days</a:t>
            </a:r>
          </a:p>
        </p:txBody>
      </p:sp>
    </p:spTree>
    <p:extLst>
      <p:ext uri="{BB962C8B-B14F-4D97-AF65-F5344CB8AC3E}">
        <p14:creationId xmlns:p14="http://schemas.microsoft.com/office/powerpoint/2010/main" val="2478638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A0709-A50A-42FA-8DA0-5092F98FCB9E}"/>
              </a:ext>
            </a:extLst>
          </p:cNvPr>
          <p:cNvSpPr>
            <a:spLocks noGrp="1"/>
          </p:cNvSpPr>
          <p:nvPr>
            <p:ph type="title"/>
          </p:nvPr>
        </p:nvSpPr>
        <p:spPr/>
        <p:txBody>
          <a:bodyPr/>
          <a:lstStyle/>
          <a:p>
            <a:r>
              <a:rPr lang="en-GB" dirty="0"/>
              <a:t>Declarations of interest</a:t>
            </a:r>
          </a:p>
        </p:txBody>
      </p:sp>
      <p:sp>
        <p:nvSpPr>
          <p:cNvPr id="3" name="Content Placeholder 2">
            <a:extLst>
              <a:ext uri="{FF2B5EF4-FFF2-40B4-BE49-F238E27FC236}">
                <a16:creationId xmlns:a16="http://schemas.microsoft.com/office/drawing/2014/main" id="{ED8B7D62-7E14-45A1-B431-E07D70D1E964}"/>
              </a:ext>
            </a:extLst>
          </p:cNvPr>
          <p:cNvSpPr>
            <a:spLocks noGrp="1"/>
          </p:cNvSpPr>
          <p:nvPr>
            <p:ph idx="1"/>
          </p:nvPr>
        </p:nvSpPr>
        <p:spPr/>
        <p:txBody>
          <a:bodyPr/>
          <a:lstStyle/>
          <a:p>
            <a:r>
              <a:rPr lang="en-GB" dirty="0">
                <a:highlight>
                  <a:srgbClr val="FFFF00"/>
                </a:highlight>
              </a:rPr>
              <a:t>[Please insert any relevant funding declarations here]</a:t>
            </a:r>
          </a:p>
        </p:txBody>
      </p:sp>
      <p:sp>
        <p:nvSpPr>
          <p:cNvPr id="4" name="Text Placeholder 3">
            <a:extLst>
              <a:ext uri="{FF2B5EF4-FFF2-40B4-BE49-F238E27FC236}">
                <a16:creationId xmlns:a16="http://schemas.microsoft.com/office/drawing/2014/main" id="{6BA68332-AF5F-4BE3-BD2C-CB3F915B1CCB}"/>
              </a:ext>
            </a:extLst>
          </p:cNvPr>
          <p:cNvSpPr>
            <a:spLocks noGrp="1"/>
          </p:cNvSpPr>
          <p:nvPr>
            <p:ph type="body" sz="quarter" idx="14"/>
          </p:nvPr>
        </p:nvSpPr>
        <p:spPr/>
        <p:txBody>
          <a:bodyPr/>
          <a:lstStyle/>
          <a:p>
            <a:endParaRPr lang="en-GB"/>
          </a:p>
        </p:txBody>
      </p:sp>
    </p:spTree>
    <p:extLst>
      <p:ext uri="{BB962C8B-B14F-4D97-AF65-F5344CB8AC3E}">
        <p14:creationId xmlns:p14="http://schemas.microsoft.com/office/powerpoint/2010/main" val="42892739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Flowchart: Off-page Connector 38">
            <a:extLst>
              <a:ext uri="{FF2B5EF4-FFF2-40B4-BE49-F238E27FC236}">
                <a16:creationId xmlns:a16="http://schemas.microsoft.com/office/drawing/2014/main" id="{B651F306-F2BA-491B-AF6D-57A72C0D921B}"/>
              </a:ext>
            </a:extLst>
          </p:cNvPr>
          <p:cNvSpPr/>
          <p:nvPr/>
        </p:nvSpPr>
        <p:spPr>
          <a:xfrm>
            <a:off x="5120087" y="3125483"/>
            <a:ext cx="1890211" cy="1709044"/>
          </a:xfrm>
          <a:prstGeom prst="flowChartOffpageConnector">
            <a:avLst/>
          </a:prstGeom>
          <a:solidFill>
            <a:srgbClr val="9D3E37">
              <a:alpha val="30000"/>
            </a:srgbClr>
          </a:solidFill>
          <a:ln>
            <a:solidFill>
              <a:srgbClr val="9D3E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0" y="0"/>
            <a:ext cx="12195175" cy="1335600"/>
          </a:xfrm>
        </p:spPr>
        <p:txBody>
          <a:bodyPr>
            <a:normAutofit/>
          </a:bodyPr>
          <a:lstStyle/>
          <a:p>
            <a:r>
              <a:rPr lang="en-GB" dirty="0"/>
              <a:t>Managing new symptoms: </a:t>
            </a:r>
            <a:br>
              <a:rPr lang="en-GB" dirty="0"/>
            </a:br>
            <a:r>
              <a:rPr lang="en-GB" dirty="0"/>
              <a:t>aspirational standards</a:t>
            </a:r>
          </a:p>
        </p:txBody>
      </p:sp>
      <p:sp>
        <p:nvSpPr>
          <p:cNvPr id="4" name="Text Placeholder 3"/>
          <p:cNvSpPr>
            <a:spLocks noGrp="1"/>
          </p:cNvSpPr>
          <p:nvPr>
            <p:ph type="body" sz="quarter" idx="14"/>
          </p:nvPr>
        </p:nvSpPr>
        <p:spPr>
          <a:xfrm>
            <a:off x="632198" y="6581007"/>
            <a:ext cx="10777635" cy="276999"/>
          </a:xfrm>
        </p:spPr>
        <p:txBody>
          <a:bodyPr/>
          <a:lstStyle/>
          <a:p>
            <a:endParaRPr lang="en-GB" dirty="0"/>
          </a:p>
        </p:txBody>
      </p:sp>
      <p:sp>
        <p:nvSpPr>
          <p:cNvPr id="25" name="Content Placeholder 2">
            <a:extLst>
              <a:ext uri="{FF2B5EF4-FFF2-40B4-BE49-F238E27FC236}">
                <a16:creationId xmlns:a16="http://schemas.microsoft.com/office/drawing/2014/main" id="{65A0EEE9-8711-4D37-A72C-2259DAD514EF}"/>
              </a:ext>
            </a:extLst>
          </p:cNvPr>
          <p:cNvSpPr txBox="1">
            <a:spLocks/>
          </p:cNvSpPr>
          <p:nvPr/>
        </p:nvSpPr>
        <p:spPr>
          <a:xfrm>
            <a:off x="644613" y="2867009"/>
            <a:ext cx="10841158" cy="607039"/>
          </a:xfrm>
          <a:prstGeom prst="rect">
            <a:avLst/>
          </a:prstGeom>
          <a:solidFill>
            <a:srgbClr val="9D3E37"/>
          </a:solidFill>
        </p:spPr>
        <p:txBody>
          <a:bodyPr vert="horz" lIns="0" tIns="45720" rIns="0" bIns="45720" rtlCol="0" anchor="ctr">
            <a:noAutofit/>
          </a:bodyPr>
          <a:lstStyle>
            <a:lvl1pPr marL="342900" indent="-342900" algn="l" defTabSz="914400" rtl="0" eaLnBrk="1" latinLnBrk="0" hangingPunct="1">
              <a:spcBef>
                <a:spcPts val="600"/>
              </a:spcBef>
              <a:buClr>
                <a:schemeClr val="tx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4000" indent="-342000" algn="l" defTabSz="914400" rtl="0" eaLnBrk="1" latinLnBrk="0" hangingPunct="1">
              <a:spcBef>
                <a:spcPts val="600"/>
              </a:spcBef>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026000" indent="-342000" algn="l" defTabSz="914400" rtl="0" eaLnBrk="1" latinLnBrk="0" hangingPunct="1">
              <a:spcBef>
                <a:spcPts val="6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000" dirty="0">
                <a:solidFill>
                  <a:schemeClr val="bg1"/>
                </a:solidFill>
              </a:rPr>
              <a:t>Patient reports symptoms to MS team</a:t>
            </a:r>
          </a:p>
        </p:txBody>
      </p:sp>
      <p:sp>
        <p:nvSpPr>
          <p:cNvPr id="38" name="Content Placeholder 2">
            <a:extLst>
              <a:ext uri="{FF2B5EF4-FFF2-40B4-BE49-F238E27FC236}">
                <a16:creationId xmlns:a16="http://schemas.microsoft.com/office/drawing/2014/main" id="{51DB1591-5DD0-4D9B-8B66-E3ABBA3B6D4E}"/>
              </a:ext>
            </a:extLst>
          </p:cNvPr>
          <p:cNvSpPr txBox="1">
            <a:spLocks/>
          </p:cNvSpPr>
          <p:nvPr/>
        </p:nvSpPr>
        <p:spPr>
          <a:xfrm>
            <a:off x="644613" y="4869160"/>
            <a:ext cx="10841158" cy="607039"/>
          </a:xfrm>
          <a:prstGeom prst="rect">
            <a:avLst/>
          </a:prstGeom>
          <a:solidFill>
            <a:srgbClr val="9D3E37"/>
          </a:solidFill>
        </p:spPr>
        <p:txBody>
          <a:bodyPr vert="horz" lIns="0" tIns="45720" rIns="0" bIns="45720" rtlCol="0" anchor="ctr">
            <a:noAutofit/>
          </a:bodyPr>
          <a:lstStyle>
            <a:lvl1pPr marL="342900" indent="-342900" algn="l" defTabSz="914400" rtl="0" eaLnBrk="1" latinLnBrk="0" hangingPunct="1">
              <a:spcBef>
                <a:spcPts val="600"/>
              </a:spcBef>
              <a:buClr>
                <a:schemeClr val="tx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4000" indent="-342000" algn="l" defTabSz="914400" rtl="0" eaLnBrk="1" latinLnBrk="0" hangingPunct="1">
              <a:spcBef>
                <a:spcPts val="600"/>
              </a:spcBef>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026000" indent="-342000" algn="l" defTabSz="914400" rtl="0" eaLnBrk="1" latinLnBrk="0" hangingPunct="1">
              <a:spcBef>
                <a:spcPts val="6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000" dirty="0">
                <a:solidFill>
                  <a:schemeClr val="bg1"/>
                </a:solidFill>
              </a:rPr>
              <a:t>Patient seen by relevant member of MS team</a:t>
            </a:r>
          </a:p>
        </p:txBody>
      </p:sp>
      <p:sp>
        <p:nvSpPr>
          <p:cNvPr id="40" name="Flowchart: Off-page Connector 39">
            <a:extLst>
              <a:ext uri="{FF2B5EF4-FFF2-40B4-BE49-F238E27FC236}">
                <a16:creationId xmlns:a16="http://schemas.microsoft.com/office/drawing/2014/main" id="{99E2439C-AA0E-4A35-8B10-02679542334D}"/>
              </a:ext>
            </a:extLst>
          </p:cNvPr>
          <p:cNvSpPr/>
          <p:nvPr/>
        </p:nvSpPr>
        <p:spPr>
          <a:xfrm>
            <a:off x="1581380" y="3125483"/>
            <a:ext cx="792088" cy="740772"/>
          </a:xfrm>
          <a:prstGeom prst="flowChartOffpageConnector">
            <a:avLst/>
          </a:prstGeom>
          <a:solidFill>
            <a:srgbClr val="9D3E37">
              <a:alpha val="30000"/>
            </a:srgbClr>
          </a:solidFill>
          <a:ln>
            <a:solidFill>
              <a:srgbClr val="9D3E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a:hlinkClick r:id="rId3" action="ppaction://hlinksldjump"/>
            <a:extLst>
              <a:ext uri="{FF2B5EF4-FFF2-40B4-BE49-F238E27FC236}">
                <a16:creationId xmlns:a16="http://schemas.microsoft.com/office/drawing/2014/main" id="{DFCDAC4A-3FB7-41AC-94D1-F24E6424347C}"/>
              </a:ext>
            </a:extLst>
          </p:cNvPr>
          <p:cNvPicPr>
            <a:picLocks noChangeAspect="1"/>
          </p:cNvPicPr>
          <p:nvPr/>
        </p:nvPicPr>
        <p:blipFill>
          <a:blip r:embed="rId4"/>
          <a:stretch>
            <a:fillRect/>
          </a:stretch>
        </p:blipFill>
        <p:spPr>
          <a:xfrm>
            <a:off x="9265939" y="1"/>
            <a:ext cx="2929236" cy="1304683"/>
          </a:xfrm>
          <a:prstGeom prst="rect">
            <a:avLst/>
          </a:prstGeom>
        </p:spPr>
      </p:pic>
      <p:sp>
        <p:nvSpPr>
          <p:cNvPr id="16" name="Flowchart: Off-page Connector 15">
            <a:extLst>
              <a:ext uri="{FF2B5EF4-FFF2-40B4-BE49-F238E27FC236}">
                <a16:creationId xmlns:a16="http://schemas.microsoft.com/office/drawing/2014/main" id="{8B5FF9F0-30B2-479B-8F0F-6D6E60E1E9A9}"/>
              </a:ext>
            </a:extLst>
          </p:cNvPr>
          <p:cNvSpPr/>
          <p:nvPr/>
        </p:nvSpPr>
        <p:spPr>
          <a:xfrm>
            <a:off x="5120087" y="1942233"/>
            <a:ext cx="1890211" cy="932963"/>
          </a:xfrm>
          <a:prstGeom prst="flowChartOffpageConnector">
            <a:avLst/>
          </a:prstGeom>
          <a:solidFill>
            <a:srgbClr val="9D3E37">
              <a:alpha val="30000"/>
            </a:srgbClr>
          </a:solidFill>
          <a:ln>
            <a:solidFill>
              <a:srgbClr val="9D3E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Content Placeholder 2">
            <a:extLst>
              <a:ext uri="{FF2B5EF4-FFF2-40B4-BE49-F238E27FC236}">
                <a16:creationId xmlns:a16="http://schemas.microsoft.com/office/drawing/2014/main" id="{A3F65378-4E44-475F-AD84-481F6472FCE2}"/>
              </a:ext>
            </a:extLst>
          </p:cNvPr>
          <p:cNvSpPr txBox="1">
            <a:spLocks/>
          </p:cNvSpPr>
          <p:nvPr/>
        </p:nvSpPr>
        <p:spPr>
          <a:xfrm>
            <a:off x="644613" y="1653336"/>
            <a:ext cx="10841158" cy="607039"/>
          </a:xfrm>
          <a:prstGeom prst="rect">
            <a:avLst/>
          </a:prstGeom>
          <a:solidFill>
            <a:srgbClr val="9D3E37"/>
          </a:solidFill>
        </p:spPr>
        <p:txBody>
          <a:bodyPr vert="horz" lIns="0" tIns="45720" rIns="0" bIns="45720" rtlCol="0" anchor="ctr">
            <a:noAutofit/>
          </a:bodyPr>
          <a:lstStyle>
            <a:lvl1pPr marL="342900" indent="-342900" algn="l" defTabSz="914400" rtl="0" eaLnBrk="1" latinLnBrk="0" hangingPunct="1">
              <a:spcBef>
                <a:spcPts val="600"/>
              </a:spcBef>
              <a:buClr>
                <a:schemeClr val="tx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4000" indent="-342000" algn="l" defTabSz="914400" rtl="0" eaLnBrk="1" latinLnBrk="0" hangingPunct="1">
              <a:spcBef>
                <a:spcPts val="600"/>
              </a:spcBef>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026000" indent="-342000" algn="l" defTabSz="914400" rtl="0" eaLnBrk="1" latinLnBrk="0" hangingPunct="1">
              <a:spcBef>
                <a:spcPts val="6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000" dirty="0">
                <a:solidFill>
                  <a:schemeClr val="bg1"/>
                </a:solidFill>
              </a:rPr>
              <a:t>Patient experiences new or worsened symptoms</a:t>
            </a:r>
          </a:p>
        </p:txBody>
      </p:sp>
      <p:sp>
        <p:nvSpPr>
          <p:cNvPr id="17" name="Content Placeholder 2">
            <a:extLst>
              <a:ext uri="{FF2B5EF4-FFF2-40B4-BE49-F238E27FC236}">
                <a16:creationId xmlns:a16="http://schemas.microsoft.com/office/drawing/2014/main" id="{5AB0C663-26FE-4ADD-812B-6894BFFC06EA}"/>
              </a:ext>
            </a:extLst>
          </p:cNvPr>
          <p:cNvSpPr txBox="1">
            <a:spLocks/>
          </p:cNvSpPr>
          <p:nvPr/>
        </p:nvSpPr>
        <p:spPr>
          <a:xfrm>
            <a:off x="665573" y="3866817"/>
            <a:ext cx="2623702" cy="609574"/>
          </a:xfrm>
          <a:prstGeom prst="rect">
            <a:avLst/>
          </a:prstGeom>
          <a:solidFill>
            <a:srgbClr val="9D3E37"/>
          </a:solidFill>
        </p:spPr>
        <p:txBody>
          <a:bodyPr vert="horz" lIns="0" tIns="45720" rIns="0" bIns="45720" rtlCol="0" anchor="ctr">
            <a:noAutofit/>
          </a:bodyPr>
          <a:lstStyle>
            <a:lvl1pPr marL="342900" indent="-342900" algn="l" defTabSz="914400" rtl="0" eaLnBrk="1" latinLnBrk="0" hangingPunct="1">
              <a:spcBef>
                <a:spcPts val="600"/>
              </a:spcBef>
              <a:buClr>
                <a:schemeClr val="tx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4000" indent="-342000" algn="l" defTabSz="914400" rtl="0" eaLnBrk="1" latinLnBrk="0" hangingPunct="1">
              <a:spcBef>
                <a:spcPts val="600"/>
              </a:spcBef>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026000" indent="-342000" algn="l" defTabSz="914400" rtl="0" eaLnBrk="1" latinLnBrk="0" hangingPunct="1">
              <a:spcBef>
                <a:spcPts val="6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000" dirty="0">
                <a:solidFill>
                  <a:schemeClr val="bg1"/>
                </a:solidFill>
              </a:rPr>
              <a:t>MS team responds</a:t>
            </a:r>
          </a:p>
        </p:txBody>
      </p:sp>
      <p:sp>
        <p:nvSpPr>
          <p:cNvPr id="21" name="TextBox 20">
            <a:extLst>
              <a:ext uri="{FF2B5EF4-FFF2-40B4-BE49-F238E27FC236}">
                <a16:creationId xmlns:a16="http://schemas.microsoft.com/office/drawing/2014/main" id="{076669A7-50A6-43D4-A0AD-9A838A654523}"/>
              </a:ext>
            </a:extLst>
          </p:cNvPr>
          <p:cNvSpPr txBox="1"/>
          <p:nvPr/>
        </p:nvSpPr>
        <p:spPr>
          <a:xfrm>
            <a:off x="5670691" y="2370290"/>
            <a:ext cx="788999" cy="338554"/>
          </a:xfrm>
          <a:prstGeom prst="rect">
            <a:avLst/>
          </a:prstGeom>
          <a:noFill/>
        </p:spPr>
        <p:txBody>
          <a:bodyPr wrap="none" rtlCol="0">
            <a:spAutoFit/>
          </a:bodyPr>
          <a:lstStyle/>
          <a:p>
            <a:r>
              <a:rPr lang="en-GB" sz="1600" dirty="0"/>
              <a:t>3 days</a:t>
            </a:r>
          </a:p>
        </p:txBody>
      </p:sp>
      <p:sp>
        <p:nvSpPr>
          <p:cNvPr id="22" name="TextBox 21">
            <a:extLst>
              <a:ext uri="{FF2B5EF4-FFF2-40B4-BE49-F238E27FC236}">
                <a16:creationId xmlns:a16="http://schemas.microsoft.com/office/drawing/2014/main" id="{4B7FCA8B-A415-4B7A-91A5-40C51A8BB20F}"/>
              </a:ext>
            </a:extLst>
          </p:cNvPr>
          <p:cNvSpPr txBox="1"/>
          <p:nvPr/>
        </p:nvSpPr>
        <p:spPr>
          <a:xfrm>
            <a:off x="5670691" y="3931754"/>
            <a:ext cx="788999" cy="338554"/>
          </a:xfrm>
          <a:prstGeom prst="rect">
            <a:avLst/>
          </a:prstGeom>
          <a:noFill/>
        </p:spPr>
        <p:txBody>
          <a:bodyPr wrap="none" rtlCol="0">
            <a:spAutoFit/>
          </a:bodyPr>
          <a:lstStyle/>
          <a:p>
            <a:r>
              <a:rPr lang="en-GB" sz="1600" dirty="0"/>
              <a:t>2 days</a:t>
            </a:r>
          </a:p>
        </p:txBody>
      </p:sp>
      <p:sp>
        <p:nvSpPr>
          <p:cNvPr id="23" name="TextBox 22">
            <a:extLst>
              <a:ext uri="{FF2B5EF4-FFF2-40B4-BE49-F238E27FC236}">
                <a16:creationId xmlns:a16="http://schemas.microsoft.com/office/drawing/2014/main" id="{75D9DFE4-B00E-4DFF-96B2-BE6A697715AD}"/>
              </a:ext>
            </a:extLst>
          </p:cNvPr>
          <p:cNvSpPr txBox="1"/>
          <p:nvPr/>
        </p:nvSpPr>
        <p:spPr>
          <a:xfrm>
            <a:off x="1576187" y="3449953"/>
            <a:ext cx="686406" cy="338554"/>
          </a:xfrm>
          <a:prstGeom prst="rect">
            <a:avLst/>
          </a:prstGeom>
          <a:noFill/>
        </p:spPr>
        <p:txBody>
          <a:bodyPr wrap="none" rtlCol="0">
            <a:spAutoFit/>
          </a:bodyPr>
          <a:lstStyle/>
          <a:p>
            <a:r>
              <a:rPr lang="en-GB" sz="1600" dirty="0"/>
              <a:t>1 day</a:t>
            </a:r>
          </a:p>
        </p:txBody>
      </p:sp>
    </p:spTree>
    <p:extLst>
      <p:ext uri="{BB962C8B-B14F-4D97-AF65-F5344CB8AC3E}">
        <p14:creationId xmlns:p14="http://schemas.microsoft.com/office/powerpoint/2010/main" val="15622079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important/urgent is it to measure current practice against these standards?</a:t>
            </a:r>
          </a:p>
        </p:txBody>
      </p:sp>
      <p:sp>
        <p:nvSpPr>
          <p:cNvPr id="4" name="Text Placeholder 3"/>
          <p:cNvSpPr>
            <a:spLocks noGrp="1"/>
          </p:cNvSpPr>
          <p:nvPr>
            <p:ph type="body" sz="quarter" idx="14"/>
          </p:nvPr>
        </p:nvSpPr>
        <p:spPr/>
        <p:txBody>
          <a:bodyPr/>
          <a:lstStyle/>
          <a:p>
            <a:r>
              <a:rPr lang="en-GB" dirty="0"/>
              <a:t>DMT, disease-modifying therapy</a:t>
            </a:r>
          </a:p>
        </p:txBody>
      </p:sp>
      <p:grpSp>
        <p:nvGrpSpPr>
          <p:cNvPr id="3" name="Group 2">
            <a:extLst>
              <a:ext uri="{FF2B5EF4-FFF2-40B4-BE49-F238E27FC236}">
                <a16:creationId xmlns:a16="http://schemas.microsoft.com/office/drawing/2014/main" id="{7B1AEA80-F127-4B69-96E7-8EBA187FA02E}"/>
              </a:ext>
            </a:extLst>
          </p:cNvPr>
          <p:cNvGrpSpPr/>
          <p:nvPr/>
        </p:nvGrpSpPr>
        <p:grpSpPr>
          <a:xfrm>
            <a:off x="120923" y="1448273"/>
            <a:ext cx="5472607" cy="4927213"/>
            <a:chOff x="7009086" y="2946737"/>
            <a:chExt cx="5132814" cy="4067001"/>
          </a:xfrm>
        </p:grpSpPr>
        <p:sp>
          <p:nvSpPr>
            <p:cNvPr id="11" name="TextBox 10">
              <a:extLst>
                <a:ext uri="{FF2B5EF4-FFF2-40B4-BE49-F238E27FC236}">
                  <a16:creationId xmlns:a16="http://schemas.microsoft.com/office/drawing/2014/main" id="{FE6FB7FE-CDCE-4CFE-B54E-39035FA58F96}"/>
                </a:ext>
              </a:extLst>
            </p:cNvPr>
            <p:cNvSpPr txBox="1"/>
            <p:nvPr/>
          </p:nvSpPr>
          <p:spPr>
            <a:xfrm>
              <a:off x="7009086" y="4265327"/>
              <a:ext cx="1559280" cy="304853"/>
            </a:xfrm>
            <a:prstGeom prst="rect">
              <a:avLst/>
            </a:prstGeom>
            <a:noFill/>
            <a:ln>
              <a:noFill/>
            </a:ln>
          </p:spPr>
          <p:txBody>
            <a:bodyPr wrap="square" rtlCol="0">
              <a:spAutoFit/>
            </a:bodyPr>
            <a:lstStyle/>
            <a:p>
              <a:pPr algn="ctr"/>
              <a:r>
                <a:rPr lang="en-US" b="1" dirty="0"/>
                <a:t>Unimportant</a:t>
              </a:r>
            </a:p>
          </p:txBody>
        </p:sp>
        <p:sp>
          <p:nvSpPr>
            <p:cNvPr id="14" name="TextBox 13">
              <a:extLst>
                <a:ext uri="{FF2B5EF4-FFF2-40B4-BE49-F238E27FC236}">
                  <a16:creationId xmlns:a16="http://schemas.microsoft.com/office/drawing/2014/main" id="{16C3280F-C6B3-431E-AF30-4B0514A3C2B0}"/>
                </a:ext>
              </a:extLst>
            </p:cNvPr>
            <p:cNvSpPr txBox="1"/>
            <p:nvPr/>
          </p:nvSpPr>
          <p:spPr>
            <a:xfrm>
              <a:off x="9812950" y="6674622"/>
              <a:ext cx="1267729" cy="304853"/>
            </a:xfrm>
            <a:prstGeom prst="rect">
              <a:avLst/>
            </a:prstGeom>
            <a:noFill/>
            <a:ln>
              <a:noFill/>
            </a:ln>
          </p:spPr>
          <p:txBody>
            <a:bodyPr wrap="none" rtlCol="0">
              <a:spAutoFit/>
            </a:bodyPr>
            <a:lstStyle/>
            <a:p>
              <a:pPr algn="ctr"/>
              <a:r>
                <a:rPr lang="en-US" b="1" dirty="0"/>
                <a:t>Not urgent</a:t>
              </a:r>
            </a:p>
          </p:txBody>
        </p:sp>
        <p:sp>
          <p:nvSpPr>
            <p:cNvPr id="15" name="TextBox 14">
              <a:extLst>
                <a:ext uri="{FF2B5EF4-FFF2-40B4-BE49-F238E27FC236}">
                  <a16:creationId xmlns:a16="http://schemas.microsoft.com/office/drawing/2014/main" id="{48876370-BC65-4A7E-A1EF-1D9D2DC6E78D}"/>
                </a:ext>
              </a:extLst>
            </p:cNvPr>
            <p:cNvSpPr txBox="1"/>
            <p:nvPr/>
          </p:nvSpPr>
          <p:spPr>
            <a:xfrm>
              <a:off x="10970394" y="4265327"/>
              <a:ext cx="1171506" cy="304853"/>
            </a:xfrm>
            <a:prstGeom prst="rect">
              <a:avLst/>
            </a:prstGeom>
            <a:noFill/>
            <a:ln>
              <a:noFill/>
            </a:ln>
          </p:spPr>
          <p:txBody>
            <a:bodyPr wrap="none" rtlCol="0">
              <a:spAutoFit/>
            </a:bodyPr>
            <a:lstStyle/>
            <a:p>
              <a:pPr algn="ctr"/>
              <a:r>
                <a:rPr lang="en-US" b="1" dirty="0"/>
                <a:t>Important</a:t>
              </a:r>
            </a:p>
          </p:txBody>
        </p:sp>
        <p:sp>
          <p:nvSpPr>
            <p:cNvPr id="16" name="TextBox 15">
              <a:extLst>
                <a:ext uri="{FF2B5EF4-FFF2-40B4-BE49-F238E27FC236}">
                  <a16:creationId xmlns:a16="http://schemas.microsoft.com/office/drawing/2014/main" id="{07FD807C-8441-42F7-89FC-4A12E672677D}"/>
                </a:ext>
              </a:extLst>
            </p:cNvPr>
            <p:cNvSpPr txBox="1"/>
            <p:nvPr/>
          </p:nvSpPr>
          <p:spPr>
            <a:xfrm>
              <a:off x="9812950" y="2946737"/>
              <a:ext cx="870812" cy="304853"/>
            </a:xfrm>
            <a:prstGeom prst="rect">
              <a:avLst/>
            </a:prstGeom>
            <a:noFill/>
            <a:ln>
              <a:noFill/>
            </a:ln>
          </p:spPr>
          <p:txBody>
            <a:bodyPr wrap="none" rtlCol="0">
              <a:spAutoFit/>
            </a:bodyPr>
            <a:lstStyle/>
            <a:p>
              <a:pPr algn="ctr"/>
              <a:r>
                <a:rPr lang="en-US" b="1" dirty="0"/>
                <a:t>Urgent</a:t>
              </a:r>
            </a:p>
          </p:txBody>
        </p:sp>
        <p:sp>
          <p:nvSpPr>
            <p:cNvPr id="17" name="Quad Arrow Callout 43">
              <a:extLst>
                <a:ext uri="{FF2B5EF4-FFF2-40B4-BE49-F238E27FC236}">
                  <a16:creationId xmlns:a16="http://schemas.microsoft.com/office/drawing/2014/main" id="{6B6C2A89-66BA-4FC9-86CE-B6EFC6364C39}"/>
                </a:ext>
              </a:extLst>
            </p:cNvPr>
            <p:cNvSpPr/>
            <p:nvPr/>
          </p:nvSpPr>
          <p:spPr>
            <a:xfrm>
              <a:off x="7424768" y="2964970"/>
              <a:ext cx="4379446" cy="4048768"/>
            </a:xfrm>
            <a:prstGeom prst="quadArrowCallout">
              <a:avLst>
                <a:gd name="adj1" fmla="val 4237"/>
                <a:gd name="adj2" fmla="val 8081"/>
                <a:gd name="adj3" fmla="val 10827"/>
                <a:gd name="adj4" fmla="val 4237"/>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FE4B1524-EC2E-4447-A307-9F04CEB6CF8E}"/>
              </a:ext>
            </a:extLst>
          </p:cNvPr>
          <p:cNvGrpSpPr/>
          <p:nvPr/>
        </p:nvGrpSpPr>
        <p:grpSpPr>
          <a:xfrm>
            <a:off x="5687584" y="3526578"/>
            <a:ext cx="6105678" cy="863450"/>
            <a:chOff x="5824557" y="3497407"/>
            <a:chExt cx="6105678" cy="863450"/>
          </a:xfrm>
        </p:grpSpPr>
        <p:sp>
          <p:nvSpPr>
            <p:cNvPr id="56" name="Content Placeholder 2">
              <a:extLst>
                <a:ext uri="{FF2B5EF4-FFF2-40B4-BE49-F238E27FC236}">
                  <a16:creationId xmlns:a16="http://schemas.microsoft.com/office/drawing/2014/main" id="{B22FCC0D-8077-4CF6-B320-099D3D7073AA}"/>
                </a:ext>
              </a:extLst>
            </p:cNvPr>
            <p:cNvSpPr txBox="1">
              <a:spLocks/>
            </p:cNvSpPr>
            <p:nvPr/>
          </p:nvSpPr>
          <p:spPr>
            <a:xfrm>
              <a:off x="6745659" y="3625613"/>
              <a:ext cx="5184576" cy="607039"/>
            </a:xfrm>
            <a:prstGeom prst="rect">
              <a:avLst/>
            </a:prstGeom>
            <a:solidFill>
              <a:srgbClr val="4872B6"/>
            </a:solidFill>
          </p:spPr>
          <p:txBody>
            <a:bodyPr vert="horz" lIns="0" tIns="45720" rIns="0" bIns="45720" rtlCol="0" anchor="ctr">
              <a:noAutofit/>
            </a:bodyPr>
            <a:lstStyle>
              <a:lvl1pPr marL="342900" indent="-342900" algn="l" defTabSz="914400" rtl="0" eaLnBrk="1" latinLnBrk="0" hangingPunct="1">
                <a:spcBef>
                  <a:spcPts val="600"/>
                </a:spcBef>
                <a:buClr>
                  <a:schemeClr val="tx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4000" indent="-342000" algn="l" defTabSz="914400" rtl="0" eaLnBrk="1" latinLnBrk="0" hangingPunct="1">
                <a:spcBef>
                  <a:spcPts val="600"/>
                </a:spcBef>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026000" indent="-342000" algn="l" defTabSz="914400" rtl="0" eaLnBrk="1" latinLnBrk="0" hangingPunct="1">
                <a:spcBef>
                  <a:spcPts val="6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000" dirty="0">
                  <a:solidFill>
                    <a:schemeClr val="bg1"/>
                  </a:solidFill>
                </a:rPr>
                <a:t>Review of currently prescribed DMT</a:t>
              </a:r>
            </a:p>
          </p:txBody>
        </p:sp>
        <p:grpSp>
          <p:nvGrpSpPr>
            <p:cNvPr id="57" name="Group 56">
              <a:extLst>
                <a:ext uri="{FF2B5EF4-FFF2-40B4-BE49-F238E27FC236}">
                  <a16:creationId xmlns:a16="http://schemas.microsoft.com/office/drawing/2014/main" id="{C9F3647B-9895-407B-9085-A66A9408BB2E}"/>
                </a:ext>
              </a:extLst>
            </p:cNvPr>
            <p:cNvGrpSpPr/>
            <p:nvPr/>
          </p:nvGrpSpPr>
          <p:grpSpPr>
            <a:xfrm>
              <a:off x="5824557" y="3497407"/>
              <a:ext cx="921102" cy="863450"/>
              <a:chOff x="11098039" y="2460419"/>
              <a:chExt cx="1751402" cy="1641782"/>
            </a:xfrm>
          </p:grpSpPr>
          <p:grpSp>
            <p:nvGrpSpPr>
              <p:cNvPr id="58" name="Group 57">
                <a:extLst>
                  <a:ext uri="{FF2B5EF4-FFF2-40B4-BE49-F238E27FC236}">
                    <a16:creationId xmlns:a16="http://schemas.microsoft.com/office/drawing/2014/main" id="{F88FEFFE-6559-49BB-942E-E5B2D0B8FB12}"/>
                  </a:ext>
                </a:extLst>
              </p:cNvPr>
              <p:cNvGrpSpPr/>
              <p:nvPr/>
            </p:nvGrpSpPr>
            <p:grpSpPr>
              <a:xfrm>
                <a:off x="11098039" y="2460419"/>
                <a:ext cx="1751402" cy="1641782"/>
                <a:chOff x="3687532" y="1231336"/>
                <a:chExt cx="1751402" cy="1641782"/>
              </a:xfrm>
            </p:grpSpPr>
            <p:sp>
              <p:nvSpPr>
                <p:cNvPr id="60" name="Rectangle: Rounded Corners 59">
                  <a:hlinkClick r:id="rId3" action="ppaction://hlinksldjump"/>
                  <a:extLst>
                    <a:ext uri="{FF2B5EF4-FFF2-40B4-BE49-F238E27FC236}">
                      <a16:creationId xmlns:a16="http://schemas.microsoft.com/office/drawing/2014/main" id="{330A214E-9D80-4259-B791-091116B800A9}"/>
                    </a:ext>
                  </a:extLst>
                </p:cNvPr>
                <p:cNvSpPr/>
                <p:nvPr/>
              </p:nvSpPr>
              <p:spPr>
                <a:xfrm>
                  <a:off x="3687532" y="1231336"/>
                  <a:ext cx="1751402" cy="1641782"/>
                </a:xfrm>
                <a:prstGeom prst="roundRect">
                  <a:avLst/>
                </a:prstGeom>
                <a:solidFill>
                  <a:srgbClr val="4872B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1" name="Rectangle: Rounded Corners 4">
                  <a:extLst>
                    <a:ext uri="{FF2B5EF4-FFF2-40B4-BE49-F238E27FC236}">
                      <a16:creationId xmlns:a16="http://schemas.microsoft.com/office/drawing/2014/main" id="{B547AD44-DE97-467F-A384-0FF1CDC8CABB}"/>
                    </a:ext>
                  </a:extLst>
                </p:cNvPr>
                <p:cNvSpPr txBox="1"/>
                <p:nvPr/>
              </p:nvSpPr>
              <p:spPr>
                <a:xfrm>
                  <a:off x="3767677" y="1311481"/>
                  <a:ext cx="1591112" cy="14814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b" anchorCtr="0">
                  <a:noAutofit/>
                </a:bodyPr>
                <a:lstStyle/>
                <a:p>
                  <a:pPr marL="0" lvl="0" indent="0" algn="ctr" defTabSz="933450">
                    <a:lnSpc>
                      <a:spcPct val="90000"/>
                    </a:lnSpc>
                    <a:spcBef>
                      <a:spcPct val="0"/>
                    </a:spcBef>
                    <a:spcAft>
                      <a:spcPct val="35000"/>
                    </a:spcAft>
                    <a:buNone/>
                  </a:pPr>
                  <a:r>
                    <a:rPr lang="en-GB" sz="1000" b="1" kern="1200" dirty="0"/>
                    <a:t>Monitoring MS</a:t>
                  </a:r>
                </a:p>
              </p:txBody>
            </p:sp>
          </p:grpSp>
          <p:pic>
            <p:nvPicPr>
              <p:cNvPr id="59" name="Picture 58">
                <a:extLst>
                  <a:ext uri="{FF2B5EF4-FFF2-40B4-BE49-F238E27FC236}">
                    <a16:creationId xmlns:a16="http://schemas.microsoft.com/office/drawing/2014/main" id="{DC7FBC09-E46A-477B-91CE-618BC9187471}"/>
                  </a:ext>
                </a:extLst>
              </p:cNvPr>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11574767" y="2573283"/>
                <a:ext cx="823068" cy="823068"/>
              </a:xfrm>
              <a:prstGeom prst="rect">
                <a:avLst/>
              </a:prstGeom>
            </p:spPr>
          </p:pic>
        </p:grpSp>
      </p:grpSp>
      <p:grpSp>
        <p:nvGrpSpPr>
          <p:cNvPr id="62" name="Group 61">
            <a:extLst>
              <a:ext uri="{FF2B5EF4-FFF2-40B4-BE49-F238E27FC236}">
                <a16:creationId xmlns:a16="http://schemas.microsoft.com/office/drawing/2014/main" id="{187AFFB3-D33B-4BD8-8EAE-578404900889}"/>
              </a:ext>
            </a:extLst>
          </p:cNvPr>
          <p:cNvGrpSpPr/>
          <p:nvPr/>
        </p:nvGrpSpPr>
        <p:grpSpPr>
          <a:xfrm>
            <a:off x="5687584" y="2010722"/>
            <a:ext cx="6105678" cy="863450"/>
            <a:chOff x="5824557" y="1950655"/>
            <a:chExt cx="6105678" cy="863450"/>
          </a:xfrm>
        </p:grpSpPr>
        <p:sp>
          <p:nvSpPr>
            <p:cNvPr id="63" name="Content Placeholder 2">
              <a:extLst>
                <a:ext uri="{FF2B5EF4-FFF2-40B4-BE49-F238E27FC236}">
                  <a16:creationId xmlns:a16="http://schemas.microsoft.com/office/drawing/2014/main" id="{E70BDE4C-1254-4E81-AA30-EF1C3DE72E01}"/>
                </a:ext>
              </a:extLst>
            </p:cNvPr>
            <p:cNvSpPr txBox="1">
              <a:spLocks/>
            </p:cNvSpPr>
            <p:nvPr/>
          </p:nvSpPr>
          <p:spPr>
            <a:xfrm>
              <a:off x="6745659" y="2078861"/>
              <a:ext cx="5184576" cy="607039"/>
            </a:xfrm>
            <a:prstGeom prst="rect">
              <a:avLst/>
            </a:prstGeom>
            <a:solidFill>
              <a:srgbClr val="346B2D"/>
            </a:solidFill>
          </p:spPr>
          <p:txBody>
            <a:bodyPr vert="horz" lIns="0" tIns="45720" rIns="0" bIns="45720" rtlCol="0" anchor="ctr">
              <a:noAutofit/>
            </a:bodyPr>
            <a:lstStyle>
              <a:lvl1pPr marL="342900" indent="-342900" algn="l" defTabSz="914400" rtl="0" eaLnBrk="1" latinLnBrk="0" hangingPunct="1">
                <a:spcBef>
                  <a:spcPts val="600"/>
                </a:spcBef>
                <a:buClr>
                  <a:schemeClr val="tx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4000" indent="-342000" algn="l" defTabSz="914400" rtl="0" eaLnBrk="1" latinLnBrk="0" hangingPunct="1">
                <a:spcBef>
                  <a:spcPts val="600"/>
                </a:spcBef>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026000" indent="-342000" algn="l" defTabSz="914400" rtl="0" eaLnBrk="1" latinLnBrk="0" hangingPunct="1">
                <a:spcBef>
                  <a:spcPts val="6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000" dirty="0">
                  <a:solidFill>
                    <a:schemeClr val="bg1"/>
                  </a:solidFill>
                </a:rPr>
                <a:t>Discussion of importance of </a:t>
              </a:r>
              <a:br>
                <a:rPr lang="en-GB" sz="2000" dirty="0">
                  <a:solidFill>
                    <a:schemeClr val="bg1"/>
                  </a:solidFill>
                </a:rPr>
              </a:br>
              <a:r>
                <a:rPr lang="en-GB" sz="2000" dirty="0">
                  <a:solidFill>
                    <a:schemeClr val="bg1"/>
                  </a:solidFill>
                </a:rPr>
                <a:t>brain-healthy lifestyle</a:t>
              </a:r>
            </a:p>
          </p:txBody>
        </p:sp>
        <p:grpSp>
          <p:nvGrpSpPr>
            <p:cNvPr id="64" name="Group 63">
              <a:extLst>
                <a:ext uri="{FF2B5EF4-FFF2-40B4-BE49-F238E27FC236}">
                  <a16:creationId xmlns:a16="http://schemas.microsoft.com/office/drawing/2014/main" id="{D142BD28-E1F8-4893-8A0C-9B6112D57C24}"/>
                </a:ext>
              </a:extLst>
            </p:cNvPr>
            <p:cNvGrpSpPr/>
            <p:nvPr/>
          </p:nvGrpSpPr>
          <p:grpSpPr>
            <a:xfrm>
              <a:off x="5824557" y="1950655"/>
              <a:ext cx="921102" cy="863450"/>
              <a:chOff x="11973740" y="2316521"/>
              <a:chExt cx="1751402" cy="1641782"/>
            </a:xfrm>
          </p:grpSpPr>
          <p:grpSp>
            <p:nvGrpSpPr>
              <p:cNvPr id="65" name="Group 64">
                <a:extLst>
                  <a:ext uri="{FF2B5EF4-FFF2-40B4-BE49-F238E27FC236}">
                    <a16:creationId xmlns:a16="http://schemas.microsoft.com/office/drawing/2014/main" id="{35F3D5FA-B03C-4B8F-92C2-9F440E695BBE}"/>
                  </a:ext>
                </a:extLst>
              </p:cNvPr>
              <p:cNvGrpSpPr/>
              <p:nvPr/>
            </p:nvGrpSpPr>
            <p:grpSpPr>
              <a:xfrm>
                <a:off x="11973740" y="2316521"/>
                <a:ext cx="1751402" cy="1641782"/>
                <a:chOff x="1844553" y="1231336"/>
                <a:chExt cx="1751402" cy="1641782"/>
              </a:xfrm>
            </p:grpSpPr>
            <p:sp>
              <p:nvSpPr>
                <p:cNvPr id="67" name="Rectangle: Rounded Corners 66">
                  <a:hlinkClick r:id="rId5" action="ppaction://hlinksldjump"/>
                  <a:extLst>
                    <a:ext uri="{FF2B5EF4-FFF2-40B4-BE49-F238E27FC236}">
                      <a16:creationId xmlns:a16="http://schemas.microsoft.com/office/drawing/2014/main" id="{8CF359E3-921F-435D-B20F-7420715D4696}"/>
                    </a:ext>
                  </a:extLst>
                </p:cNvPr>
                <p:cNvSpPr/>
                <p:nvPr/>
              </p:nvSpPr>
              <p:spPr>
                <a:xfrm>
                  <a:off x="1844553" y="1231336"/>
                  <a:ext cx="1751402" cy="1641782"/>
                </a:xfrm>
                <a:prstGeom prst="roundRect">
                  <a:avLst/>
                </a:prstGeom>
                <a:solidFill>
                  <a:schemeClr val="bg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8" name="Rectangle: Rounded Corners 4">
                  <a:extLst>
                    <a:ext uri="{FF2B5EF4-FFF2-40B4-BE49-F238E27FC236}">
                      <a16:creationId xmlns:a16="http://schemas.microsoft.com/office/drawing/2014/main" id="{9F252D65-2455-44C8-8E0E-269A309A6661}"/>
                    </a:ext>
                  </a:extLst>
                </p:cNvPr>
                <p:cNvSpPr txBox="1"/>
                <p:nvPr/>
              </p:nvSpPr>
              <p:spPr>
                <a:xfrm>
                  <a:off x="1924698" y="1311481"/>
                  <a:ext cx="1591112" cy="14814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b" anchorCtr="0">
                  <a:noAutofit/>
                </a:bodyPr>
                <a:lstStyle/>
                <a:p>
                  <a:pPr marL="0" lvl="0" indent="0" algn="ctr" defTabSz="933450">
                    <a:lnSpc>
                      <a:spcPct val="90000"/>
                    </a:lnSpc>
                    <a:spcBef>
                      <a:spcPct val="0"/>
                    </a:spcBef>
                    <a:spcAft>
                      <a:spcPct val="35000"/>
                    </a:spcAft>
                    <a:buNone/>
                  </a:pPr>
                  <a:r>
                    <a:rPr lang="en-GB" sz="1100" b="1" kern="1200" dirty="0"/>
                    <a:t>After diagnosis</a:t>
                  </a:r>
                </a:p>
              </p:txBody>
            </p:sp>
          </p:grpSp>
          <p:pic>
            <p:nvPicPr>
              <p:cNvPr id="66" name="Graphic 65" descr="Stethoscope">
                <a:extLst>
                  <a:ext uri="{FF2B5EF4-FFF2-40B4-BE49-F238E27FC236}">
                    <a16:creationId xmlns:a16="http://schemas.microsoft.com/office/drawing/2014/main" id="{C825B4F7-BDC7-4D72-905C-3B48E0FA5A8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512165" y="2396666"/>
                <a:ext cx="630654" cy="630654"/>
              </a:xfrm>
              <a:prstGeom prst="rect">
                <a:avLst/>
              </a:prstGeom>
            </p:spPr>
          </p:pic>
        </p:grpSp>
      </p:grpSp>
      <p:grpSp>
        <p:nvGrpSpPr>
          <p:cNvPr id="69" name="Group 68">
            <a:extLst>
              <a:ext uri="{FF2B5EF4-FFF2-40B4-BE49-F238E27FC236}">
                <a16:creationId xmlns:a16="http://schemas.microsoft.com/office/drawing/2014/main" id="{0EE5D638-6561-42FE-87A7-D976A9AAA444}"/>
              </a:ext>
            </a:extLst>
          </p:cNvPr>
          <p:cNvGrpSpPr/>
          <p:nvPr/>
        </p:nvGrpSpPr>
        <p:grpSpPr>
          <a:xfrm>
            <a:off x="5676040" y="5042434"/>
            <a:ext cx="6117222" cy="863450"/>
            <a:chOff x="5813013" y="4982367"/>
            <a:chExt cx="6117222" cy="863450"/>
          </a:xfrm>
        </p:grpSpPr>
        <p:sp>
          <p:nvSpPr>
            <p:cNvPr id="70" name="Content Placeholder 2">
              <a:extLst>
                <a:ext uri="{FF2B5EF4-FFF2-40B4-BE49-F238E27FC236}">
                  <a16:creationId xmlns:a16="http://schemas.microsoft.com/office/drawing/2014/main" id="{4C554F1F-F1D1-456A-8DEA-7EEF9FC8F927}"/>
                </a:ext>
              </a:extLst>
            </p:cNvPr>
            <p:cNvSpPr txBox="1">
              <a:spLocks/>
            </p:cNvSpPr>
            <p:nvPr/>
          </p:nvSpPr>
          <p:spPr>
            <a:xfrm>
              <a:off x="6745659" y="5110573"/>
              <a:ext cx="5184576" cy="607039"/>
            </a:xfrm>
            <a:prstGeom prst="rect">
              <a:avLst/>
            </a:prstGeom>
            <a:solidFill>
              <a:srgbClr val="4872B6"/>
            </a:solidFill>
          </p:spPr>
          <p:txBody>
            <a:bodyPr vert="horz" lIns="0" tIns="45720" rIns="0" bIns="45720" rtlCol="0" anchor="ctr">
              <a:noAutofit/>
            </a:bodyPr>
            <a:lstStyle>
              <a:lvl1pPr marL="342900" indent="-342900" algn="l" defTabSz="914400" rtl="0" eaLnBrk="1" latinLnBrk="0" hangingPunct="1">
                <a:spcBef>
                  <a:spcPts val="600"/>
                </a:spcBef>
                <a:buClr>
                  <a:schemeClr val="tx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4000" indent="-342000" algn="l" defTabSz="914400" rtl="0" eaLnBrk="1" latinLnBrk="0" hangingPunct="1">
                <a:spcBef>
                  <a:spcPts val="600"/>
                </a:spcBef>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026000" indent="-342000" algn="l" defTabSz="914400" rtl="0" eaLnBrk="1" latinLnBrk="0" hangingPunct="1">
                <a:spcBef>
                  <a:spcPts val="6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000" dirty="0">
                  <a:solidFill>
                    <a:schemeClr val="bg1"/>
                  </a:solidFill>
                </a:rPr>
                <a:t>Check-ups to screen for and/or </a:t>
              </a:r>
              <a:br>
                <a:rPr lang="en-GB" sz="2000" dirty="0">
                  <a:solidFill>
                    <a:schemeClr val="bg1"/>
                  </a:solidFill>
                </a:rPr>
              </a:br>
              <a:r>
                <a:rPr lang="en-GB" sz="2000" dirty="0">
                  <a:solidFill>
                    <a:schemeClr val="bg1"/>
                  </a:solidFill>
                </a:rPr>
                <a:t>manage comorbidities </a:t>
              </a:r>
            </a:p>
          </p:txBody>
        </p:sp>
        <p:grpSp>
          <p:nvGrpSpPr>
            <p:cNvPr id="71" name="Group 70">
              <a:extLst>
                <a:ext uri="{FF2B5EF4-FFF2-40B4-BE49-F238E27FC236}">
                  <a16:creationId xmlns:a16="http://schemas.microsoft.com/office/drawing/2014/main" id="{5E39E130-81E0-42DC-81EB-8E1B488D8443}"/>
                </a:ext>
              </a:extLst>
            </p:cNvPr>
            <p:cNvGrpSpPr/>
            <p:nvPr/>
          </p:nvGrpSpPr>
          <p:grpSpPr>
            <a:xfrm>
              <a:off x="5813013" y="4982367"/>
              <a:ext cx="921102" cy="863450"/>
              <a:chOff x="11098039" y="2460419"/>
              <a:chExt cx="1751402" cy="1641782"/>
            </a:xfrm>
          </p:grpSpPr>
          <p:grpSp>
            <p:nvGrpSpPr>
              <p:cNvPr id="72" name="Group 71">
                <a:extLst>
                  <a:ext uri="{FF2B5EF4-FFF2-40B4-BE49-F238E27FC236}">
                    <a16:creationId xmlns:a16="http://schemas.microsoft.com/office/drawing/2014/main" id="{7514D50C-548F-46C4-98CA-EB40BCC1CE34}"/>
                  </a:ext>
                </a:extLst>
              </p:cNvPr>
              <p:cNvGrpSpPr/>
              <p:nvPr/>
            </p:nvGrpSpPr>
            <p:grpSpPr>
              <a:xfrm>
                <a:off x="11098039" y="2460419"/>
                <a:ext cx="1751402" cy="1641782"/>
                <a:chOff x="3687532" y="1231336"/>
                <a:chExt cx="1751402" cy="1641782"/>
              </a:xfrm>
            </p:grpSpPr>
            <p:sp>
              <p:nvSpPr>
                <p:cNvPr id="74" name="Rectangle: Rounded Corners 73">
                  <a:hlinkClick r:id="rId3" action="ppaction://hlinksldjump"/>
                  <a:extLst>
                    <a:ext uri="{FF2B5EF4-FFF2-40B4-BE49-F238E27FC236}">
                      <a16:creationId xmlns:a16="http://schemas.microsoft.com/office/drawing/2014/main" id="{1B1224DB-F63B-4EAC-831D-9CC83FD4A3EB}"/>
                    </a:ext>
                  </a:extLst>
                </p:cNvPr>
                <p:cNvSpPr/>
                <p:nvPr/>
              </p:nvSpPr>
              <p:spPr>
                <a:xfrm>
                  <a:off x="3687532" y="1231336"/>
                  <a:ext cx="1751402" cy="1641782"/>
                </a:xfrm>
                <a:prstGeom prst="roundRect">
                  <a:avLst/>
                </a:prstGeom>
                <a:solidFill>
                  <a:srgbClr val="4872B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5" name="Rectangle: Rounded Corners 4">
                  <a:extLst>
                    <a:ext uri="{FF2B5EF4-FFF2-40B4-BE49-F238E27FC236}">
                      <a16:creationId xmlns:a16="http://schemas.microsoft.com/office/drawing/2014/main" id="{55A62A76-0065-4267-B43C-3F62066E4C5A}"/>
                    </a:ext>
                  </a:extLst>
                </p:cNvPr>
                <p:cNvSpPr txBox="1"/>
                <p:nvPr/>
              </p:nvSpPr>
              <p:spPr>
                <a:xfrm>
                  <a:off x="3767677" y="1311481"/>
                  <a:ext cx="1591112" cy="14814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b" anchorCtr="0">
                  <a:noAutofit/>
                </a:bodyPr>
                <a:lstStyle/>
                <a:p>
                  <a:pPr marL="0" lvl="0" indent="0" algn="ctr" defTabSz="933450">
                    <a:lnSpc>
                      <a:spcPct val="90000"/>
                    </a:lnSpc>
                    <a:spcBef>
                      <a:spcPct val="0"/>
                    </a:spcBef>
                    <a:spcAft>
                      <a:spcPct val="35000"/>
                    </a:spcAft>
                    <a:buNone/>
                  </a:pPr>
                  <a:r>
                    <a:rPr lang="en-GB" sz="1000" b="1" kern="1200" dirty="0"/>
                    <a:t>Monitoring MS</a:t>
                  </a:r>
                </a:p>
              </p:txBody>
            </p:sp>
          </p:grpSp>
          <p:pic>
            <p:nvPicPr>
              <p:cNvPr id="73" name="Picture 72">
                <a:extLst>
                  <a:ext uri="{FF2B5EF4-FFF2-40B4-BE49-F238E27FC236}">
                    <a16:creationId xmlns:a16="http://schemas.microsoft.com/office/drawing/2014/main" id="{11D6BB6B-8B83-4EA6-AB4A-4C7DA60B909B}"/>
                  </a:ext>
                </a:extLst>
              </p:cNvPr>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11574767" y="2573283"/>
                <a:ext cx="823068" cy="823068"/>
              </a:xfrm>
              <a:prstGeom prst="rect">
                <a:avLst/>
              </a:prstGeom>
            </p:spPr>
          </p:pic>
        </p:grpSp>
      </p:grpSp>
    </p:spTree>
    <p:extLst>
      <p:ext uri="{BB962C8B-B14F-4D97-AF65-F5344CB8AC3E}">
        <p14:creationId xmlns:p14="http://schemas.microsoft.com/office/powerpoint/2010/main" val="22374990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At which stage in the pathway do delays impact most on patient care in your experience?</a:t>
            </a:r>
          </a:p>
        </p:txBody>
      </p:sp>
      <p:pic>
        <p:nvPicPr>
          <p:cNvPr id="11" name="Picture 10">
            <a:extLst>
              <a:ext uri="{FF2B5EF4-FFF2-40B4-BE49-F238E27FC236}">
                <a16:creationId xmlns:a16="http://schemas.microsoft.com/office/drawing/2014/main" id="{11281E50-CDE9-4FAE-B155-CCA23D5D1289}"/>
              </a:ext>
            </a:extLst>
          </p:cNvPr>
          <p:cNvPicPr>
            <a:picLocks noChangeAspect="1"/>
          </p:cNvPicPr>
          <p:nvPr/>
        </p:nvPicPr>
        <p:blipFill>
          <a:blip r:embed="rId3"/>
          <a:stretch>
            <a:fillRect/>
          </a:stretch>
        </p:blipFill>
        <p:spPr>
          <a:xfrm>
            <a:off x="1369517" y="1852420"/>
            <a:ext cx="9456140" cy="4211766"/>
          </a:xfrm>
          <a:prstGeom prst="rect">
            <a:avLst/>
          </a:prstGeom>
        </p:spPr>
      </p:pic>
    </p:spTree>
    <p:extLst>
      <p:ext uri="{BB962C8B-B14F-4D97-AF65-F5344CB8AC3E}">
        <p14:creationId xmlns:p14="http://schemas.microsoft.com/office/powerpoint/2010/main" val="5092716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Conclusions</a:t>
            </a:r>
          </a:p>
        </p:txBody>
      </p:sp>
      <p:sp>
        <p:nvSpPr>
          <p:cNvPr id="4" name="Content Placeholder 2">
            <a:extLst>
              <a:ext uri="{FF2B5EF4-FFF2-40B4-BE49-F238E27FC236}">
                <a16:creationId xmlns:a16="http://schemas.microsoft.com/office/drawing/2014/main" id="{233C9B71-9A59-47DB-8B1C-E85A369C7BFA}"/>
              </a:ext>
            </a:extLst>
          </p:cNvPr>
          <p:cNvSpPr txBox="1">
            <a:spLocks/>
          </p:cNvSpPr>
          <p:nvPr/>
        </p:nvSpPr>
        <p:spPr>
          <a:xfrm>
            <a:off x="509462" y="1124744"/>
            <a:ext cx="11420773" cy="5256584"/>
          </a:xfrm>
          <a:prstGeom prst="rect">
            <a:avLst/>
          </a:prstGeom>
        </p:spPr>
        <p:txBody>
          <a:bodyPr>
            <a:normAutofit/>
          </a:bodyPr>
          <a:lstStyle>
            <a:lvl1pPr marL="342900" indent="-342900" algn="l" defTabSz="914400" rtl="0" eaLnBrk="1" latinLnBrk="0" hangingPunct="1">
              <a:spcBef>
                <a:spcPts val="600"/>
              </a:spcBef>
              <a:buClr>
                <a:schemeClr val="tx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4000" indent="-342000" algn="l" defTabSz="914400" rtl="0" eaLnBrk="1" latinLnBrk="0" hangingPunct="1">
              <a:spcBef>
                <a:spcPts val="600"/>
              </a:spcBef>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026000" indent="-342000" algn="l" defTabSz="914400" rtl="0" eaLnBrk="1" latinLnBrk="0" hangingPunct="1">
              <a:spcBef>
                <a:spcPts val="6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GB" sz="2400" dirty="0"/>
          </a:p>
          <a:p>
            <a:pPr>
              <a:lnSpc>
                <a:spcPct val="110000"/>
              </a:lnSpc>
            </a:pPr>
            <a:r>
              <a:rPr lang="en-GB" sz="2400" dirty="0"/>
              <a:t>First global study to establish </a:t>
            </a:r>
            <a:r>
              <a:rPr lang="en-GB" sz="2400" b="1" dirty="0"/>
              <a:t>consensus </a:t>
            </a:r>
            <a:r>
              <a:rPr lang="en-GB" sz="2400" dirty="0"/>
              <a:t>on</a:t>
            </a:r>
            <a:r>
              <a:rPr lang="en-GB" sz="2400" b="1" dirty="0"/>
              <a:t> timing of key steps </a:t>
            </a:r>
            <a:r>
              <a:rPr lang="en-GB" sz="2400" dirty="0"/>
              <a:t>in the </a:t>
            </a:r>
            <a:br>
              <a:rPr lang="en-GB" sz="2400" dirty="0"/>
            </a:br>
            <a:r>
              <a:rPr lang="en-GB" sz="2400" dirty="0"/>
              <a:t>MS care pathway</a:t>
            </a:r>
          </a:p>
          <a:p>
            <a:pPr>
              <a:lnSpc>
                <a:spcPct val="110000"/>
              </a:lnSpc>
            </a:pPr>
            <a:r>
              <a:rPr lang="en-GB" sz="2400" dirty="0"/>
              <a:t>A benchmark that will help individual MS services globally strive for the </a:t>
            </a:r>
            <a:br>
              <a:rPr lang="en-GB" sz="2400" dirty="0"/>
            </a:br>
            <a:r>
              <a:rPr lang="en-GB" sz="2400" b="1" dirty="0"/>
              <a:t>highest level of care</a:t>
            </a:r>
          </a:p>
          <a:p>
            <a:pPr>
              <a:lnSpc>
                <a:spcPct val="110000"/>
              </a:lnSpc>
            </a:pPr>
            <a:r>
              <a:rPr lang="en-GB" sz="2400" dirty="0"/>
              <a:t>An MS Brain Health tool is in development, based on these standards, to support clinics in assessing their practice</a:t>
            </a:r>
          </a:p>
          <a:p>
            <a:pPr>
              <a:lnSpc>
                <a:spcPct val="110000"/>
              </a:lnSpc>
            </a:pPr>
            <a:r>
              <a:rPr lang="en-GB" sz="2400" dirty="0"/>
              <a:t>The MS community is invited to engage in its development and roll-out</a:t>
            </a:r>
          </a:p>
          <a:p>
            <a:pPr>
              <a:lnSpc>
                <a:spcPct val="110000"/>
              </a:lnSpc>
            </a:pPr>
            <a:endParaRPr lang="en-GB" sz="2400" dirty="0"/>
          </a:p>
          <a:p>
            <a:pPr>
              <a:lnSpc>
                <a:spcPct val="110000"/>
              </a:lnSpc>
            </a:pPr>
            <a:r>
              <a:rPr lang="en-GB" sz="2400" dirty="0"/>
              <a:t>To find out how you can be involved, email </a:t>
            </a:r>
            <a:r>
              <a:rPr lang="en-GB" sz="2400" b="1" u="sng" dirty="0">
                <a:hlinkClick r:id="rId3">
                  <a:extLst>
                    <a:ext uri="{A12FA001-AC4F-418D-AE19-62706E023703}">
                      <ahyp:hlinkClr xmlns:ahyp="http://schemas.microsoft.com/office/drawing/2018/hyperlinkcolor" val="tx"/>
                    </a:ext>
                  </a:extLst>
                </a:hlinkClick>
              </a:rPr>
              <a:t>info@msbrainhealth.org</a:t>
            </a:r>
            <a:r>
              <a:rPr lang="en-GB" sz="2400" b="1" u="sng" dirty="0"/>
              <a:t> </a:t>
            </a:r>
          </a:p>
          <a:p>
            <a:pPr lvl="1"/>
            <a:endParaRPr lang="en-GB" sz="2800" dirty="0"/>
          </a:p>
          <a:p>
            <a:pPr lvl="1"/>
            <a:endParaRPr lang="en-GB" sz="2000" dirty="0"/>
          </a:p>
        </p:txBody>
      </p:sp>
    </p:spTree>
    <p:extLst>
      <p:ext uri="{BB962C8B-B14F-4D97-AF65-F5344CB8AC3E}">
        <p14:creationId xmlns:p14="http://schemas.microsoft.com/office/powerpoint/2010/main" val="2146846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4766" y="6242530"/>
            <a:ext cx="1545668" cy="2752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p:cNvSpPr txBox="1"/>
          <p:nvPr/>
        </p:nvSpPr>
        <p:spPr>
          <a:xfrm>
            <a:off x="430447" y="2479019"/>
            <a:ext cx="11318440" cy="1600438"/>
          </a:xfrm>
          <a:prstGeom prst="roundRect">
            <a:avLst/>
          </a:prstGeom>
          <a:ln>
            <a:solidFill>
              <a:schemeClr val="tx2"/>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4400" dirty="0">
                <a:solidFill>
                  <a:schemeClr val="tx2"/>
                </a:solidFill>
              </a:rPr>
              <a:t>Our vision is to create a better future for </a:t>
            </a:r>
            <a:br>
              <a:rPr lang="en-GB" sz="4400" dirty="0">
                <a:solidFill>
                  <a:schemeClr val="tx2"/>
                </a:solidFill>
              </a:rPr>
            </a:br>
            <a:r>
              <a:rPr lang="en-GB" sz="4400" dirty="0">
                <a:solidFill>
                  <a:schemeClr val="tx2"/>
                </a:solidFill>
              </a:rPr>
              <a:t>people with MS and their families</a:t>
            </a:r>
          </a:p>
        </p:txBody>
      </p:sp>
      <p:sp>
        <p:nvSpPr>
          <p:cNvPr id="11" name="Rectangle 10"/>
          <p:cNvSpPr/>
          <p:nvPr/>
        </p:nvSpPr>
        <p:spPr>
          <a:xfrm>
            <a:off x="510496" y="4302215"/>
            <a:ext cx="11287627" cy="1046440"/>
          </a:xfrm>
          <a:prstGeom prst="rect">
            <a:avLst/>
          </a:prstGeom>
        </p:spPr>
        <p:txBody>
          <a:bodyPr wrap="square">
            <a:spAutoFit/>
          </a:bodyPr>
          <a:lstStyle/>
          <a:p>
            <a:pPr algn="ctr"/>
            <a:r>
              <a:rPr lang="en-GB" sz="2400" dirty="0"/>
              <a:t>Your voice will help to drive this change</a:t>
            </a:r>
          </a:p>
          <a:p>
            <a:pPr algn="ctr"/>
            <a:endParaRPr lang="en-GB" dirty="0"/>
          </a:p>
          <a:p>
            <a:pPr algn="ctr"/>
            <a:r>
              <a:rPr lang="en-GB" sz="2000" dirty="0"/>
              <a:t>Commit to supporting the MS Brain Health recommendations at </a:t>
            </a:r>
            <a:r>
              <a:rPr lang="en-GB" sz="2000" b="1" dirty="0"/>
              <a:t>www.msbrainhealth.org</a:t>
            </a:r>
          </a:p>
        </p:txBody>
      </p:sp>
      <p:pic>
        <p:nvPicPr>
          <p:cNvPr id="9" name="Picture 2" descr="Z:\POLICY\MS\OHPF Multi-sponsor\OHPF004 ECTRIMS or other scientific sympo\Manuscript\Symposium presentations\Gavin Giovannoni\SLide sources\BH_logo_tag_lo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86284" y="159072"/>
            <a:ext cx="5379352" cy="2017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262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MS Brain Health vision and aim*</a:t>
            </a:r>
          </a:p>
        </p:txBody>
      </p:sp>
      <p:sp>
        <p:nvSpPr>
          <p:cNvPr id="4" name="Text Placeholder 3"/>
          <p:cNvSpPr>
            <a:spLocks noGrp="1"/>
          </p:cNvSpPr>
          <p:nvPr>
            <p:ph type="body" sz="quarter" idx="14"/>
          </p:nvPr>
        </p:nvSpPr>
        <p:spPr/>
        <p:txBody>
          <a:bodyPr/>
          <a:lstStyle/>
          <a:p>
            <a:r>
              <a:rPr lang="en-GB" dirty="0"/>
              <a:t>*Defined by MS Brain Health Steering Committee in 2015</a:t>
            </a:r>
          </a:p>
        </p:txBody>
      </p:sp>
      <p:sp>
        <p:nvSpPr>
          <p:cNvPr id="6" name="TextBox 5"/>
          <p:cNvSpPr txBox="1"/>
          <p:nvPr/>
        </p:nvSpPr>
        <p:spPr>
          <a:xfrm>
            <a:off x="1489075" y="3501008"/>
            <a:ext cx="8856984" cy="2586524"/>
          </a:xfrm>
          <a:prstGeom prst="round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lnSpc>
                <a:spcPct val="114000"/>
              </a:lnSpc>
            </a:pPr>
            <a:r>
              <a:rPr lang="en-GB" sz="3200" dirty="0">
                <a:latin typeface="Arial" panose="020B0604020202020204" pitchFamily="34" charset="0"/>
                <a:cs typeface="Arial" panose="020B0604020202020204" pitchFamily="34" charset="0"/>
              </a:rPr>
              <a:t>Our overarching </a:t>
            </a:r>
            <a:r>
              <a:rPr lang="en-GB" sz="3200" b="1" dirty="0">
                <a:latin typeface="Arial" panose="020B0604020202020204" pitchFamily="34" charset="0"/>
                <a:cs typeface="Arial" panose="020B0604020202020204" pitchFamily="34" charset="0"/>
              </a:rPr>
              <a:t>aim </a:t>
            </a:r>
            <a:r>
              <a:rPr lang="en-GB" sz="3200" dirty="0">
                <a:latin typeface="Arial" panose="020B0604020202020204" pitchFamily="34" charset="0"/>
                <a:cs typeface="Arial" panose="020B0604020202020204" pitchFamily="34" charset="0"/>
              </a:rPr>
              <a:t>is to encourage the </a:t>
            </a:r>
          </a:p>
          <a:p>
            <a:pPr algn="ctr">
              <a:lnSpc>
                <a:spcPct val="114000"/>
              </a:lnSpc>
            </a:pPr>
            <a:r>
              <a:rPr lang="en-GB" sz="3200" dirty="0">
                <a:latin typeface="Arial" panose="020B0604020202020204" pitchFamily="34" charset="0"/>
                <a:cs typeface="Arial" panose="020B0604020202020204" pitchFamily="34" charset="0"/>
              </a:rPr>
              <a:t>widespread adoption of a therapeutic strategy </a:t>
            </a:r>
          </a:p>
          <a:p>
            <a:pPr algn="ctr">
              <a:lnSpc>
                <a:spcPct val="114000"/>
              </a:lnSpc>
            </a:pPr>
            <a:r>
              <a:rPr lang="en-GB" sz="3200" dirty="0">
                <a:latin typeface="Arial" panose="020B0604020202020204" pitchFamily="34" charset="0"/>
                <a:cs typeface="Arial" panose="020B0604020202020204" pitchFamily="34" charset="0"/>
              </a:rPr>
              <a:t>that aims to maximize the lifelong brain health </a:t>
            </a:r>
          </a:p>
          <a:p>
            <a:pPr algn="ctr">
              <a:lnSpc>
                <a:spcPct val="114000"/>
              </a:lnSpc>
            </a:pPr>
            <a:r>
              <a:rPr lang="en-GB" sz="3200" dirty="0">
                <a:latin typeface="Arial" panose="020B0604020202020204" pitchFamily="34" charset="0"/>
                <a:cs typeface="Arial" panose="020B0604020202020204" pitchFamily="34" charset="0"/>
              </a:rPr>
              <a:t>of every person with MS</a:t>
            </a:r>
          </a:p>
        </p:txBody>
      </p:sp>
      <p:sp>
        <p:nvSpPr>
          <p:cNvPr id="9" name="TextBox 8"/>
          <p:cNvSpPr txBox="1"/>
          <p:nvPr/>
        </p:nvSpPr>
        <p:spPr>
          <a:xfrm>
            <a:off x="1489075" y="1916832"/>
            <a:ext cx="8856984" cy="1191816"/>
          </a:xfrm>
          <a:prstGeom prst="roundRect">
            <a:avLst/>
          </a:prstGeom>
          <a:ln>
            <a:solidFill>
              <a:schemeClr val="tx2"/>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3200" dirty="0">
                <a:solidFill>
                  <a:schemeClr val="tx1"/>
                </a:solidFill>
              </a:rPr>
              <a:t>Our </a:t>
            </a:r>
            <a:r>
              <a:rPr lang="en-GB" sz="3200" b="1" dirty="0">
                <a:solidFill>
                  <a:schemeClr val="tx1"/>
                </a:solidFill>
              </a:rPr>
              <a:t>vision </a:t>
            </a:r>
            <a:r>
              <a:rPr lang="en-GB" sz="3200" dirty="0">
                <a:solidFill>
                  <a:schemeClr val="tx1"/>
                </a:solidFill>
              </a:rPr>
              <a:t>is to create a better future for </a:t>
            </a:r>
            <a:br>
              <a:rPr lang="en-GB" sz="3200" dirty="0">
                <a:solidFill>
                  <a:schemeClr val="tx1"/>
                </a:solidFill>
              </a:rPr>
            </a:br>
            <a:r>
              <a:rPr lang="en-GB" sz="3200" dirty="0">
                <a:solidFill>
                  <a:schemeClr val="tx1"/>
                </a:solidFill>
              </a:rPr>
              <a:t>people with MS and their families</a:t>
            </a:r>
          </a:p>
        </p:txBody>
      </p:sp>
      <p:pic>
        <p:nvPicPr>
          <p:cNvPr id="7" name="Picture 2" descr="Z:\POLICY\MS\OHPF Multi-sponsor\OHPF004 ECTRIMS or other scientific sympo\Production\ROMS001_Cover_image_lowres.jpg">
            <a:extLst>
              <a:ext uri="{FF2B5EF4-FFF2-40B4-BE49-F238E27FC236}">
                <a16:creationId xmlns:a16="http://schemas.microsoft.com/office/drawing/2014/main" id="{007DAB06-D78B-4124-8250-E74089FEFCB3}"/>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8568" t="17716" r="4822" b="249"/>
          <a:stretch/>
        </p:blipFill>
        <p:spPr bwMode="auto">
          <a:xfrm>
            <a:off x="11305773" y="0"/>
            <a:ext cx="889403" cy="1333182"/>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9259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Z:\POLICY\MS\OHPF Multi-sponsor\OHPF004 ECTRIMS or other scientific sympo\Manuscript\Symposium presentations\Gavin Giovannoni\SLide sources\BH cover imag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35982" y="1465125"/>
            <a:ext cx="3434006" cy="4867331"/>
          </a:xfrm>
          <a:prstGeom prst="rect">
            <a:avLst/>
          </a:prstGeom>
          <a:noFill/>
          <a:ln>
            <a:noFill/>
          </a:ln>
          <a:effectLst/>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r>
              <a:rPr lang="en-GB" i="1" dirty="0"/>
              <a:t>Brain health: Time matters in multiple sclerosis</a:t>
            </a:r>
            <a:r>
              <a:rPr lang="en-GB" dirty="0"/>
              <a:t> Report published October 2015</a:t>
            </a:r>
          </a:p>
        </p:txBody>
      </p:sp>
      <p:sp>
        <p:nvSpPr>
          <p:cNvPr id="5" name="Content Placeholder 4"/>
          <p:cNvSpPr>
            <a:spLocks noGrp="1"/>
          </p:cNvSpPr>
          <p:nvPr>
            <p:ph idx="1"/>
          </p:nvPr>
        </p:nvSpPr>
        <p:spPr>
          <a:xfrm>
            <a:off x="509465" y="1597822"/>
            <a:ext cx="7797138" cy="4525963"/>
          </a:xfrm>
        </p:spPr>
        <p:txBody>
          <a:bodyPr>
            <a:normAutofit/>
          </a:bodyPr>
          <a:lstStyle/>
          <a:p>
            <a:r>
              <a:rPr lang="en-GB" dirty="0"/>
              <a:t>Importance of brain health in MS and </a:t>
            </a:r>
            <a:br>
              <a:rPr lang="en-GB" dirty="0"/>
            </a:br>
            <a:r>
              <a:rPr lang="en-GB" dirty="0"/>
              <a:t>the need for urgency at every stage</a:t>
            </a:r>
            <a:br>
              <a:rPr lang="en-GB" dirty="0"/>
            </a:br>
            <a:r>
              <a:rPr lang="en-GB" dirty="0"/>
              <a:t>of the disease</a:t>
            </a:r>
          </a:p>
          <a:p>
            <a:r>
              <a:rPr lang="en-GB" dirty="0"/>
              <a:t>Evidence-based recommendations</a:t>
            </a:r>
          </a:p>
          <a:p>
            <a:pPr marL="1141200" lvl="2" indent="-457200">
              <a:buFont typeface="+mj-lt"/>
              <a:buAutoNum type="arabicPeriod"/>
            </a:pPr>
            <a:r>
              <a:rPr lang="en-GB" dirty="0"/>
              <a:t>Minimize delays in diagnosis and time to initiate treatment</a:t>
            </a:r>
          </a:p>
          <a:p>
            <a:pPr marL="1141200" lvl="2" indent="-457200">
              <a:buFont typeface="+mj-lt"/>
              <a:buAutoNum type="arabicPeriod"/>
            </a:pPr>
            <a:r>
              <a:rPr lang="en-GB" dirty="0"/>
              <a:t>Set goals for treatment and ongoing management</a:t>
            </a:r>
          </a:p>
          <a:p>
            <a:pPr marL="1141200" lvl="2" indent="-457200">
              <a:buFont typeface="+mj-lt"/>
              <a:buAutoNum type="arabicPeriod"/>
            </a:pPr>
            <a:r>
              <a:rPr lang="en-GB" dirty="0"/>
              <a:t>Generate and consult robust evidence</a:t>
            </a:r>
          </a:p>
          <a:p>
            <a:pPr marL="458100" indent="-457200"/>
            <a:r>
              <a:rPr lang="en-GB" dirty="0"/>
              <a:t>Authored by </a:t>
            </a:r>
            <a:r>
              <a:rPr lang="en-US" dirty="0"/>
              <a:t>international experts and</a:t>
            </a:r>
            <a:r>
              <a:rPr lang="en-GB" dirty="0"/>
              <a:t> widely endorsed by professional societies and advocacy groups</a:t>
            </a:r>
          </a:p>
          <a:p>
            <a:pPr marL="458100" indent="-457200">
              <a:buFont typeface="+mj-lt"/>
              <a:buAutoNum type="arabicPeriod"/>
            </a:pPr>
            <a:endParaRPr lang="en-GB" dirty="0"/>
          </a:p>
          <a:p>
            <a:endParaRPr lang="en-GB" dirty="0"/>
          </a:p>
        </p:txBody>
      </p:sp>
      <p:sp>
        <p:nvSpPr>
          <p:cNvPr id="9" name="Text Placeholder 8"/>
          <p:cNvSpPr>
            <a:spLocks noGrp="1"/>
          </p:cNvSpPr>
          <p:nvPr>
            <p:ph type="body" sz="quarter" idx="14"/>
          </p:nvPr>
        </p:nvSpPr>
        <p:spPr>
          <a:xfrm>
            <a:off x="528138" y="6581003"/>
            <a:ext cx="10777635" cy="276999"/>
          </a:xfrm>
        </p:spPr>
        <p:txBody>
          <a:bodyPr/>
          <a:lstStyle/>
          <a:p>
            <a:r>
              <a:rPr lang="en-US" dirty="0"/>
              <a:t>Giovannoni G </a:t>
            </a:r>
            <a:r>
              <a:rPr lang="en-US" i="1" dirty="0"/>
              <a:t>et al. </a:t>
            </a:r>
            <a:r>
              <a:rPr lang="en-US" dirty="0"/>
              <a:t>Brain health: time matters in multiple sclerosis. </a:t>
            </a:r>
            <a:r>
              <a:rPr lang="en-US" i="1" dirty="0" err="1"/>
              <a:t>Mult</a:t>
            </a:r>
            <a:r>
              <a:rPr lang="en-US" i="1" dirty="0"/>
              <a:t> </a:t>
            </a:r>
            <a:r>
              <a:rPr lang="en-US" i="1" dirty="0" err="1"/>
              <a:t>Scler</a:t>
            </a:r>
            <a:r>
              <a:rPr lang="en-US" i="1" dirty="0"/>
              <a:t> </a:t>
            </a:r>
            <a:r>
              <a:rPr lang="en-US" i="1" dirty="0" err="1"/>
              <a:t>Relat</a:t>
            </a:r>
            <a:r>
              <a:rPr lang="en-US" i="1" dirty="0"/>
              <a:t> </a:t>
            </a:r>
            <a:r>
              <a:rPr lang="en-US" i="1" dirty="0" err="1"/>
              <a:t>Disord</a:t>
            </a:r>
            <a:r>
              <a:rPr lang="en-US" dirty="0"/>
              <a:t> 2016;9 Suppl 1:S5–S48</a:t>
            </a:r>
            <a:endParaRPr lang="en-GB" dirty="0"/>
          </a:p>
        </p:txBody>
      </p:sp>
    </p:spTree>
    <p:extLst>
      <p:ext uri="{BB962C8B-B14F-4D97-AF65-F5344CB8AC3E}">
        <p14:creationId xmlns:p14="http://schemas.microsoft.com/office/powerpoint/2010/main" val="14157432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721011" y="5157408"/>
            <a:ext cx="7978636" cy="98222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ed Rectangle 10"/>
          <p:cNvSpPr/>
          <p:nvPr/>
        </p:nvSpPr>
        <p:spPr>
          <a:xfrm>
            <a:off x="731546" y="3636005"/>
            <a:ext cx="7978636" cy="1043051"/>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dirty="0"/>
              <a:t>Following the report, MS Brain Health set out to…</a:t>
            </a:r>
          </a:p>
        </p:txBody>
      </p:sp>
      <p:sp>
        <p:nvSpPr>
          <p:cNvPr id="7" name="Content Placeholder 2"/>
          <p:cNvSpPr txBox="1">
            <a:spLocks/>
          </p:cNvSpPr>
          <p:nvPr/>
        </p:nvSpPr>
        <p:spPr>
          <a:xfrm>
            <a:off x="731546" y="3727140"/>
            <a:ext cx="7978636" cy="1512168"/>
          </a:xfrm>
          <a:prstGeom prst="rect">
            <a:avLst/>
          </a:prstGeom>
        </p:spPr>
        <p:txBody>
          <a:bodyPr vert="horz" lIns="0" tIns="45720" rIns="0" bIns="45720" rtlCol="0">
            <a:normAutofit/>
          </a:bodyPr>
          <a:lstStyle>
            <a:lvl1pPr marL="342900" indent="-342900" algn="l" defTabSz="914400" rtl="0" eaLnBrk="1" latinLnBrk="0" hangingPunct="1">
              <a:spcBef>
                <a:spcPts val="600"/>
              </a:spcBef>
              <a:buClr>
                <a:schemeClr val="tx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4000" indent="-342000" algn="l" defTabSz="914400" rtl="0" eaLnBrk="1" latinLnBrk="0" hangingPunct="1">
              <a:spcBef>
                <a:spcPts val="600"/>
              </a:spcBef>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026000" indent="-342000" algn="l" defTabSz="914400" rtl="0" eaLnBrk="1" latinLnBrk="0" hangingPunct="1">
              <a:spcBef>
                <a:spcPts val="6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400" dirty="0"/>
              <a:t>…create </a:t>
            </a:r>
            <a:r>
              <a:rPr lang="en-GB" sz="2400" b="1" dirty="0"/>
              <a:t>practical tools </a:t>
            </a:r>
            <a:r>
              <a:rPr lang="en-GB" sz="2400" dirty="0"/>
              <a:t>for MS clinics and </a:t>
            </a:r>
            <a:br>
              <a:rPr lang="en-GB" sz="2400" dirty="0"/>
            </a:br>
            <a:r>
              <a:rPr lang="en-GB" sz="2400" dirty="0"/>
              <a:t>people with MS that will…</a:t>
            </a:r>
            <a:endParaRPr lang="en-GB" sz="2400" i="1" dirty="0"/>
          </a:p>
        </p:txBody>
      </p:sp>
      <p:sp>
        <p:nvSpPr>
          <p:cNvPr id="12" name="Content Placeholder 2"/>
          <p:cNvSpPr txBox="1">
            <a:spLocks/>
          </p:cNvSpPr>
          <p:nvPr/>
        </p:nvSpPr>
        <p:spPr>
          <a:xfrm>
            <a:off x="1223369" y="5233670"/>
            <a:ext cx="6956273" cy="1528210"/>
          </a:xfrm>
          <a:prstGeom prst="rect">
            <a:avLst/>
          </a:prstGeom>
        </p:spPr>
        <p:txBody>
          <a:bodyPr vert="horz" lIns="0" tIns="45720" rIns="0" bIns="45720" rtlCol="0">
            <a:normAutofit/>
          </a:bodyPr>
          <a:lstStyle>
            <a:lvl1pPr marL="342900" indent="-342900" algn="l" defTabSz="914400" rtl="0" eaLnBrk="1" latinLnBrk="0" hangingPunct="1">
              <a:spcBef>
                <a:spcPts val="600"/>
              </a:spcBef>
              <a:buClr>
                <a:schemeClr val="tx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4000" indent="-342000" algn="l" defTabSz="914400" rtl="0" eaLnBrk="1" latinLnBrk="0" hangingPunct="1">
              <a:spcBef>
                <a:spcPts val="600"/>
              </a:spcBef>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026000" indent="-342000" algn="l" defTabSz="914400" rtl="0" eaLnBrk="1" latinLnBrk="0" hangingPunct="1">
              <a:spcBef>
                <a:spcPts val="6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400" dirty="0"/>
              <a:t>…help MS services worldwide strive for the </a:t>
            </a:r>
            <a:r>
              <a:rPr lang="en-GB" sz="2400" b="1" dirty="0"/>
              <a:t>highest level of care</a:t>
            </a:r>
          </a:p>
        </p:txBody>
      </p:sp>
      <p:sp>
        <p:nvSpPr>
          <p:cNvPr id="13" name="Rounded Rectangle 12"/>
          <p:cNvSpPr/>
          <p:nvPr/>
        </p:nvSpPr>
        <p:spPr>
          <a:xfrm>
            <a:off x="731546" y="1628800"/>
            <a:ext cx="7978636" cy="154199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Content Placeholder 2"/>
          <p:cNvSpPr txBox="1">
            <a:spLocks/>
          </p:cNvSpPr>
          <p:nvPr/>
        </p:nvSpPr>
        <p:spPr>
          <a:xfrm>
            <a:off x="733886" y="1761849"/>
            <a:ext cx="7971724" cy="1512168"/>
          </a:xfrm>
          <a:prstGeom prst="rect">
            <a:avLst/>
          </a:prstGeom>
        </p:spPr>
        <p:txBody>
          <a:bodyPr vert="horz" lIns="0" tIns="45720" rIns="0" bIns="45720" rtlCol="0">
            <a:normAutofit/>
          </a:bodyPr>
          <a:lstStyle>
            <a:lvl1pPr marL="342900" indent="-342900" algn="l" defTabSz="914400" rtl="0" eaLnBrk="1" latinLnBrk="0" hangingPunct="1">
              <a:spcBef>
                <a:spcPts val="600"/>
              </a:spcBef>
              <a:buClr>
                <a:schemeClr val="tx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4000" indent="-342000" algn="l" defTabSz="914400" rtl="0" eaLnBrk="1" latinLnBrk="0" hangingPunct="1">
              <a:spcBef>
                <a:spcPts val="600"/>
              </a:spcBef>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026000" indent="-342000" algn="l" defTabSz="914400" rtl="0" eaLnBrk="1" latinLnBrk="0" hangingPunct="1">
              <a:spcBef>
                <a:spcPts val="6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400" dirty="0"/>
              <a:t>…develop </a:t>
            </a:r>
            <a:r>
              <a:rPr lang="en-GB" sz="2400" b="1" dirty="0"/>
              <a:t>international standards </a:t>
            </a:r>
            <a:r>
              <a:rPr lang="en-GB" sz="2400" dirty="0"/>
              <a:t>for the timing of </a:t>
            </a:r>
            <a:br>
              <a:rPr lang="en-GB" sz="2400" dirty="0"/>
            </a:br>
            <a:r>
              <a:rPr lang="en-GB" sz="2400" dirty="0"/>
              <a:t>key steps in the MS care pathway based on </a:t>
            </a:r>
            <a:br>
              <a:rPr lang="en-GB" sz="2400" dirty="0"/>
            </a:br>
            <a:r>
              <a:rPr lang="en-GB" sz="2400" dirty="0"/>
              <a:t>policy recommendations in order to…</a:t>
            </a:r>
            <a:endParaRPr lang="en-GB" sz="2400" i="1" dirty="0"/>
          </a:p>
        </p:txBody>
      </p:sp>
      <p:sp>
        <p:nvSpPr>
          <p:cNvPr id="8" name="Right Arrow 7"/>
          <p:cNvSpPr/>
          <p:nvPr/>
        </p:nvSpPr>
        <p:spPr>
          <a:xfrm rot="5400000">
            <a:off x="4487772" y="3149923"/>
            <a:ext cx="463951" cy="5200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ight Arrow 16"/>
          <p:cNvSpPr/>
          <p:nvPr/>
        </p:nvSpPr>
        <p:spPr>
          <a:xfrm rot="5400000">
            <a:off x="4478354" y="4665383"/>
            <a:ext cx="463951" cy="5200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6" name="Group 15">
            <a:extLst>
              <a:ext uri="{FF2B5EF4-FFF2-40B4-BE49-F238E27FC236}">
                <a16:creationId xmlns:a16="http://schemas.microsoft.com/office/drawing/2014/main" id="{24AA9408-F708-47C6-99E9-60A2B341A63E}"/>
              </a:ext>
            </a:extLst>
          </p:cNvPr>
          <p:cNvGrpSpPr/>
          <p:nvPr/>
        </p:nvGrpSpPr>
        <p:grpSpPr>
          <a:xfrm>
            <a:off x="8869656" y="1638750"/>
            <a:ext cx="3325519" cy="1461101"/>
            <a:chOff x="8833891" y="1458309"/>
            <a:chExt cx="3325519" cy="1461101"/>
          </a:xfrm>
        </p:grpSpPr>
        <p:pic>
          <p:nvPicPr>
            <p:cNvPr id="4" name="Picture 3">
              <a:extLst>
                <a:ext uri="{FF2B5EF4-FFF2-40B4-BE49-F238E27FC236}">
                  <a16:creationId xmlns:a16="http://schemas.microsoft.com/office/drawing/2014/main" id="{13103615-A018-4582-AEB5-C44D63ED2532}"/>
                </a:ext>
              </a:extLst>
            </p:cNvPr>
            <p:cNvPicPr>
              <a:picLocks noChangeAspect="1"/>
            </p:cNvPicPr>
            <p:nvPr/>
          </p:nvPicPr>
          <p:blipFill>
            <a:blip r:embed="rId3"/>
            <a:stretch>
              <a:fillRect/>
            </a:stretch>
          </p:blipFill>
          <p:spPr>
            <a:xfrm>
              <a:off x="10863100" y="1458309"/>
              <a:ext cx="1296310" cy="1352671"/>
            </a:xfrm>
            <a:prstGeom prst="rect">
              <a:avLst/>
            </a:prstGeom>
          </p:spPr>
        </p:pic>
        <p:pic>
          <p:nvPicPr>
            <p:cNvPr id="5" name="Picture 4">
              <a:extLst>
                <a:ext uri="{FF2B5EF4-FFF2-40B4-BE49-F238E27FC236}">
                  <a16:creationId xmlns:a16="http://schemas.microsoft.com/office/drawing/2014/main" id="{4846F073-F884-4D79-89CD-55F6451690FB}"/>
                </a:ext>
              </a:extLst>
            </p:cNvPr>
            <p:cNvPicPr>
              <a:picLocks noChangeAspect="1"/>
            </p:cNvPicPr>
            <p:nvPr/>
          </p:nvPicPr>
          <p:blipFill>
            <a:blip r:embed="rId4"/>
            <a:stretch>
              <a:fillRect/>
            </a:stretch>
          </p:blipFill>
          <p:spPr>
            <a:xfrm>
              <a:off x="10129402" y="1701258"/>
              <a:ext cx="833437" cy="866774"/>
            </a:xfrm>
            <a:prstGeom prst="rect">
              <a:avLst/>
            </a:prstGeom>
          </p:spPr>
        </p:pic>
        <p:pic>
          <p:nvPicPr>
            <p:cNvPr id="3" name="Picture 2">
              <a:extLst>
                <a:ext uri="{FF2B5EF4-FFF2-40B4-BE49-F238E27FC236}">
                  <a16:creationId xmlns:a16="http://schemas.microsoft.com/office/drawing/2014/main" id="{46E2F6A5-58E6-4040-B8E4-89419FD87E8C}"/>
                </a:ext>
              </a:extLst>
            </p:cNvPr>
            <p:cNvPicPr>
              <a:picLocks noChangeAspect="1"/>
            </p:cNvPicPr>
            <p:nvPr/>
          </p:nvPicPr>
          <p:blipFill>
            <a:blip r:embed="rId5"/>
            <a:stretch>
              <a:fillRect/>
            </a:stretch>
          </p:blipFill>
          <p:spPr>
            <a:xfrm>
              <a:off x="8833891" y="1487996"/>
              <a:ext cx="1454353" cy="1431414"/>
            </a:xfrm>
            <a:prstGeom prst="rect">
              <a:avLst/>
            </a:prstGeom>
          </p:spPr>
        </p:pic>
      </p:grpSp>
      <p:pic>
        <p:nvPicPr>
          <p:cNvPr id="9" name="Picture 8">
            <a:extLst>
              <a:ext uri="{FF2B5EF4-FFF2-40B4-BE49-F238E27FC236}">
                <a16:creationId xmlns:a16="http://schemas.microsoft.com/office/drawing/2014/main" id="{702FB372-9F04-44B3-9EFB-F3FECE9307EC}"/>
              </a:ext>
            </a:extLst>
          </p:cNvPr>
          <p:cNvPicPr>
            <a:picLocks noChangeAspect="1"/>
          </p:cNvPicPr>
          <p:nvPr/>
        </p:nvPicPr>
        <p:blipFill>
          <a:blip r:embed="rId6"/>
          <a:stretch>
            <a:fillRect/>
          </a:stretch>
        </p:blipFill>
        <p:spPr>
          <a:xfrm>
            <a:off x="9859950" y="4925432"/>
            <a:ext cx="1359078" cy="1522938"/>
          </a:xfrm>
          <a:prstGeom prst="rect">
            <a:avLst/>
          </a:prstGeom>
        </p:spPr>
      </p:pic>
      <p:grpSp>
        <p:nvGrpSpPr>
          <p:cNvPr id="18" name="Group 17">
            <a:extLst>
              <a:ext uri="{FF2B5EF4-FFF2-40B4-BE49-F238E27FC236}">
                <a16:creationId xmlns:a16="http://schemas.microsoft.com/office/drawing/2014/main" id="{E9E3E04F-18DC-4C5F-BF3B-3CB071A3609B}"/>
              </a:ext>
            </a:extLst>
          </p:cNvPr>
          <p:cNvGrpSpPr/>
          <p:nvPr/>
        </p:nvGrpSpPr>
        <p:grpSpPr>
          <a:xfrm>
            <a:off x="9439434" y="3435467"/>
            <a:ext cx="2245617" cy="1511346"/>
            <a:chOff x="9439434" y="3435467"/>
            <a:chExt cx="2245617" cy="1511346"/>
          </a:xfrm>
        </p:grpSpPr>
        <p:grpSp>
          <p:nvGrpSpPr>
            <p:cNvPr id="19" name="Group 18">
              <a:extLst>
                <a:ext uri="{FF2B5EF4-FFF2-40B4-BE49-F238E27FC236}">
                  <a16:creationId xmlns:a16="http://schemas.microsoft.com/office/drawing/2014/main" id="{6C11B67B-CED6-4DE2-9586-E15D830FC9FB}"/>
                </a:ext>
              </a:extLst>
            </p:cNvPr>
            <p:cNvGrpSpPr>
              <a:grpSpLocks noChangeAspect="1"/>
            </p:cNvGrpSpPr>
            <p:nvPr/>
          </p:nvGrpSpPr>
          <p:grpSpPr>
            <a:xfrm rot="827472">
              <a:off x="10927892" y="3708401"/>
              <a:ext cx="757159" cy="1238412"/>
              <a:chOff x="8689875" y="3140968"/>
              <a:chExt cx="1981143" cy="3240360"/>
            </a:xfrm>
          </p:grpSpPr>
          <p:grpSp>
            <p:nvGrpSpPr>
              <p:cNvPr id="20" name="Group 19">
                <a:extLst>
                  <a:ext uri="{FF2B5EF4-FFF2-40B4-BE49-F238E27FC236}">
                    <a16:creationId xmlns:a16="http://schemas.microsoft.com/office/drawing/2014/main" id="{129DB049-8F69-4ED8-86D4-E3E47A33543A}"/>
                  </a:ext>
                </a:extLst>
              </p:cNvPr>
              <p:cNvGrpSpPr/>
              <p:nvPr/>
            </p:nvGrpSpPr>
            <p:grpSpPr>
              <a:xfrm>
                <a:off x="8689875" y="3140968"/>
                <a:ext cx="1981143" cy="3240360"/>
                <a:chOff x="4297387" y="1556792"/>
                <a:chExt cx="2808312" cy="4824536"/>
              </a:xfrm>
            </p:grpSpPr>
            <p:sp>
              <p:nvSpPr>
                <p:cNvPr id="23" name="Rounded Rectangle 5">
                  <a:extLst>
                    <a:ext uri="{FF2B5EF4-FFF2-40B4-BE49-F238E27FC236}">
                      <a16:creationId xmlns:a16="http://schemas.microsoft.com/office/drawing/2014/main" id="{C7BCA54E-966D-4DD0-83DA-B0D0D1C355A7}"/>
                    </a:ext>
                  </a:extLst>
                </p:cNvPr>
                <p:cNvSpPr/>
                <p:nvPr/>
              </p:nvSpPr>
              <p:spPr>
                <a:xfrm>
                  <a:off x="4297387" y="1556792"/>
                  <a:ext cx="2808312" cy="4824536"/>
                </a:xfrm>
                <a:prstGeom prst="roundRect">
                  <a:avLst>
                    <a:gd name="adj" fmla="val 10147"/>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F40D9E35-0F60-47A8-AA06-497340F0B8C0}"/>
                    </a:ext>
                  </a:extLst>
                </p:cNvPr>
                <p:cNvSpPr/>
                <p:nvPr/>
              </p:nvSpPr>
              <p:spPr>
                <a:xfrm>
                  <a:off x="4441403" y="1916832"/>
                  <a:ext cx="2520280" cy="3960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ed Rectangle 7">
                  <a:extLst>
                    <a:ext uri="{FF2B5EF4-FFF2-40B4-BE49-F238E27FC236}">
                      <a16:creationId xmlns:a16="http://schemas.microsoft.com/office/drawing/2014/main" id="{0A9D468A-2A4A-46AA-B12F-5CFA5593A45D}"/>
                    </a:ext>
                  </a:extLst>
                </p:cNvPr>
                <p:cNvSpPr/>
                <p:nvPr/>
              </p:nvSpPr>
              <p:spPr>
                <a:xfrm>
                  <a:off x="5233491" y="1700808"/>
                  <a:ext cx="1008112" cy="45719"/>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ounded Rectangle 8">
                  <a:extLst>
                    <a:ext uri="{FF2B5EF4-FFF2-40B4-BE49-F238E27FC236}">
                      <a16:creationId xmlns:a16="http://schemas.microsoft.com/office/drawing/2014/main" id="{F8012F83-2090-4550-AC0F-F91F7B57F70A}"/>
                    </a:ext>
                  </a:extLst>
                </p:cNvPr>
                <p:cNvSpPr/>
                <p:nvPr/>
              </p:nvSpPr>
              <p:spPr>
                <a:xfrm>
                  <a:off x="5341503" y="5949280"/>
                  <a:ext cx="756084" cy="324000"/>
                </a:xfrm>
                <a:prstGeom prst="roundRect">
                  <a:avLst/>
                </a:prstGeom>
                <a:solidFill>
                  <a:schemeClr val="tx2">
                    <a:lumMod val="20000"/>
                    <a:lumOff val="8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1" name="Content Placeholder 9">
                <a:extLst>
                  <a:ext uri="{FF2B5EF4-FFF2-40B4-BE49-F238E27FC236}">
                    <a16:creationId xmlns:a16="http://schemas.microsoft.com/office/drawing/2014/main" id="{9E4923F3-F47C-48E5-8980-02FBDA18CEA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5210" t="13332" r="72462" b="10030"/>
              <a:stretch/>
            </p:blipFill>
            <p:spPr>
              <a:xfrm>
                <a:off x="8867134" y="4069983"/>
                <a:ext cx="1626623" cy="1539564"/>
              </a:xfrm>
              <a:prstGeom prst="rect">
                <a:avLst/>
              </a:prstGeom>
            </p:spPr>
          </p:pic>
        </p:grpSp>
        <p:pic>
          <p:nvPicPr>
            <p:cNvPr id="27" name="Graphic 26" descr="Checklist">
              <a:extLst>
                <a:ext uri="{FF2B5EF4-FFF2-40B4-BE49-F238E27FC236}">
                  <a16:creationId xmlns:a16="http://schemas.microsoft.com/office/drawing/2014/main" id="{92F800D9-9F1A-4AFB-AEFA-E4BA73FB8B4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20817007">
              <a:off x="9439434" y="3435467"/>
              <a:ext cx="1223706" cy="1223706"/>
            </a:xfrm>
            <a:prstGeom prst="rect">
              <a:avLst/>
            </a:prstGeom>
          </p:spPr>
        </p:pic>
      </p:grpSp>
      <p:sp>
        <p:nvSpPr>
          <p:cNvPr id="28" name="Text Placeholder 8">
            <a:extLst>
              <a:ext uri="{FF2B5EF4-FFF2-40B4-BE49-F238E27FC236}">
                <a16:creationId xmlns:a16="http://schemas.microsoft.com/office/drawing/2014/main" id="{83A97EB2-5862-4A33-96CF-E822E0636EA6}"/>
              </a:ext>
            </a:extLst>
          </p:cNvPr>
          <p:cNvSpPr>
            <a:spLocks noGrp="1"/>
          </p:cNvSpPr>
          <p:nvPr>
            <p:ph type="body" sz="quarter" idx="14"/>
          </p:nvPr>
        </p:nvSpPr>
        <p:spPr>
          <a:xfrm>
            <a:off x="528638" y="6581775"/>
            <a:ext cx="10777537" cy="276225"/>
          </a:xfrm>
        </p:spPr>
        <p:txBody>
          <a:bodyPr/>
          <a:lstStyle/>
          <a:p>
            <a:r>
              <a:rPr lang="en-US" dirty="0"/>
              <a:t>Giovannoni G </a:t>
            </a:r>
            <a:r>
              <a:rPr lang="en-US" i="1" dirty="0"/>
              <a:t>et al. </a:t>
            </a:r>
            <a:r>
              <a:rPr lang="en-US" dirty="0"/>
              <a:t>Brain health: time matters in multiple sclerosis. </a:t>
            </a:r>
            <a:r>
              <a:rPr lang="en-US" i="1" dirty="0" err="1"/>
              <a:t>Mult</a:t>
            </a:r>
            <a:r>
              <a:rPr lang="en-US" i="1" dirty="0"/>
              <a:t> </a:t>
            </a:r>
            <a:r>
              <a:rPr lang="en-US" i="1" dirty="0" err="1"/>
              <a:t>Scler</a:t>
            </a:r>
            <a:r>
              <a:rPr lang="en-US" i="1" dirty="0"/>
              <a:t> </a:t>
            </a:r>
            <a:r>
              <a:rPr lang="en-US" i="1" dirty="0" err="1"/>
              <a:t>Relat</a:t>
            </a:r>
            <a:r>
              <a:rPr lang="en-US" i="1" dirty="0"/>
              <a:t> </a:t>
            </a:r>
            <a:r>
              <a:rPr lang="en-US" i="1" dirty="0" err="1"/>
              <a:t>Disord</a:t>
            </a:r>
            <a:r>
              <a:rPr lang="en-US" dirty="0"/>
              <a:t> 2016;9 Suppl 1:S5–S48</a:t>
            </a:r>
            <a:endParaRPr lang="en-GB" dirty="0"/>
          </a:p>
        </p:txBody>
      </p:sp>
    </p:spTree>
    <p:extLst>
      <p:ext uri="{BB962C8B-B14F-4D97-AF65-F5344CB8AC3E}">
        <p14:creationId xmlns:p14="http://schemas.microsoft.com/office/powerpoint/2010/main" val="1175716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12" grpId="0"/>
      <p:bldP spid="8"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Developing international consensus standards for </a:t>
            </a:r>
            <a:br>
              <a:rPr lang="en-GB" dirty="0"/>
            </a:br>
            <a:r>
              <a:rPr lang="en-GB" dirty="0"/>
              <a:t>MS care</a:t>
            </a:r>
          </a:p>
        </p:txBody>
      </p:sp>
    </p:spTree>
    <p:extLst>
      <p:ext uri="{BB962C8B-B14F-4D97-AF65-F5344CB8AC3E}">
        <p14:creationId xmlns:p14="http://schemas.microsoft.com/office/powerpoint/2010/main" val="29328676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Background and aims</a:t>
            </a:r>
          </a:p>
        </p:txBody>
      </p:sp>
      <p:sp>
        <p:nvSpPr>
          <p:cNvPr id="6" name="Text Placeholder 5"/>
          <p:cNvSpPr>
            <a:spLocks noGrp="1"/>
          </p:cNvSpPr>
          <p:nvPr>
            <p:ph type="body" sz="quarter" idx="14"/>
          </p:nvPr>
        </p:nvSpPr>
        <p:spPr>
          <a:xfrm>
            <a:off x="528140" y="6581007"/>
            <a:ext cx="10777635" cy="276999"/>
          </a:xfrm>
        </p:spPr>
        <p:txBody>
          <a:bodyPr/>
          <a:lstStyle/>
          <a:p>
            <a:r>
              <a:rPr lang="en-US" baseline="30000" dirty="0"/>
              <a:t>1</a:t>
            </a:r>
            <a:r>
              <a:rPr lang="en-US" dirty="0"/>
              <a:t>Giovannoni G </a:t>
            </a:r>
            <a:r>
              <a:rPr lang="en-US" i="1" dirty="0"/>
              <a:t>et al. </a:t>
            </a:r>
            <a:r>
              <a:rPr lang="en-US" dirty="0"/>
              <a:t>Brain health: time matters in multiple sclerosis. </a:t>
            </a:r>
            <a:r>
              <a:rPr lang="en-US" i="1" dirty="0" err="1"/>
              <a:t>Mult</a:t>
            </a:r>
            <a:r>
              <a:rPr lang="en-US" i="1" dirty="0"/>
              <a:t> </a:t>
            </a:r>
            <a:r>
              <a:rPr lang="en-US" i="1" dirty="0" err="1"/>
              <a:t>Scler</a:t>
            </a:r>
            <a:r>
              <a:rPr lang="en-US" i="1" dirty="0"/>
              <a:t> </a:t>
            </a:r>
            <a:r>
              <a:rPr lang="en-US" i="1" dirty="0" err="1"/>
              <a:t>Relat</a:t>
            </a:r>
            <a:r>
              <a:rPr lang="en-US" i="1" dirty="0"/>
              <a:t> </a:t>
            </a:r>
            <a:r>
              <a:rPr lang="en-US" i="1" dirty="0" err="1"/>
              <a:t>Disord</a:t>
            </a:r>
            <a:r>
              <a:rPr lang="en-US" dirty="0"/>
              <a:t> 2016;9 </a:t>
            </a:r>
            <a:r>
              <a:rPr lang="en-US" dirty="0" err="1"/>
              <a:t>Suppl</a:t>
            </a:r>
            <a:r>
              <a:rPr lang="en-US" dirty="0"/>
              <a:t> 1:S5–S48</a:t>
            </a:r>
            <a:endParaRPr lang="en-GB" dirty="0"/>
          </a:p>
        </p:txBody>
      </p:sp>
      <p:sp>
        <p:nvSpPr>
          <p:cNvPr id="19" name="Content Placeholder 2">
            <a:extLst>
              <a:ext uri="{FF2B5EF4-FFF2-40B4-BE49-F238E27FC236}">
                <a16:creationId xmlns:a16="http://schemas.microsoft.com/office/drawing/2014/main" id="{4F7A11B3-4D00-427F-82A4-41364BA460B4}"/>
              </a:ext>
            </a:extLst>
          </p:cNvPr>
          <p:cNvSpPr txBox="1">
            <a:spLocks/>
          </p:cNvSpPr>
          <p:nvPr/>
        </p:nvSpPr>
        <p:spPr>
          <a:xfrm>
            <a:off x="840727" y="1559408"/>
            <a:ext cx="7777140" cy="1362072"/>
          </a:xfrm>
          <a:prstGeom prst="rect">
            <a:avLst/>
          </a:prstGeom>
        </p:spPr>
        <p:txBody>
          <a:bodyPr vert="horz" lIns="0" tIns="45720" rIns="0" bIns="45720" rtlCol="0">
            <a:normAutofit/>
          </a:bodyPr>
          <a:lstStyle>
            <a:lvl1pPr marL="342900" indent="-342900" algn="l" defTabSz="914400" rtl="0" eaLnBrk="1" latinLnBrk="0" hangingPunct="1">
              <a:spcBef>
                <a:spcPts val="600"/>
              </a:spcBef>
              <a:buClr>
                <a:schemeClr val="tx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4000" indent="-342000" algn="l" defTabSz="914400" rtl="0" eaLnBrk="1" latinLnBrk="0" hangingPunct="1">
              <a:spcBef>
                <a:spcPts val="600"/>
              </a:spcBef>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026000" indent="-342000" algn="l" defTabSz="914400" rtl="0" eaLnBrk="1" latinLnBrk="0" hangingPunct="1">
              <a:spcBef>
                <a:spcPts val="6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en-GB" sz="2000" i="1" dirty="0"/>
          </a:p>
        </p:txBody>
      </p:sp>
      <p:sp>
        <p:nvSpPr>
          <p:cNvPr id="35" name="Content Placeholder 2">
            <a:extLst>
              <a:ext uri="{FF2B5EF4-FFF2-40B4-BE49-F238E27FC236}">
                <a16:creationId xmlns:a16="http://schemas.microsoft.com/office/drawing/2014/main" id="{84C147E4-8D7D-4FC7-BE63-757A0697538B}"/>
              </a:ext>
            </a:extLst>
          </p:cNvPr>
          <p:cNvSpPr txBox="1">
            <a:spLocks/>
          </p:cNvSpPr>
          <p:nvPr/>
        </p:nvSpPr>
        <p:spPr>
          <a:xfrm>
            <a:off x="535507" y="1556792"/>
            <a:ext cx="9234488" cy="4525963"/>
          </a:xfrm>
          <a:prstGeom prst="rect">
            <a:avLst/>
          </a:prstGeom>
        </p:spPr>
        <p:txBody>
          <a:bodyPr vert="horz" lIns="0" tIns="45720" rIns="0" bIns="45720" rtlCol="0">
            <a:normAutofit/>
          </a:bodyPr>
          <a:lstStyle>
            <a:lvl1pPr marL="342900" indent="-342900" algn="l" defTabSz="914400" rtl="0" eaLnBrk="1" latinLnBrk="0" hangingPunct="1">
              <a:spcBef>
                <a:spcPts val="600"/>
              </a:spcBef>
              <a:buClr>
                <a:schemeClr val="tx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4000" indent="-342000" algn="l" defTabSz="914400" rtl="0" eaLnBrk="1" latinLnBrk="0" hangingPunct="1">
              <a:spcBef>
                <a:spcPts val="600"/>
              </a:spcBef>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026000" indent="-342000" algn="l" defTabSz="914400" rtl="0" eaLnBrk="1" latinLnBrk="0" hangingPunct="1">
              <a:spcBef>
                <a:spcPts val="6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2200" b="1" dirty="0">
                <a:solidFill>
                  <a:srgbClr val="EB6724"/>
                </a:solidFill>
              </a:rPr>
              <a:t>Background: </a:t>
            </a:r>
          </a:p>
          <a:p>
            <a:r>
              <a:rPr lang="en-GB" sz="2000" i="1" dirty="0"/>
              <a:t>Brain health: time matters in multiple sclerosis</a:t>
            </a:r>
            <a:r>
              <a:rPr lang="en-GB" sz="2000" dirty="0"/>
              <a:t> highlights the need for </a:t>
            </a:r>
            <a:br>
              <a:rPr lang="en-GB" sz="2000" dirty="0"/>
            </a:br>
            <a:r>
              <a:rPr lang="en-GB" sz="2000" dirty="0"/>
              <a:t>timely diagnosis and management</a:t>
            </a:r>
            <a:r>
              <a:rPr lang="en-GB" sz="2000" baseline="30000" dirty="0"/>
              <a:t>1</a:t>
            </a:r>
          </a:p>
          <a:p>
            <a:pPr lvl="1"/>
            <a:r>
              <a:rPr lang="en-GB" sz="1600" dirty="0"/>
              <a:t>Variability in practice and care quality</a:t>
            </a:r>
          </a:p>
          <a:p>
            <a:pPr lvl="1"/>
            <a:r>
              <a:rPr lang="en-GB" sz="1600" dirty="0"/>
              <a:t>Absence of globally accepted standards</a:t>
            </a:r>
          </a:p>
          <a:p>
            <a:r>
              <a:rPr lang="en-GB" sz="2000" dirty="0"/>
              <a:t>Quality standards would provide a benchmark for timely care globally</a:t>
            </a:r>
            <a:endParaRPr lang="en-GB" sz="1800" dirty="0"/>
          </a:p>
          <a:p>
            <a:pPr marL="0" indent="0">
              <a:buFont typeface="Arial" panose="020B0604020202020204" pitchFamily="34" charset="0"/>
              <a:buNone/>
            </a:pPr>
            <a:endParaRPr lang="en-GB" sz="2400" b="1" dirty="0"/>
          </a:p>
        </p:txBody>
      </p:sp>
      <p:sp>
        <p:nvSpPr>
          <p:cNvPr id="38" name="TextBox 37">
            <a:extLst>
              <a:ext uri="{FF2B5EF4-FFF2-40B4-BE49-F238E27FC236}">
                <a16:creationId xmlns:a16="http://schemas.microsoft.com/office/drawing/2014/main" id="{A3F06A02-6B7D-4E8C-970C-F6EAC5562E08}"/>
              </a:ext>
            </a:extLst>
          </p:cNvPr>
          <p:cNvSpPr txBox="1"/>
          <p:nvPr/>
        </p:nvSpPr>
        <p:spPr>
          <a:xfrm>
            <a:off x="906324" y="4437113"/>
            <a:ext cx="7560839" cy="1631216"/>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2000" b="1" dirty="0">
                <a:solidFill>
                  <a:schemeClr val="accent1"/>
                </a:solidFill>
              </a:rPr>
              <a:t>Aim:</a:t>
            </a:r>
            <a:r>
              <a:rPr lang="en-GB" sz="2000" dirty="0"/>
              <a:t> </a:t>
            </a:r>
          </a:p>
          <a:p>
            <a:pPr algn="ctr"/>
            <a:r>
              <a:rPr lang="en-GB" sz="2000" dirty="0"/>
              <a:t>Define ‘core’, ‘achievable’ and ‘aspirational’ standards</a:t>
            </a:r>
            <a:r>
              <a:rPr lang="en-GB" sz="2000" b="1" dirty="0"/>
              <a:t> </a:t>
            </a:r>
            <a:br>
              <a:rPr lang="en-GB" sz="2000" b="1" dirty="0"/>
            </a:br>
            <a:r>
              <a:rPr lang="en-GB" sz="2000" dirty="0"/>
              <a:t>for the timing of </a:t>
            </a:r>
            <a:r>
              <a:rPr lang="en-GB" sz="2000" b="1" dirty="0"/>
              <a:t>key steps in the MS care pathway </a:t>
            </a:r>
            <a:br>
              <a:rPr lang="en-GB" sz="2000" dirty="0"/>
            </a:br>
            <a:r>
              <a:rPr lang="en-GB" sz="2000" dirty="0"/>
              <a:t>(to reflect minimum, good and high standards, respectively)</a:t>
            </a:r>
          </a:p>
          <a:p>
            <a:pPr algn="ctr"/>
            <a:endParaRPr lang="en-GB" sz="2000" dirty="0"/>
          </a:p>
        </p:txBody>
      </p:sp>
      <p:sp>
        <p:nvSpPr>
          <p:cNvPr id="39" name="Rounded Rectangle 5">
            <a:extLst>
              <a:ext uri="{FF2B5EF4-FFF2-40B4-BE49-F238E27FC236}">
                <a16:creationId xmlns:a16="http://schemas.microsoft.com/office/drawing/2014/main" id="{9F118F38-6FE8-4ECB-961C-3A44C1D5A65A}"/>
              </a:ext>
            </a:extLst>
          </p:cNvPr>
          <p:cNvSpPr/>
          <p:nvPr/>
        </p:nvSpPr>
        <p:spPr>
          <a:xfrm>
            <a:off x="840727" y="4365104"/>
            <a:ext cx="7692032" cy="1436697"/>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pic>
        <p:nvPicPr>
          <p:cNvPr id="3" name="Picture 2">
            <a:extLst>
              <a:ext uri="{FF2B5EF4-FFF2-40B4-BE49-F238E27FC236}">
                <a16:creationId xmlns:a16="http://schemas.microsoft.com/office/drawing/2014/main" id="{24599450-5CFC-4328-92D5-AD76B443596D}"/>
              </a:ext>
            </a:extLst>
          </p:cNvPr>
          <p:cNvPicPr>
            <a:picLocks noChangeAspect="1"/>
          </p:cNvPicPr>
          <p:nvPr/>
        </p:nvPicPr>
        <p:blipFill rotWithShape="1">
          <a:blip r:embed="rId3"/>
          <a:srcRect l="61956" t="11555" r="20526" b="24841"/>
          <a:stretch/>
        </p:blipFill>
        <p:spPr>
          <a:xfrm>
            <a:off x="8952712" y="2060848"/>
            <a:ext cx="2833508" cy="4104456"/>
          </a:xfrm>
          <a:prstGeom prst="rect">
            <a:avLst/>
          </a:prstGeom>
        </p:spPr>
      </p:pic>
    </p:spTree>
    <p:extLst>
      <p:ext uri="{BB962C8B-B14F-4D97-AF65-F5344CB8AC3E}">
        <p14:creationId xmlns:p14="http://schemas.microsoft.com/office/powerpoint/2010/main" val="132477291"/>
      </p:ext>
    </p:extLst>
  </p:cSld>
  <p:clrMapOvr>
    <a:masterClrMapping/>
  </p:clrMapOvr>
</p:sld>
</file>

<file path=ppt/theme/theme1.xml><?xml version="1.0" encoding="utf-8"?>
<a:theme xmlns:a="http://schemas.openxmlformats.org/drawingml/2006/main" name="Brain_Health_theme">
  <a:themeElements>
    <a:clrScheme name="MS colours">
      <a:dk1>
        <a:sysClr val="windowText" lastClr="000000"/>
      </a:dk1>
      <a:lt1>
        <a:sysClr val="window" lastClr="FFFFFF"/>
      </a:lt1>
      <a:dk2>
        <a:srgbClr val="EB6724"/>
      </a:dk2>
      <a:lt2>
        <a:srgbClr val="346B2D"/>
      </a:lt2>
      <a:accent1>
        <a:srgbClr val="EB6724"/>
      </a:accent1>
      <a:accent2>
        <a:srgbClr val="000000"/>
      </a:accent2>
      <a:accent3>
        <a:srgbClr val="F8B135"/>
      </a:accent3>
      <a:accent4>
        <a:srgbClr val="346B2D"/>
      </a:accent4>
      <a:accent5>
        <a:srgbClr val="9D3E37"/>
      </a:accent5>
      <a:accent6>
        <a:srgbClr val="C7D32D"/>
      </a:accent6>
      <a:hlink>
        <a:srgbClr val="9D3E37"/>
      </a:hlink>
      <a:folHlink>
        <a:srgbClr val="C7D32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SBH_patient slides_FINAL_5 Jul 16">
  <a:themeElements>
    <a:clrScheme name="MS colours">
      <a:dk1>
        <a:sysClr val="windowText" lastClr="000000"/>
      </a:dk1>
      <a:lt1>
        <a:sysClr val="window" lastClr="FFFFFF"/>
      </a:lt1>
      <a:dk2>
        <a:srgbClr val="EB6724"/>
      </a:dk2>
      <a:lt2>
        <a:srgbClr val="346B2D"/>
      </a:lt2>
      <a:accent1>
        <a:srgbClr val="EB6724"/>
      </a:accent1>
      <a:accent2>
        <a:srgbClr val="000000"/>
      </a:accent2>
      <a:accent3>
        <a:srgbClr val="F8B135"/>
      </a:accent3>
      <a:accent4>
        <a:srgbClr val="346B2D"/>
      </a:accent4>
      <a:accent5>
        <a:srgbClr val="9D3E37"/>
      </a:accent5>
      <a:accent6>
        <a:srgbClr val="C7D32D"/>
      </a:accent6>
      <a:hlink>
        <a:srgbClr val="9D3E37"/>
      </a:hlink>
      <a:folHlink>
        <a:srgbClr val="C7D32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Brain health initiative slide theme</Template>
  <TotalTime>9910</TotalTime>
  <Words>2747</Words>
  <Application>Microsoft Office PowerPoint</Application>
  <PresentationFormat>Custom</PresentationFormat>
  <Paragraphs>411</Paragraphs>
  <Slides>44</Slides>
  <Notes>35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44</vt:i4>
      </vt:variant>
    </vt:vector>
  </HeadingPairs>
  <TitlesOfParts>
    <vt:vector size="49" baseType="lpstr">
      <vt:lpstr>Arial</vt:lpstr>
      <vt:lpstr>Calibri</vt:lpstr>
      <vt:lpstr>Wingdings</vt:lpstr>
      <vt:lpstr>Brain_Health_theme</vt:lpstr>
      <vt:lpstr>MSBH_patient slides_FINAL_5 Jul 16</vt:lpstr>
      <vt:lpstr>Guidance for presenters (1/4)</vt:lpstr>
      <vt:lpstr>Guidance for presenters (2/4)</vt:lpstr>
      <vt:lpstr>MS Brain Health: embracing a global consensus on standards of care</vt:lpstr>
      <vt:lpstr>Declarations of interest</vt:lpstr>
      <vt:lpstr>MS Brain Health vision and aim*</vt:lpstr>
      <vt:lpstr>Brain health: Time matters in multiple sclerosis Report published October 2015</vt:lpstr>
      <vt:lpstr>Following the report, MS Brain Health set out to…</vt:lpstr>
      <vt:lpstr>Developing international consensus standards for  MS care</vt:lpstr>
      <vt:lpstr>Background and aims</vt:lpstr>
      <vt:lpstr>Completed a modified Delphi process to define international standards for MS care</vt:lpstr>
      <vt:lpstr>The modified Delphi process</vt:lpstr>
      <vt:lpstr>Developing consensus statements</vt:lpstr>
      <vt:lpstr>Three ‘levels’ of standards </vt:lpstr>
      <vt:lpstr>Results of Delphi consensus research</vt:lpstr>
      <vt:lpstr>Consensus reached on majority of time frames</vt:lpstr>
      <vt:lpstr>Consensus standards published in  Multiple Sclerosis Journal </vt:lpstr>
      <vt:lpstr>MS Brain Health consensus standards</vt:lpstr>
      <vt:lpstr>Guidance for presenters (3/4)</vt:lpstr>
      <vt:lpstr>Guidance for presenters (4/4)</vt:lpstr>
      <vt:lpstr>Agreed standards cover distinct domains of the  care pathway</vt:lpstr>
      <vt:lpstr>Referral and diagnosis: what timings  constitute best practice?</vt:lpstr>
      <vt:lpstr>Referral and diagnosis:  core standards</vt:lpstr>
      <vt:lpstr>Referral and diagnosis:  achievable standards</vt:lpstr>
      <vt:lpstr>Referral and diagnosis:  aspirational standards</vt:lpstr>
      <vt:lpstr>Priorities following diagnosis: what timings  constitute best practice?</vt:lpstr>
      <vt:lpstr>Priorities following diagnosis:  core standards</vt:lpstr>
      <vt:lpstr>Priorities following diagnosis:  achievable standards</vt:lpstr>
      <vt:lpstr>Priorities following diagnosis:  aspirational standards</vt:lpstr>
      <vt:lpstr>Routine monitoring: what frequencies  constitute best practice?</vt:lpstr>
      <vt:lpstr>Routine monitoring: core standards</vt:lpstr>
      <vt:lpstr>Routine monitoring: achievable standards</vt:lpstr>
      <vt:lpstr>Routine monitoring: aspirational standards</vt:lpstr>
      <vt:lpstr>Treatment decisions: what timings constitute best practice?</vt:lpstr>
      <vt:lpstr>Treatment decisions: core standards</vt:lpstr>
      <vt:lpstr>Treatment decisions: achievable standards</vt:lpstr>
      <vt:lpstr>Treatment decisions: aspirational standards</vt:lpstr>
      <vt:lpstr>Managing new symptoms: what timings constitute best practice?</vt:lpstr>
      <vt:lpstr>Managing new symptoms:  core standards</vt:lpstr>
      <vt:lpstr>Managing new symptoms:  achievable standards</vt:lpstr>
      <vt:lpstr>Managing new symptoms:  aspirational standards</vt:lpstr>
      <vt:lpstr>How important/urgent is it to measure current practice against these standards?</vt:lpstr>
      <vt:lpstr>At which stage in the pathway do delays impact most on patient care in your experience?</vt:lpstr>
      <vt:lpstr>Conclusions</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Writer</dc:creator>
  <cp:lastModifiedBy>Victoria Woods</cp:lastModifiedBy>
  <cp:revision>673</cp:revision>
  <cp:lastPrinted>2016-03-24T10:24:39Z</cp:lastPrinted>
  <dcterms:created xsi:type="dcterms:W3CDTF">2015-09-29T11:25:11Z</dcterms:created>
  <dcterms:modified xsi:type="dcterms:W3CDTF">2020-06-12T10:52:33Z</dcterms:modified>
</cp:coreProperties>
</file>