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95"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orient="horz" pos="1253">
          <p15:clr>
            <a:srgbClr val="A4A3A4"/>
          </p15:clr>
        </p15:guide>
        <p15:guide id="4" pos="6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 initials="LM" lastIdx="2" clrIdx="0"/>
  <p:cmAuthor id="1" name="Tash" initials="T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a:tcStyle>
        <a:tcBdr/>
        <a:fill>
          <a:solidFill>
            <a:srgbClr val="FBEA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4CC"/>
          </a:solidFill>
        </a:fill>
      </a:tcStyle>
    </a:wholeTbl>
    <a:band2H>
      <a:tcTxStyle/>
      <a:tcStyle>
        <a:tcBdr/>
        <a:fill>
          <a:solidFill>
            <a:srgbClr val="FEF2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EFCC"/>
          </a:solidFill>
        </a:fill>
      </a:tcStyle>
    </a:wholeTbl>
    <a:band2H>
      <a:tcTxStyle/>
      <a:tcStyle>
        <a:tcBdr/>
        <a:fill>
          <a:solidFill>
            <a:srgbClr val="F5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74" autoAdjust="0"/>
    <p:restoredTop sz="84325" autoAdjust="0"/>
  </p:normalViewPr>
  <p:slideViewPr>
    <p:cSldViewPr>
      <p:cViewPr>
        <p:scale>
          <a:sx n="110" d="100"/>
          <a:sy n="110" d="100"/>
        </p:scale>
        <p:origin x="-846" y="-222"/>
      </p:cViewPr>
      <p:guideLst>
        <p:guide orient="horz" pos="2160"/>
        <p:guide orient="horz" pos="1253"/>
        <p:guide pos="3840"/>
        <p:guide pos="6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0556323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202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rPr dirty="0" err="1"/>
              <a:t>Glanz</a:t>
            </a:r>
            <a:r>
              <a:rPr dirty="0"/>
              <a:t> </a:t>
            </a:r>
            <a:r>
              <a:rPr i="1" dirty="0"/>
              <a:t>et al. </a:t>
            </a:r>
            <a:r>
              <a:rPr dirty="0" err="1"/>
              <a:t>ont</a:t>
            </a:r>
            <a:r>
              <a:rPr dirty="0"/>
              <a:t> </a:t>
            </a:r>
            <a:r>
              <a:rPr dirty="0" err="1"/>
              <a:t>rapporté</a:t>
            </a:r>
            <a:r>
              <a:rPr dirty="0"/>
              <a:t> que, après le </a:t>
            </a:r>
            <a:r>
              <a:rPr dirty="0" err="1"/>
              <a:t>contrôle</a:t>
            </a:r>
            <a:r>
              <a:rPr dirty="0"/>
              <a:t> de la d</a:t>
            </a:r>
            <a:r>
              <a:rPr lang="fr-FR" dirty="0"/>
              <a:t>é</a:t>
            </a:r>
            <a:r>
              <a:rPr dirty="0" err="1"/>
              <a:t>pression</a:t>
            </a:r>
            <a:r>
              <a:rPr dirty="0"/>
              <a:t>, les scores des tests sur la </a:t>
            </a:r>
            <a:r>
              <a:rPr dirty="0" err="1"/>
              <a:t>vitesse</a:t>
            </a:r>
            <a:r>
              <a:rPr dirty="0"/>
              <a:t> de </a:t>
            </a:r>
            <a:r>
              <a:rPr dirty="0" err="1"/>
              <a:t>traitement</a:t>
            </a:r>
            <a:r>
              <a:rPr dirty="0"/>
              <a:t> des </a:t>
            </a:r>
            <a:r>
              <a:rPr dirty="0" err="1"/>
              <a:t>données</a:t>
            </a:r>
            <a:r>
              <a:rPr dirty="0"/>
              <a:t> </a:t>
            </a:r>
            <a:r>
              <a:rPr dirty="0" err="1"/>
              <a:t>étaient</a:t>
            </a:r>
            <a:r>
              <a:rPr dirty="0"/>
              <a:t> </a:t>
            </a:r>
            <a:r>
              <a:rPr dirty="0" err="1"/>
              <a:t>significativement</a:t>
            </a:r>
            <a:r>
              <a:rPr dirty="0"/>
              <a:t> </a:t>
            </a:r>
            <a:r>
              <a:rPr dirty="0" err="1"/>
              <a:t>associés</a:t>
            </a:r>
            <a:r>
              <a:rPr dirty="0"/>
              <a:t> à </a:t>
            </a:r>
            <a:r>
              <a:rPr dirty="0" err="1"/>
              <a:t>plusieurs</a:t>
            </a:r>
            <a:r>
              <a:rPr dirty="0"/>
              <a:t> </a:t>
            </a:r>
            <a:r>
              <a:rPr dirty="0" err="1"/>
              <a:t>mesures</a:t>
            </a:r>
            <a:r>
              <a:rPr dirty="0"/>
              <a:t> de la </a:t>
            </a:r>
            <a:r>
              <a:rPr dirty="0" err="1"/>
              <a:t>qualité</a:t>
            </a:r>
            <a:r>
              <a:rPr dirty="0"/>
              <a:t> de vie </a:t>
            </a:r>
            <a:r>
              <a:rPr dirty="0" err="1"/>
              <a:t>associée</a:t>
            </a:r>
            <a:r>
              <a:rPr dirty="0"/>
              <a:t> à la santé (</a:t>
            </a:r>
            <a:r>
              <a:rPr dirty="0" err="1"/>
              <a:t>QdVAS</a:t>
            </a:r>
            <a:r>
              <a:rPr dirty="0"/>
              <a:t>), y </a:t>
            </a:r>
            <a:r>
              <a:rPr dirty="0" err="1"/>
              <a:t>compris</a:t>
            </a:r>
            <a:r>
              <a:rPr dirty="0"/>
              <a:t> le </a:t>
            </a:r>
            <a:r>
              <a:rPr dirty="0" err="1"/>
              <a:t>bien-être</a:t>
            </a:r>
            <a:r>
              <a:rPr dirty="0"/>
              <a:t> social, la fatigue et le support social. </a:t>
            </a:r>
            <a:r>
              <a:rPr dirty="0" err="1"/>
              <a:t>Dans</a:t>
            </a:r>
            <a:r>
              <a:rPr dirty="0"/>
              <a:t> </a:t>
            </a:r>
            <a:r>
              <a:rPr dirty="0" err="1"/>
              <a:t>tous</a:t>
            </a:r>
            <a:r>
              <a:rPr dirty="0"/>
              <a:t> les </a:t>
            </a:r>
            <a:r>
              <a:rPr dirty="0" err="1"/>
              <a:t>cas</a:t>
            </a:r>
            <a:r>
              <a:rPr dirty="0"/>
              <a:t>, les </a:t>
            </a:r>
            <a:r>
              <a:rPr dirty="0" err="1"/>
              <a:t>corrélations</a:t>
            </a:r>
            <a:r>
              <a:rPr dirty="0"/>
              <a:t> entre la </a:t>
            </a:r>
            <a:r>
              <a:rPr dirty="0" err="1"/>
              <a:t>QdVAS</a:t>
            </a:r>
            <a:r>
              <a:rPr dirty="0"/>
              <a:t> et les </a:t>
            </a:r>
            <a:r>
              <a:rPr dirty="0" err="1"/>
              <a:t>mesures</a:t>
            </a:r>
            <a:r>
              <a:rPr dirty="0"/>
              <a:t> </a:t>
            </a:r>
            <a:r>
              <a:rPr dirty="0" err="1"/>
              <a:t>cognitives</a:t>
            </a:r>
            <a:r>
              <a:rPr dirty="0"/>
              <a:t> </a:t>
            </a:r>
            <a:r>
              <a:rPr dirty="0" err="1"/>
              <a:t>étaient</a:t>
            </a:r>
            <a:r>
              <a:rPr dirty="0"/>
              <a:t> </a:t>
            </a:r>
            <a:r>
              <a:rPr dirty="0" err="1"/>
              <a:t>modestes</a:t>
            </a:r>
            <a:r>
              <a:rPr dirty="0"/>
              <a:t>. </a:t>
            </a:r>
            <a:r>
              <a:rPr dirty="0" err="1"/>
              <a:t>Ces</a:t>
            </a:r>
            <a:r>
              <a:rPr dirty="0"/>
              <a:t> observations </a:t>
            </a:r>
            <a:r>
              <a:rPr dirty="0" err="1"/>
              <a:t>ont</a:t>
            </a:r>
            <a:r>
              <a:rPr dirty="0"/>
              <a:t> </a:t>
            </a:r>
            <a:r>
              <a:rPr dirty="0" err="1"/>
              <a:t>été</a:t>
            </a:r>
            <a:r>
              <a:rPr dirty="0"/>
              <a:t> </a:t>
            </a:r>
            <a:r>
              <a:rPr dirty="0" err="1"/>
              <a:t>faites</a:t>
            </a:r>
            <a:r>
              <a:rPr dirty="0"/>
              <a:t> chez des patients avec </a:t>
            </a:r>
            <a:r>
              <a:rPr dirty="0" err="1"/>
              <a:t>une</a:t>
            </a:r>
            <a:r>
              <a:rPr dirty="0"/>
              <a:t> </a:t>
            </a:r>
            <a:r>
              <a:rPr dirty="0" err="1"/>
              <a:t>déficience</a:t>
            </a:r>
            <a:r>
              <a:rPr dirty="0"/>
              <a:t> cognitive </a:t>
            </a:r>
            <a:r>
              <a:rPr dirty="0" err="1"/>
              <a:t>limitée</a:t>
            </a:r>
            <a:r>
              <a:rPr dirty="0"/>
              <a:t> et un</a:t>
            </a:r>
            <a:r>
              <a:rPr lang="fr-FR" dirty="0"/>
              <a:t> </a:t>
            </a:r>
            <a:r>
              <a:rPr lang="fr-FR" b="0" dirty="0"/>
              <a:t>handicap</a:t>
            </a:r>
            <a:r>
              <a:rPr dirty="0"/>
              <a:t> physique minime.</a:t>
            </a:r>
            <a:r>
              <a:rPr baseline="30000" dirty="0"/>
              <a:t>1</a:t>
            </a:r>
          </a:p>
          <a:p>
            <a:endParaRPr baseline="30000" dirty="0"/>
          </a:p>
          <a:p>
            <a:r>
              <a:rPr dirty="0"/>
              <a:t>Rao </a:t>
            </a:r>
            <a:r>
              <a:rPr i="1" dirty="0"/>
              <a:t>et al.</a:t>
            </a:r>
            <a:r>
              <a:rPr baseline="30000" dirty="0"/>
              <a:t>2</a:t>
            </a:r>
            <a:r>
              <a:rPr i="1" dirty="0"/>
              <a:t> </a:t>
            </a:r>
            <a:r>
              <a:rPr dirty="0" err="1"/>
              <a:t>ont</a:t>
            </a:r>
            <a:r>
              <a:rPr dirty="0"/>
              <a:t> </a:t>
            </a:r>
            <a:r>
              <a:rPr dirty="0" err="1"/>
              <a:t>conçu</a:t>
            </a:r>
            <a:r>
              <a:rPr dirty="0"/>
              <a:t> </a:t>
            </a:r>
            <a:r>
              <a:rPr dirty="0" err="1"/>
              <a:t>une</a:t>
            </a:r>
            <a:r>
              <a:rPr dirty="0"/>
              <a:t> </a:t>
            </a:r>
            <a:r>
              <a:rPr dirty="0" err="1"/>
              <a:t>étude</a:t>
            </a:r>
            <a:r>
              <a:rPr dirty="0"/>
              <a:t> pour </a:t>
            </a:r>
            <a:r>
              <a:rPr dirty="0" err="1"/>
              <a:t>évaluer</a:t>
            </a:r>
            <a:r>
              <a:rPr dirty="0"/>
              <a:t> la contribution de la </a:t>
            </a:r>
            <a:r>
              <a:rPr dirty="0" err="1"/>
              <a:t>déficience</a:t>
            </a:r>
            <a:r>
              <a:rPr dirty="0"/>
              <a:t> cognitive aux </a:t>
            </a:r>
            <a:r>
              <a:rPr dirty="0" err="1"/>
              <a:t>problèmes</a:t>
            </a:r>
            <a:r>
              <a:rPr dirty="0"/>
              <a:t> de la vie </a:t>
            </a:r>
            <a:r>
              <a:rPr dirty="0" err="1"/>
              <a:t>quotidienne</a:t>
            </a:r>
            <a:r>
              <a:rPr dirty="0"/>
              <a:t> chez les </a:t>
            </a:r>
            <a:r>
              <a:rPr dirty="0" err="1"/>
              <a:t>personnes</a:t>
            </a:r>
            <a:r>
              <a:rPr dirty="0"/>
              <a:t> </a:t>
            </a:r>
            <a:r>
              <a:rPr dirty="0" err="1"/>
              <a:t>atteintes</a:t>
            </a:r>
            <a:r>
              <a:rPr dirty="0"/>
              <a:t> de la S</a:t>
            </a:r>
            <a:r>
              <a:rPr lang="en-GB" dirty="0"/>
              <a:t>E</a:t>
            </a:r>
            <a:r>
              <a:rPr dirty="0"/>
              <a:t>P. </a:t>
            </a:r>
            <a:r>
              <a:rPr dirty="0" err="1"/>
              <a:t>Une</a:t>
            </a:r>
            <a:r>
              <a:rPr dirty="0"/>
              <a:t> </a:t>
            </a:r>
            <a:r>
              <a:rPr dirty="0" err="1"/>
              <a:t>centaine</a:t>
            </a:r>
            <a:r>
              <a:rPr dirty="0"/>
              <a:t> de </a:t>
            </a:r>
            <a:r>
              <a:rPr dirty="0" err="1"/>
              <a:t>personnes</a:t>
            </a:r>
            <a:r>
              <a:rPr dirty="0"/>
              <a:t> avec S</a:t>
            </a:r>
            <a:r>
              <a:rPr lang="en-GB" dirty="0"/>
              <a:t>E</a:t>
            </a:r>
            <a:r>
              <a:rPr dirty="0"/>
              <a:t>P </a:t>
            </a:r>
            <a:r>
              <a:rPr dirty="0" err="1"/>
              <a:t>ont</a:t>
            </a:r>
            <a:r>
              <a:rPr dirty="0"/>
              <a:t> </a:t>
            </a:r>
            <a:r>
              <a:rPr dirty="0" err="1"/>
              <a:t>été</a:t>
            </a:r>
            <a:r>
              <a:rPr dirty="0"/>
              <a:t> </a:t>
            </a:r>
            <a:r>
              <a:rPr dirty="0" err="1"/>
              <a:t>classées</a:t>
            </a:r>
            <a:r>
              <a:rPr dirty="0"/>
              <a:t> </a:t>
            </a:r>
            <a:r>
              <a:rPr dirty="0" err="1"/>
              <a:t>comme</a:t>
            </a:r>
            <a:r>
              <a:rPr dirty="0"/>
              <a:t> </a:t>
            </a:r>
            <a:r>
              <a:rPr dirty="0" err="1"/>
              <a:t>intactes</a:t>
            </a:r>
            <a:r>
              <a:rPr dirty="0"/>
              <a:t> sur le plan </a:t>
            </a:r>
            <a:r>
              <a:rPr dirty="0" err="1"/>
              <a:t>cognitif</a:t>
            </a:r>
            <a:r>
              <a:rPr dirty="0"/>
              <a:t> (N = 52) </a:t>
            </a:r>
            <a:r>
              <a:rPr dirty="0" err="1"/>
              <a:t>ou</a:t>
            </a:r>
            <a:r>
              <a:rPr dirty="0"/>
              <a:t> </a:t>
            </a:r>
            <a:r>
              <a:rPr dirty="0" err="1"/>
              <a:t>comme</a:t>
            </a:r>
            <a:r>
              <a:rPr dirty="0"/>
              <a:t> </a:t>
            </a:r>
            <a:r>
              <a:rPr dirty="0" err="1"/>
              <a:t>présentant</a:t>
            </a:r>
            <a:r>
              <a:rPr dirty="0"/>
              <a:t> </a:t>
            </a:r>
            <a:r>
              <a:rPr dirty="0" err="1"/>
              <a:t>une</a:t>
            </a:r>
            <a:r>
              <a:rPr dirty="0"/>
              <a:t> </a:t>
            </a:r>
            <a:r>
              <a:rPr dirty="0" err="1"/>
              <a:t>déficience</a:t>
            </a:r>
            <a:r>
              <a:rPr dirty="0"/>
              <a:t> cognitive (N = 48) sur la base des </a:t>
            </a:r>
            <a:r>
              <a:rPr dirty="0" err="1"/>
              <a:t>résultats</a:t>
            </a:r>
            <a:r>
              <a:rPr dirty="0"/>
              <a:t> </a:t>
            </a:r>
            <a:r>
              <a:rPr dirty="0" err="1"/>
              <a:t>d’une</a:t>
            </a:r>
            <a:r>
              <a:rPr dirty="0"/>
              <a:t> </a:t>
            </a:r>
            <a:r>
              <a:rPr dirty="0" err="1"/>
              <a:t>batterie</a:t>
            </a:r>
            <a:r>
              <a:rPr dirty="0"/>
              <a:t> de tests </a:t>
            </a:r>
            <a:r>
              <a:rPr dirty="0" err="1"/>
              <a:t>neuropsychologiques</a:t>
            </a:r>
            <a:r>
              <a:rPr dirty="0"/>
              <a:t> </a:t>
            </a:r>
            <a:r>
              <a:rPr dirty="0" err="1"/>
              <a:t>détaillée</a:t>
            </a:r>
            <a:r>
              <a:rPr dirty="0"/>
              <a:t>. Il </a:t>
            </a:r>
            <a:r>
              <a:rPr dirty="0" err="1"/>
              <a:t>n’y</a:t>
            </a:r>
            <a:r>
              <a:rPr dirty="0"/>
              <a:t> </a:t>
            </a:r>
            <a:r>
              <a:rPr dirty="0" err="1"/>
              <a:t>avait</a:t>
            </a:r>
            <a:r>
              <a:rPr dirty="0"/>
              <a:t> pas de </a:t>
            </a:r>
            <a:r>
              <a:rPr dirty="0" err="1"/>
              <a:t>différences</a:t>
            </a:r>
            <a:r>
              <a:rPr dirty="0"/>
              <a:t> entre les </a:t>
            </a:r>
            <a:r>
              <a:rPr dirty="0" err="1"/>
              <a:t>deux</a:t>
            </a:r>
            <a:r>
              <a:rPr dirty="0"/>
              <a:t> </a:t>
            </a:r>
            <a:r>
              <a:rPr dirty="0" err="1"/>
              <a:t>groupes</a:t>
            </a:r>
            <a:r>
              <a:rPr dirty="0"/>
              <a:t> au </a:t>
            </a:r>
            <a:r>
              <a:rPr dirty="0" err="1"/>
              <a:t>niveau</a:t>
            </a:r>
            <a:r>
              <a:rPr dirty="0"/>
              <a:t> des </a:t>
            </a:r>
            <a:r>
              <a:rPr dirty="0" err="1"/>
              <a:t>mesures</a:t>
            </a:r>
            <a:r>
              <a:rPr dirty="0"/>
              <a:t> d</a:t>
            </a:r>
            <a:r>
              <a:rPr lang="fr-FR" dirty="0"/>
              <a:t>u </a:t>
            </a:r>
            <a:r>
              <a:rPr lang="fr-FR" b="0" dirty="0"/>
              <a:t>handicap</a:t>
            </a:r>
            <a:r>
              <a:rPr lang="fr-FR" dirty="0"/>
              <a:t> </a:t>
            </a:r>
            <a:r>
              <a:rPr dirty="0"/>
              <a:t>physique et de la </a:t>
            </a:r>
            <a:r>
              <a:rPr dirty="0" err="1"/>
              <a:t>durée</a:t>
            </a:r>
            <a:r>
              <a:rPr dirty="0"/>
              <a:t> de la </a:t>
            </a:r>
            <a:r>
              <a:rPr dirty="0" err="1"/>
              <a:t>maladie</a:t>
            </a:r>
            <a:r>
              <a:rPr dirty="0"/>
              <a:t>. </a:t>
            </a:r>
            <a:r>
              <a:rPr dirty="0" err="1"/>
              <a:t>Toutefois</a:t>
            </a:r>
            <a:r>
              <a:rPr dirty="0"/>
              <a:t>, </a:t>
            </a:r>
            <a:r>
              <a:rPr dirty="0" err="1"/>
              <a:t>comparé</a:t>
            </a:r>
            <a:r>
              <a:rPr dirty="0"/>
              <a:t> à </a:t>
            </a:r>
            <a:r>
              <a:rPr dirty="0" err="1"/>
              <a:t>ceux</a:t>
            </a:r>
            <a:r>
              <a:rPr dirty="0"/>
              <a:t> qui </a:t>
            </a:r>
            <a:r>
              <a:rPr dirty="0" err="1"/>
              <a:t>étaient</a:t>
            </a:r>
            <a:r>
              <a:rPr dirty="0"/>
              <a:t> </a:t>
            </a:r>
            <a:r>
              <a:rPr dirty="0" err="1"/>
              <a:t>intacts</a:t>
            </a:r>
            <a:r>
              <a:rPr dirty="0"/>
              <a:t> sur le plan </a:t>
            </a:r>
            <a:r>
              <a:rPr dirty="0" err="1"/>
              <a:t>cognitif</a:t>
            </a:r>
            <a:r>
              <a:rPr dirty="0"/>
              <a:t>, les </a:t>
            </a:r>
            <a:r>
              <a:rPr dirty="0" err="1"/>
              <a:t>personnes</a:t>
            </a:r>
            <a:r>
              <a:rPr dirty="0"/>
              <a:t> </a:t>
            </a:r>
            <a:r>
              <a:rPr dirty="0" err="1"/>
              <a:t>présentant</a:t>
            </a:r>
            <a:r>
              <a:rPr dirty="0"/>
              <a:t> </a:t>
            </a:r>
            <a:r>
              <a:rPr dirty="0" err="1"/>
              <a:t>une</a:t>
            </a:r>
            <a:r>
              <a:rPr dirty="0"/>
              <a:t> </a:t>
            </a:r>
            <a:r>
              <a:rPr dirty="0" err="1"/>
              <a:t>déficience</a:t>
            </a:r>
            <a:r>
              <a:rPr dirty="0"/>
              <a:t> cognitive </a:t>
            </a:r>
            <a:r>
              <a:rPr dirty="0" err="1"/>
              <a:t>étaient</a:t>
            </a:r>
            <a:r>
              <a:rPr dirty="0"/>
              <a:t> </a:t>
            </a:r>
            <a:r>
              <a:rPr dirty="0" err="1"/>
              <a:t>moins</a:t>
            </a:r>
            <a:r>
              <a:rPr dirty="0"/>
              <a:t> </a:t>
            </a:r>
            <a:r>
              <a:rPr dirty="0" err="1"/>
              <a:t>susceptibles</a:t>
            </a:r>
            <a:r>
              <a:rPr dirty="0"/>
              <a:t> de </a:t>
            </a:r>
            <a:r>
              <a:rPr dirty="0" err="1"/>
              <a:t>travailler</a:t>
            </a:r>
            <a:r>
              <a:rPr dirty="0"/>
              <a:t>, </a:t>
            </a:r>
            <a:r>
              <a:rPr dirty="0" err="1"/>
              <a:t>participaient</a:t>
            </a:r>
            <a:r>
              <a:rPr dirty="0"/>
              <a:t> à </a:t>
            </a:r>
            <a:r>
              <a:rPr dirty="0" err="1"/>
              <a:t>moins</a:t>
            </a:r>
            <a:r>
              <a:rPr dirty="0"/>
              <a:t> </a:t>
            </a:r>
            <a:r>
              <a:rPr dirty="0" err="1"/>
              <a:t>d’activités</a:t>
            </a:r>
            <a:r>
              <a:rPr dirty="0"/>
              <a:t> </a:t>
            </a:r>
            <a:r>
              <a:rPr dirty="0" err="1"/>
              <a:t>professionnelles</a:t>
            </a:r>
            <a:r>
              <a:rPr dirty="0"/>
              <a:t>, </a:t>
            </a:r>
            <a:r>
              <a:rPr dirty="0" err="1"/>
              <a:t>ont</a:t>
            </a:r>
            <a:r>
              <a:rPr dirty="0"/>
              <a:t> </a:t>
            </a:r>
            <a:r>
              <a:rPr dirty="0" err="1"/>
              <a:t>rapporté</a:t>
            </a:r>
            <a:r>
              <a:rPr dirty="0"/>
              <a:t> un plus haut </a:t>
            </a:r>
            <a:r>
              <a:rPr dirty="0" err="1"/>
              <a:t>degré</a:t>
            </a:r>
            <a:r>
              <a:rPr dirty="0"/>
              <a:t> de </a:t>
            </a:r>
            <a:r>
              <a:rPr dirty="0" err="1"/>
              <a:t>dysf</a:t>
            </a:r>
            <a:r>
              <a:rPr lang="fr-FR" dirty="0"/>
              <a:t>o</a:t>
            </a:r>
            <a:r>
              <a:rPr dirty="0" err="1"/>
              <a:t>nction</a:t>
            </a:r>
            <a:r>
              <a:rPr dirty="0"/>
              <a:t> </a:t>
            </a:r>
            <a:r>
              <a:rPr dirty="0" err="1"/>
              <a:t>sexuel</a:t>
            </a:r>
            <a:r>
              <a:rPr dirty="0"/>
              <a:t>, </a:t>
            </a:r>
            <a:r>
              <a:rPr dirty="0" err="1"/>
              <a:t>avaient</a:t>
            </a:r>
            <a:r>
              <a:rPr dirty="0"/>
              <a:t> beaucoup plus de mal à </a:t>
            </a:r>
            <a:r>
              <a:rPr dirty="0" err="1"/>
              <a:t>effectuer</a:t>
            </a:r>
            <a:r>
              <a:rPr dirty="0"/>
              <a:t> les </a:t>
            </a:r>
            <a:r>
              <a:rPr dirty="0" err="1"/>
              <a:t>tâches</a:t>
            </a:r>
            <a:r>
              <a:rPr dirty="0"/>
              <a:t> </a:t>
            </a:r>
            <a:r>
              <a:rPr dirty="0" err="1"/>
              <a:t>domestiques</a:t>
            </a:r>
            <a:r>
              <a:rPr dirty="0"/>
              <a:t> </a:t>
            </a:r>
            <a:r>
              <a:rPr dirty="0" err="1"/>
              <a:t>habituelles</a:t>
            </a:r>
            <a:r>
              <a:rPr dirty="0"/>
              <a:t> et </a:t>
            </a:r>
            <a:r>
              <a:rPr dirty="0" err="1"/>
              <a:t>présentaient</a:t>
            </a:r>
            <a:r>
              <a:rPr dirty="0"/>
              <a:t> </a:t>
            </a:r>
            <a:r>
              <a:rPr dirty="0" err="1"/>
              <a:t>une</a:t>
            </a:r>
            <a:r>
              <a:rPr dirty="0"/>
              <a:t> plus </a:t>
            </a:r>
            <a:r>
              <a:rPr dirty="0" err="1"/>
              <a:t>grande</a:t>
            </a:r>
            <a:r>
              <a:rPr dirty="0"/>
              <a:t> </a:t>
            </a:r>
            <a:r>
              <a:rPr dirty="0" err="1"/>
              <a:t>psychopathologie</a:t>
            </a:r>
            <a:r>
              <a:rPr dirty="0"/>
              <a:t>. </a:t>
            </a:r>
            <a:endParaRPr sz="1100" dirty="0">
              <a:solidFill>
                <a:srgbClr val="FF0000"/>
              </a:solidFill>
            </a:endParaRPr>
          </a:p>
          <a:p>
            <a:endParaRPr sz="1100" dirty="0">
              <a:solidFill>
                <a:srgbClr val="FF0000"/>
              </a:solidFill>
            </a:endParaRPr>
          </a:p>
          <a:p>
            <a:pPr>
              <a:defRPr b="1"/>
            </a:pPr>
            <a:r>
              <a:rPr dirty="0" err="1"/>
              <a:t>Références</a:t>
            </a:r>
            <a:endParaRPr dirty="0"/>
          </a:p>
          <a:p>
            <a:pPr marL="228600" indent="-228600">
              <a:buSzPct val="100000"/>
              <a:buAutoNum type="arabicPeriod"/>
            </a:pPr>
            <a:r>
              <a:rPr dirty="0" err="1"/>
              <a:t>Glanz</a:t>
            </a:r>
            <a:r>
              <a:rPr dirty="0"/>
              <a:t> BI </a:t>
            </a:r>
            <a:r>
              <a:rPr i="1" dirty="0"/>
              <a:t>et al. J </a:t>
            </a:r>
            <a:r>
              <a:rPr i="1" dirty="0" err="1"/>
              <a:t>Neurol</a:t>
            </a:r>
            <a:r>
              <a:rPr i="1" dirty="0"/>
              <a:t> </a:t>
            </a:r>
            <a:r>
              <a:rPr i="1" dirty="0" err="1"/>
              <a:t>Sci</a:t>
            </a:r>
            <a:r>
              <a:rPr i="1" dirty="0"/>
              <a:t> </a:t>
            </a:r>
            <a:r>
              <a:rPr dirty="0"/>
              <a:t>2010;290:75–9.</a:t>
            </a:r>
          </a:p>
          <a:p>
            <a:pPr marL="228600" indent="-228600">
              <a:buSzPct val="100000"/>
              <a:buAutoNum type="arabicPeriod"/>
            </a:pPr>
            <a:r>
              <a:rPr dirty="0"/>
              <a:t>Rao SM </a:t>
            </a:r>
            <a:r>
              <a:rPr i="1" dirty="0"/>
              <a:t>et al. Neurology </a:t>
            </a:r>
            <a:r>
              <a:rPr dirty="0"/>
              <a:t>1991;41:692–6.</a:t>
            </a:r>
          </a:p>
          <a:p>
            <a:pPr marL="228600" indent="-228600">
              <a:buSzPct val="100000"/>
              <a:buAutoNum type="arabicPeriod"/>
            </a:pPr>
            <a:r>
              <a:rPr dirty="0"/>
              <a:t>Kobelt G </a:t>
            </a:r>
            <a:r>
              <a:rPr i="1" dirty="0"/>
              <a:t>et al</a:t>
            </a:r>
            <a:r>
              <a:rPr dirty="0"/>
              <a:t>. J </a:t>
            </a:r>
            <a:r>
              <a:rPr dirty="0" err="1"/>
              <a:t>Neurol</a:t>
            </a:r>
            <a:r>
              <a:rPr dirty="0"/>
              <a:t> </a:t>
            </a:r>
            <a:r>
              <a:rPr dirty="0" err="1"/>
              <a:t>Neurosurg</a:t>
            </a:r>
            <a:r>
              <a:rPr dirty="0"/>
              <a:t> Psychiatry 2006;77:918–26. </a:t>
            </a:r>
          </a:p>
          <a:p>
            <a:pPr marL="228600" indent="-228600">
              <a:buSzPct val="100000"/>
              <a:buAutoNum type="arabicPeriod"/>
            </a:pPr>
            <a:r>
              <a:rPr dirty="0"/>
              <a:t>Kobelt G </a:t>
            </a:r>
            <a:r>
              <a:rPr i="1" dirty="0"/>
              <a:t>et al</a:t>
            </a:r>
            <a:r>
              <a:rPr dirty="0"/>
              <a:t>. </a:t>
            </a:r>
            <a:r>
              <a:rPr dirty="0" err="1"/>
              <a:t>Mult</a:t>
            </a:r>
            <a:r>
              <a:rPr dirty="0"/>
              <a:t> </a:t>
            </a:r>
            <a:r>
              <a:rPr dirty="0" err="1"/>
              <a:t>Scler</a:t>
            </a:r>
            <a:r>
              <a:rPr dirty="0"/>
              <a:t> 2009;15:741–51.</a:t>
            </a:r>
          </a:p>
        </p:txBody>
      </p:sp>
    </p:spTree>
    <p:extLst>
      <p:ext uri="{BB962C8B-B14F-4D97-AF65-F5344CB8AC3E}">
        <p14:creationId xmlns:p14="http://schemas.microsoft.com/office/powerpoint/2010/main" val="339756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rPr dirty="0" err="1"/>
              <a:t>Sinay</a:t>
            </a:r>
            <a:r>
              <a:rPr dirty="0"/>
              <a:t> </a:t>
            </a:r>
            <a:r>
              <a:rPr i="1" dirty="0"/>
              <a:t>et al.</a:t>
            </a:r>
            <a:r>
              <a:rPr baseline="30000" dirty="0"/>
              <a:t>1</a:t>
            </a:r>
            <a:r>
              <a:rPr i="1" dirty="0"/>
              <a:t> </a:t>
            </a:r>
            <a:r>
              <a:rPr dirty="0" err="1"/>
              <a:t>ont</a:t>
            </a:r>
            <a:r>
              <a:rPr dirty="0"/>
              <a:t> </a:t>
            </a:r>
            <a:r>
              <a:rPr dirty="0" err="1"/>
              <a:t>observé</a:t>
            </a:r>
            <a:r>
              <a:rPr dirty="0"/>
              <a:t> que les </a:t>
            </a:r>
            <a:r>
              <a:rPr dirty="0" err="1"/>
              <a:t>personnes</a:t>
            </a:r>
            <a:r>
              <a:rPr dirty="0"/>
              <a:t> </a:t>
            </a:r>
            <a:r>
              <a:rPr dirty="0" err="1"/>
              <a:t>atteintes</a:t>
            </a:r>
            <a:r>
              <a:rPr dirty="0"/>
              <a:t> de S</a:t>
            </a:r>
            <a:r>
              <a:rPr lang="en-GB" dirty="0"/>
              <a:t>E</a:t>
            </a:r>
            <a:r>
              <a:rPr dirty="0"/>
              <a:t>P </a:t>
            </a:r>
            <a:r>
              <a:rPr dirty="0" err="1"/>
              <a:t>obtenaient</a:t>
            </a:r>
            <a:r>
              <a:rPr dirty="0"/>
              <a:t> des notes plus </a:t>
            </a:r>
            <a:r>
              <a:rPr dirty="0" err="1"/>
              <a:t>faibles</a:t>
            </a:r>
            <a:r>
              <a:rPr dirty="0"/>
              <a:t> </a:t>
            </a:r>
            <a:r>
              <a:rPr dirty="0" err="1"/>
              <a:t>en</a:t>
            </a:r>
            <a:r>
              <a:rPr dirty="0"/>
              <a:t> </a:t>
            </a:r>
            <a:r>
              <a:rPr dirty="0" err="1"/>
              <a:t>mathématiques</a:t>
            </a:r>
            <a:r>
              <a:rPr dirty="0"/>
              <a:t>, </a:t>
            </a:r>
            <a:r>
              <a:rPr dirty="0" err="1"/>
              <a:t>dans</a:t>
            </a:r>
            <a:r>
              <a:rPr dirty="0"/>
              <a:t> les </a:t>
            </a:r>
            <a:r>
              <a:rPr dirty="0" err="1"/>
              <a:t>langues</a:t>
            </a:r>
            <a:r>
              <a:rPr dirty="0"/>
              <a:t> et </a:t>
            </a:r>
            <a:r>
              <a:rPr dirty="0" err="1"/>
              <a:t>dans</a:t>
            </a:r>
            <a:r>
              <a:rPr dirty="0"/>
              <a:t> </a:t>
            </a:r>
            <a:r>
              <a:rPr dirty="0" err="1"/>
              <a:t>l’ensemble</a:t>
            </a:r>
            <a:r>
              <a:rPr dirty="0"/>
              <a:t> au </a:t>
            </a:r>
            <a:r>
              <a:rPr dirty="0" err="1"/>
              <a:t>cours</a:t>
            </a:r>
            <a:r>
              <a:rPr dirty="0"/>
              <a:t> des 3 </a:t>
            </a:r>
            <a:r>
              <a:rPr dirty="0" err="1"/>
              <a:t>dernières</a:t>
            </a:r>
            <a:r>
              <a:rPr dirty="0"/>
              <a:t> </a:t>
            </a:r>
            <a:r>
              <a:rPr dirty="0" err="1"/>
              <a:t>années</a:t>
            </a:r>
            <a:r>
              <a:rPr dirty="0"/>
              <a:t> au </a:t>
            </a:r>
            <a:r>
              <a:rPr dirty="0" err="1"/>
              <a:t>lycée</a:t>
            </a:r>
            <a:r>
              <a:rPr dirty="0"/>
              <a:t>, par </a:t>
            </a:r>
            <a:r>
              <a:rPr dirty="0" err="1"/>
              <a:t>comparaison</a:t>
            </a:r>
            <a:r>
              <a:rPr dirty="0"/>
              <a:t> aux </a:t>
            </a:r>
            <a:r>
              <a:rPr dirty="0" err="1"/>
              <a:t>personnes</a:t>
            </a:r>
            <a:r>
              <a:rPr dirty="0"/>
              <a:t> qui </a:t>
            </a:r>
            <a:r>
              <a:rPr dirty="0" err="1"/>
              <a:t>n’ont</a:t>
            </a:r>
            <a:r>
              <a:rPr dirty="0"/>
              <a:t> pas </a:t>
            </a:r>
            <a:r>
              <a:rPr dirty="0" err="1"/>
              <a:t>développé</a:t>
            </a:r>
            <a:r>
              <a:rPr dirty="0"/>
              <a:t> </a:t>
            </a:r>
            <a:r>
              <a:rPr dirty="0" err="1"/>
              <a:t>une</a:t>
            </a:r>
            <a:r>
              <a:rPr dirty="0"/>
              <a:t> S</a:t>
            </a:r>
            <a:r>
              <a:rPr lang="en-GB" dirty="0"/>
              <a:t>E</a:t>
            </a:r>
            <a:r>
              <a:rPr dirty="0"/>
              <a:t>P.</a:t>
            </a:r>
          </a:p>
          <a:p>
            <a:pPr>
              <a:defRPr b="1"/>
            </a:pPr>
            <a:endParaRPr dirty="0"/>
          </a:p>
          <a:p>
            <a:pPr>
              <a:defRPr b="1"/>
            </a:pPr>
            <a:r>
              <a:rPr dirty="0" err="1"/>
              <a:t>Références</a:t>
            </a:r>
            <a:endParaRPr dirty="0"/>
          </a:p>
          <a:p>
            <a:pPr marL="228600" indent="-228600">
              <a:buSzPct val="100000"/>
              <a:buAutoNum type="arabicPeriod"/>
            </a:pPr>
            <a:r>
              <a:rPr dirty="0" err="1"/>
              <a:t>Sinay</a:t>
            </a:r>
            <a:r>
              <a:rPr dirty="0"/>
              <a:t> V </a:t>
            </a:r>
            <a:r>
              <a:rPr i="1" dirty="0"/>
              <a:t>et al.</a:t>
            </a:r>
            <a:r>
              <a:rPr dirty="0"/>
              <a:t> </a:t>
            </a:r>
            <a:r>
              <a:rPr i="1" dirty="0" err="1"/>
              <a:t>Mult</a:t>
            </a:r>
            <a:r>
              <a:rPr i="1" dirty="0"/>
              <a:t> </a:t>
            </a:r>
            <a:r>
              <a:rPr i="1" dirty="0" err="1"/>
              <a:t>Scler</a:t>
            </a:r>
            <a:r>
              <a:rPr dirty="0"/>
              <a:t> 2015;21:945–52.</a:t>
            </a:r>
          </a:p>
          <a:p>
            <a:pPr marL="228600" indent="-228600">
              <a:buSzPct val="100000"/>
              <a:buAutoNum type="arabicPeriod"/>
            </a:pPr>
            <a:r>
              <a:rPr dirty="0" err="1"/>
              <a:t>Raghupathi</a:t>
            </a:r>
            <a:r>
              <a:rPr dirty="0"/>
              <a:t> K </a:t>
            </a:r>
            <a:r>
              <a:rPr i="1" dirty="0"/>
              <a:t>et al. </a:t>
            </a:r>
            <a:r>
              <a:rPr dirty="0"/>
              <a:t>Poster </a:t>
            </a:r>
            <a:r>
              <a:rPr dirty="0" err="1"/>
              <a:t>présenté</a:t>
            </a:r>
            <a:r>
              <a:rPr dirty="0"/>
              <a:t> au 31e </a:t>
            </a:r>
            <a:r>
              <a:rPr dirty="0" err="1"/>
              <a:t>Congrès</a:t>
            </a:r>
            <a:r>
              <a:rPr dirty="0"/>
              <a:t> de </a:t>
            </a:r>
            <a:r>
              <a:rPr dirty="0" err="1"/>
              <a:t>l’ECTRIMS</a:t>
            </a:r>
            <a:r>
              <a:rPr dirty="0"/>
              <a:t> du 7 au 10 </a:t>
            </a:r>
            <a:r>
              <a:rPr dirty="0" err="1"/>
              <a:t>octobre</a:t>
            </a:r>
            <a:r>
              <a:rPr dirty="0"/>
              <a:t> 2015 à </a:t>
            </a:r>
            <a:r>
              <a:rPr dirty="0" err="1"/>
              <a:t>Barcelone</a:t>
            </a:r>
            <a:r>
              <a:rPr dirty="0"/>
              <a:t>, </a:t>
            </a:r>
            <a:r>
              <a:rPr dirty="0" err="1"/>
              <a:t>Espagne</a:t>
            </a:r>
            <a:r>
              <a:rPr dirty="0"/>
              <a:t>.</a:t>
            </a:r>
          </a:p>
          <a:p>
            <a:pPr marL="228600" indent="-228600">
              <a:buSzPct val="100000"/>
              <a:buAutoNum type="arabicPeriod"/>
            </a:pPr>
            <a:r>
              <a:rPr dirty="0" err="1"/>
              <a:t>Moccia</a:t>
            </a:r>
            <a:r>
              <a:rPr dirty="0"/>
              <a:t> M </a:t>
            </a:r>
            <a:r>
              <a:rPr i="1" dirty="0"/>
              <a:t>et al. </a:t>
            </a:r>
            <a:r>
              <a:rPr i="1" dirty="0" err="1"/>
              <a:t>Mult</a:t>
            </a:r>
            <a:r>
              <a:rPr i="1" dirty="0"/>
              <a:t> </a:t>
            </a:r>
            <a:r>
              <a:rPr i="1" dirty="0" err="1"/>
              <a:t>Scler</a:t>
            </a:r>
            <a:r>
              <a:rPr i="1" dirty="0"/>
              <a:t> </a:t>
            </a:r>
            <a:r>
              <a:rPr dirty="0"/>
              <a:t>2015;22:659–67.</a:t>
            </a:r>
          </a:p>
        </p:txBody>
      </p:sp>
    </p:spTree>
    <p:extLst>
      <p:ext uri="{BB962C8B-B14F-4D97-AF65-F5344CB8AC3E}">
        <p14:creationId xmlns:p14="http://schemas.microsoft.com/office/powerpoint/2010/main" val="194442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r>
              <a:rPr dirty="0" err="1"/>
              <a:t>Raghupathi</a:t>
            </a:r>
            <a:r>
              <a:rPr dirty="0"/>
              <a:t> </a:t>
            </a:r>
            <a:r>
              <a:rPr i="1" dirty="0"/>
              <a:t>et al. </a:t>
            </a:r>
            <a:r>
              <a:rPr dirty="0" err="1"/>
              <a:t>ont</a:t>
            </a:r>
            <a:r>
              <a:rPr dirty="0"/>
              <a:t> </a:t>
            </a:r>
            <a:r>
              <a:rPr dirty="0" err="1"/>
              <a:t>utilisé</a:t>
            </a:r>
            <a:r>
              <a:rPr dirty="0"/>
              <a:t> les </a:t>
            </a:r>
            <a:r>
              <a:rPr dirty="0" err="1"/>
              <a:t>données</a:t>
            </a:r>
            <a:r>
              <a:rPr dirty="0"/>
              <a:t> </a:t>
            </a:r>
            <a:r>
              <a:rPr dirty="0" err="1"/>
              <a:t>intégrées</a:t>
            </a:r>
            <a:r>
              <a:rPr dirty="0"/>
              <a:t> </a:t>
            </a:r>
            <a:r>
              <a:rPr dirty="0" err="1"/>
              <a:t>d’essais</a:t>
            </a:r>
            <a:r>
              <a:rPr dirty="0"/>
              <a:t> </a:t>
            </a:r>
            <a:r>
              <a:rPr dirty="0" err="1"/>
              <a:t>cliniques</a:t>
            </a:r>
            <a:r>
              <a:rPr dirty="0"/>
              <a:t> </a:t>
            </a:r>
            <a:r>
              <a:rPr dirty="0" err="1"/>
              <a:t>menés</a:t>
            </a:r>
            <a:r>
              <a:rPr dirty="0"/>
              <a:t> au </a:t>
            </a:r>
            <a:r>
              <a:rPr dirty="0" err="1"/>
              <a:t>niveau</a:t>
            </a:r>
            <a:r>
              <a:rPr dirty="0"/>
              <a:t> de patients </a:t>
            </a:r>
            <a:r>
              <a:rPr dirty="0" err="1"/>
              <a:t>individuels</a:t>
            </a:r>
            <a:r>
              <a:rPr dirty="0"/>
              <a:t> </a:t>
            </a:r>
            <a:r>
              <a:rPr dirty="0" err="1"/>
              <a:t>obtenues</a:t>
            </a:r>
            <a:r>
              <a:rPr dirty="0"/>
              <a:t> de </a:t>
            </a:r>
            <a:r>
              <a:rPr dirty="0" err="1"/>
              <a:t>quatre</a:t>
            </a:r>
            <a:r>
              <a:rPr dirty="0"/>
              <a:t> </a:t>
            </a:r>
            <a:r>
              <a:rPr dirty="0" err="1"/>
              <a:t>essais</a:t>
            </a:r>
            <a:r>
              <a:rPr dirty="0"/>
              <a:t> de phase 3 </a:t>
            </a:r>
            <a:r>
              <a:rPr dirty="0" err="1"/>
              <a:t>portant</a:t>
            </a:r>
            <a:r>
              <a:rPr dirty="0"/>
              <a:t> sur trois </a:t>
            </a:r>
            <a:r>
              <a:rPr b="0" dirty="0" err="1"/>
              <a:t>traitements</a:t>
            </a:r>
            <a:r>
              <a:rPr b="0" dirty="0"/>
              <a:t> de fond </a:t>
            </a:r>
            <a:r>
              <a:rPr dirty="0" err="1"/>
              <a:t>différents</a:t>
            </a:r>
            <a:r>
              <a:rPr dirty="0"/>
              <a:t>. La </a:t>
            </a:r>
            <a:r>
              <a:rPr dirty="0" err="1"/>
              <a:t>fonction</a:t>
            </a:r>
            <a:r>
              <a:rPr dirty="0"/>
              <a:t> cognitive </a:t>
            </a:r>
            <a:r>
              <a:rPr dirty="0" err="1"/>
              <a:t>initiale</a:t>
            </a:r>
            <a:r>
              <a:rPr dirty="0"/>
              <a:t> </a:t>
            </a:r>
            <a:r>
              <a:rPr dirty="0" err="1"/>
              <a:t>avait</a:t>
            </a:r>
            <a:r>
              <a:rPr dirty="0"/>
              <a:t> </a:t>
            </a:r>
            <a:r>
              <a:rPr dirty="0" err="1"/>
              <a:t>été</a:t>
            </a:r>
            <a:r>
              <a:rPr dirty="0"/>
              <a:t> </a:t>
            </a:r>
            <a:r>
              <a:rPr dirty="0" err="1"/>
              <a:t>évaluée</a:t>
            </a:r>
            <a:r>
              <a:rPr dirty="0"/>
              <a:t> par le test “3-Second Paced Auditory Serial Addition Test” (PASAT3).</a:t>
            </a:r>
            <a:r>
              <a:rPr baseline="30000" dirty="0"/>
              <a:t>1</a:t>
            </a:r>
          </a:p>
          <a:p>
            <a:pPr marL="171450" indent="-171450">
              <a:buSzPct val="100000"/>
              <a:buChar char="-"/>
            </a:pPr>
            <a:endParaRPr baseline="30000" dirty="0"/>
          </a:p>
          <a:p>
            <a:r>
              <a:rPr dirty="0" err="1"/>
              <a:t>Dans</a:t>
            </a:r>
            <a:r>
              <a:rPr dirty="0"/>
              <a:t> </a:t>
            </a:r>
            <a:r>
              <a:rPr dirty="0" err="1"/>
              <a:t>une</a:t>
            </a:r>
            <a:r>
              <a:rPr dirty="0"/>
              <a:t> </a:t>
            </a:r>
            <a:r>
              <a:rPr dirty="0" err="1"/>
              <a:t>étude</a:t>
            </a:r>
            <a:r>
              <a:rPr dirty="0"/>
              <a:t> </a:t>
            </a:r>
            <a:r>
              <a:rPr dirty="0" err="1"/>
              <a:t>réalisée</a:t>
            </a:r>
            <a:r>
              <a:rPr dirty="0"/>
              <a:t> par </a:t>
            </a:r>
            <a:r>
              <a:rPr dirty="0" err="1"/>
              <a:t>Moccia</a:t>
            </a:r>
            <a:r>
              <a:rPr dirty="0"/>
              <a:t> </a:t>
            </a:r>
            <a:r>
              <a:rPr i="1" dirty="0"/>
              <a:t>et al.</a:t>
            </a:r>
            <a:r>
              <a:rPr dirty="0"/>
              <a:t>,</a:t>
            </a:r>
            <a:r>
              <a:rPr baseline="30000" dirty="0"/>
              <a:t>2</a:t>
            </a:r>
            <a:r>
              <a:rPr dirty="0"/>
              <a:t> des </a:t>
            </a:r>
            <a:r>
              <a:rPr dirty="0" err="1"/>
              <a:t>personnes</a:t>
            </a:r>
            <a:r>
              <a:rPr dirty="0"/>
              <a:t> </a:t>
            </a:r>
            <a:r>
              <a:rPr dirty="0" err="1"/>
              <a:t>atteintes</a:t>
            </a:r>
            <a:r>
              <a:rPr dirty="0"/>
              <a:t> de S</a:t>
            </a:r>
            <a:r>
              <a:rPr lang="en-GB" dirty="0"/>
              <a:t>E</a:t>
            </a:r>
            <a:r>
              <a:rPr dirty="0"/>
              <a:t>P</a:t>
            </a:r>
            <a:r>
              <a:rPr lang="en-GB" dirty="0"/>
              <a:t> </a:t>
            </a:r>
            <a:r>
              <a:rPr dirty="0"/>
              <a:t>RR </a:t>
            </a:r>
            <a:r>
              <a:rPr dirty="0" err="1"/>
              <a:t>ont</a:t>
            </a:r>
            <a:r>
              <a:rPr dirty="0"/>
              <a:t> </a:t>
            </a:r>
            <a:r>
              <a:rPr dirty="0" err="1"/>
              <a:t>été</a:t>
            </a:r>
            <a:r>
              <a:rPr dirty="0"/>
              <a:t> </a:t>
            </a:r>
            <a:r>
              <a:rPr dirty="0" err="1"/>
              <a:t>testées</a:t>
            </a:r>
            <a:r>
              <a:rPr dirty="0"/>
              <a:t> avec la </a:t>
            </a:r>
            <a:r>
              <a:rPr dirty="0" err="1"/>
              <a:t>batterie</a:t>
            </a:r>
            <a:r>
              <a:rPr dirty="0"/>
              <a:t> “Rao Brief Repeatable Battery” au moment du diagnostic. Durant le </a:t>
            </a:r>
            <a:r>
              <a:rPr dirty="0" err="1"/>
              <a:t>suivi</a:t>
            </a:r>
            <a:r>
              <a:rPr dirty="0"/>
              <a:t> de 10,0 ± 1,8 </a:t>
            </a:r>
            <a:r>
              <a:rPr dirty="0" err="1"/>
              <a:t>ans</a:t>
            </a:r>
            <a:r>
              <a:rPr dirty="0"/>
              <a:t> :</a:t>
            </a:r>
          </a:p>
          <a:p>
            <a:pPr marL="171450" indent="-171450">
              <a:buSzPct val="100000"/>
              <a:buFont typeface="Arial"/>
              <a:buChar char="•"/>
            </a:pPr>
            <a:r>
              <a:rPr dirty="0"/>
              <a:t>67 patients (43,2 %) </a:t>
            </a:r>
            <a:r>
              <a:rPr dirty="0" err="1"/>
              <a:t>ont</a:t>
            </a:r>
            <a:r>
              <a:rPr dirty="0"/>
              <a:t> </a:t>
            </a:r>
            <a:r>
              <a:rPr dirty="0" err="1"/>
              <a:t>atteint</a:t>
            </a:r>
            <a:r>
              <a:rPr dirty="0"/>
              <a:t> un score EDSS de 4,0</a:t>
            </a:r>
          </a:p>
          <a:p>
            <a:pPr marL="171450" indent="-171450">
              <a:buSzPct val="100000"/>
              <a:buFont typeface="Arial"/>
              <a:buChar char="•"/>
            </a:pPr>
            <a:r>
              <a:rPr dirty="0"/>
              <a:t>34 patients (21,9 %) </a:t>
            </a:r>
            <a:r>
              <a:rPr dirty="0" err="1"/>
              <a:t>ont</a:t>
            </a:r>
            <a:r>
              <a:rPr dirty="0"/>
              <a:t> </a:t>
            </a:r>
            <a:r>
              <a:rPr dirty="0" err="1"/>
              <a:t>eu</a:t>
            </a:r>
            <a:r>
              <a:rPr dirty="0"/>
              <a:t> </a:t>
            </a:r>
            <a:r>
              <a:rPr dirty="0" err="1"/>
              <a:t>une</a:t>
            </a:r>
            <a:r>
              <a:rPr dirty="0"/>
              <a:t> </a:t>
            </a:r>
            <a:r>
              <a:rPr dirty="0" err="1"/>
              <a:t>maladie</a:t>
            </a:r>
            <a:r>
              <a:rPr dirty="0"/>
              <a:t> </a:t>
            </a:r>
            <a:r>
              <a:rPr dirty="0" err="1"/>
              <a:t>ayant</a:t>
            </a:r>
            <a:r>
              <a:rPr dirty="0"/>
              <a:t> </a:t>
            </a:r>
            <a:r>
              <a:rPr dirty="0" err="1"/>
              <a:t>progressé</a:t>
            </a:r>
            <a:r>
              <a:rPr dirty="0"/>
              <a:t> </a:t>
            </a:r>
            <a:r>
              <a:rPr dirty="0" err="1"/>
              <a:t>en</a:t>
            </a:r>
            <a:r>
              <a:rPr dirty="0"/>
              <a:t> </a:t>
            </a:r>
            <a:r>
              <a:rPr dirty="0" err="1"/>
              <a:t>une</a:t>
            </a:r>
            <a:r>
              <a:rPr dirty="0"/>
              <a:t> S</a:t>
            </a:r>
            <a:r>
              <a:rPr lang="en-GB" dirty="0"/>
              <a:t>E</a:t>
            </a:r>
            <a:r>
              <a:rPr dirty="0"/>
              <a:t>P</a:t>
            </a:r>
            <a:r>
              <a:rPr lang="en-GB" dirty="0"/>
              <a:t> </a:t>
            </a:r>
            <a:r>
              <a:rPr dirty="0"/>
              <a:t>SP.</a:t>
            </a:r>
          </a:p>
          <a:p>
            <a:endParaRPr dirty="0"/>
          </a:p>
          <a:p>
            <a:pPr>
              <a:defRPr b="1"/>
            </a:pPr>
            <a:r>
              <a:rPr dirty="0" err="1"/>
              <a:t>Références</a:t>
            </a:r>
            <a:endParaRPr dirty="0"/>
          </a:p>
          <a:p>
            <a:pPr marL="228600" indent="-228600">
              <a:buSzPct val="100000"/>
              <a:buAutoNum type="arabicPeriod"/>
            </a:pPr>
            <a:r>
              <a:rPr dirty="0" err="1"/>
              <a:t>Raghupathi</a:t>
            </a:r>
            <a:r>
              <a:rPr dirty="0"/>
              <a:t> K </a:t>
            </a:r>
            <a:r>
              <a:rPr i="1" dirty="0"/>
              <a:t>et al. </a:t>
            </a:r>
            <a:r>
              <a:rPr dirty="0"/>
              <a:t>Poster </a:t>
            </a:r>
            <a:r>
              <a:rPr dirty="0" err="1"/>
              <a:t>présenté</a:t>
            </a:r>
            <a:r>
              <a:rPr dirty="0"/>
              <a:t> au 31e </a:t>
            </a:r>
            <a:r>
              <a:rPr dirty="0" err="1"/>
              <a:t>Congrès</a:t>
            </a:r>
            <a:r>
              <a:rPr dirty="0"/>
              <a:t> </a:t>
            </a:r>
            <a:r>
              <a:rPr dirty="0" err="1"/>
              <a:t>d’ECTRIMS</a:t>
            </a:r>
            <a:r>
              <a:rPr dirty="0"/>
              <a:t>, du 7 au 10 </a:t>
            </a:r>
            <a:r>
              <a:rPr dirty="0" err="1"/>
              <a:t>octobre</a:t>
            </a:r>
            <a:r>
              <a:rPr dirty="0"/>
              <a:t> 2015, à </a:t>
            </a:r>
            <a:r>
              <a:rPr dirty="0" err="1"/>
              <a:t>Barcelone</a:t>
            </a:r>
            <a:r>
              <a:rPr dirty="0"/>
              <a:t>, </a:t>
            </a:r>
            <a:r>
              <a:rPr dirty="0" err="1"/>
              <a:t>Espagne</a:t>
            </a:r>
            <a:r>
              <a:rPr dirty="0"/>
              <a:t>.</a:t>
            </a:r>
          </a:p>
          <a:p>
            <a:pPr marL="228600" indent="-228600">
              <a:buSzPct val="100000"/>
              <a:buAutoNum type="arabicPeriod"/>
            </a:pPr>
            <a:r>
              <a:rPr dirty="0" err="1"/>
              <a:t>Moccia</a:t>
            </a:r>
            <a:r>
              <a:rPr dirty="0"/>
              <a:t> M </a:t>
            </a:r>
            <a:r>
              <a:rPr i="1" dirty="0"/>
              <a:t>et al. </a:t>
            </a:r>
            <a:r>
              <a:rPr i="1" dirty="0" err="1"/>
              <a:t>Mult</a:t>
            </a:r>
            <a:r>
              <a:rPr i="1" dirty="0"/>
              <a:t> </a:t>
            </a:r>
            <a:r>
              <a:rPr i="1" dirty="0" err="1"/>
              <a:t>Scler</a:t>
            </a:r>
            <a:r>
              <a:rPr i="1" dirty="0"/>
              <a:t> </a:t>
            </a:r>
            <a:r>
              <a:rPr dirty="0"/>
              <a:t>2015; doi:10.1177/1352458515599075.</a:t>
            </a:r>
          </a:p>
        </p:txBody>
      </p:sp>
    </p:spTree>
    <p:extLst>
      <p:ext uri="{BB962C8B-B14F-4D97-AF65-F5344CB8AC3E}">
        <p14:creationId xmlns:p14="http://schemas.microsoft.com/office/powerpoint/2010/main" val="418474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xfrm>
            <a:off x="381000" y="685800"/>
            <a:ext cx="6096000" cy="3429000"/>
          </a:xfrm>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rPr dirty="0"/>
              <a:t>Un </a:t>
            </a:r>
            <a:r>
              <a:rPr dirty="0" err="1"/>
              <a:t>neurologue</a:t>
            </a:r>
            <a:r>
              <a:rPr dirty="0"/>
              <a:t> </a:t>
            </a:r>
            <a:r>
              <a:rPr dirty="0" err="1"/>
              <a:t>s’intéressant</a:t>
            </a:r>
            <a:r>
              <a:rPr dirty="0"/>
              <a:t> </a:t>
            </a:r>
            <a:r>
              <a:rPr dirty="0" err="1"/>
              <a:t>particulièrement</a:t>
            </a:r>
            <a:r>
              <a:rPr dirty="0"/>
              <a:t> à la S</a:t>
            </a:r>
            <a:r>
              <a:rPr lang="en-GB" dirty="0"/>
              <a:t>E</a:t>
            </a:r>
            <a:r>
              <a:rPr dirty="0"/>
              <a:t>P (</a:t>
            </a:r>
            <a:r>
              <a:rPr dirty="0" err="1"/>
              <a:t>autrement</a:t>
            </a:r>
            <a:r>
              <a:rPr dirty="0"/>
              <a:t> </a:t>
            </a:r>
            <a:r>
              <a:rPr dirty="0" err="1"/>
              <a:t>dit</a:t>
            </a:r>
            <a:r>
              <a:rPr dirty="0"/>
              <a:t>, un </a:t>
            </a:r>
            <a:r>
              <a:rPr dirty="0" err="1"/>
              <a:t>neurologue</a:t>
            </a:r>
            <a:r>
              <a:rPr dirty="0"/>
              <a:t> </a:t>
            </a:r>
            <a:r>
              <a:rPr dirty="0" err="1"/>
              <a:t>spécialisé</a:t>
            </a:r>
            <a:r>
              <a:rPr dirty="0"/>
              <a:t> </a:t>
            </a:r>
            <a:r>
              <a:rPr dirty="0" err="1"/>
              <a:t>en</a:t>
            </a:r>
            <a:r>
              <a:rPr dirty="0"/>
              <a:t> la S</a:t>
            </a:r>
            <a:r>
              <a:rPr lang="en-GB" dirty="0"/>
              <a:t>E</a:t>
            </a:r>
            <a:r>
              <a:rPr dirty="0"/>
              <a:t>P) </a:t>
            </a:r>
            <a:r>
              <a:rPr dirty="0" err="1"/>
              <a:t>recevra</a:t>
            </a:r>
            <a:r>
              <a:rPr dirty="0"/>
              <a:t> et </a:t>
            </a:r>
            <a:r>
              <a:rPr dirty="0" err="1"/>
              <a:t>prendra</a:t>
            </a:r>
            <a:r>
              <a:rPr dirty="0"/>
              <a:t> </a:t>
            </a:r>
            <a:r>
              <a:rPr dirty="0" err="1"/>
              <a:t>en</a:t>
            </a:r>
            <a:r>
              <a:rPr dirty="0"/>
              <a:t> charge </a:t>
            </a:r>
            <a:r>
              <a:rPr dirty="0" err="1"/>
              <a:t>normalement</a:t>
            </a:r>
            <a:r>
              <a:rPr dirty="0"/>
              <a:t> un plus grand </a:t>
            </a:r>
            <a:r>
              <a:rPr dirty="0" err="1"/>
              <a:t>nombre</a:t>
            </a:r>
            <a:r>
              <a:rPr dirty="0"/>
              <a:t> de patients </a:t>
            </a:r>
            <a:r>
              <a:rPr dirty="0" err="1"/>
              <a:t>atteints</a:t>
            </a:r>
            <a:r>
              <a:rPr dirty="0"/>
              <a:t> de S</a:t>
            </a:r>
            <a:r>
              <a:rPr lang="en-GB" dirty="0"/>
              <a:t>E</a:t>
            </a:r>
            <a:r>
              <a:rPr dirty="0"/>
              <a:t>P </a:t>
            </a:r>
            <a:r>
              <a:rPr dirty="0" err="1"/>
              <a:t>qu’un</a:t>
            </a:r>
            <a:r>
              <a:rPr dirty="0"/>
              <a:t> </a:t>
            </a:r>
            <a:r>
              <a:rPr dirty="0" err="1"/>
              <a:t>neurologue</a:t>
            </a:r>
            <a:r>
              <a:rPr dirty="0"/>
              <a:t> </a:t>
            </a:r>
            <a:r>
              <a:rPr b="0" dirty="0" err="1"/>
              <a:t>général</a:t>
            </a:r>
            <a:r>
              <a:rPr lang="fr-FR" b="0" dirty="0" err="1"/>
              <a:t>iste</a:t>
            </a:r>
            <a:r>
              <a:rPr dirty="0"/>
              <a:t>.</a:t>
            </a:r>
            <a:endParaRPr b="1" dirty="0"/>
          </a:p>
        </p:txBody>
      </p:sp>
    </p:spTree>
    <p:extLst>
      <p:ext uri="{BB962C8B-B14F-4D97-AF65-F5344CB8AC3E}">
        <p14:creationId xmlns:p14="http://schemas.microsoft.com/office/powerpoint/2010/main" val="114249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381000" y="685800"/>
            <a:ext cx="6096000" cy="3429000"/>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pPr>
              <a:defRPr b="1"/>
            </a:pPr>
            <a:r>
              <a:rPr dirty="0" err="1"/>
              <a:t>Références</a:t>
            </a:r>
            <a:endParaRPr dirty="0"/>
          </a:p>
          <a:p>
            <a:pPr marL="228600" indent="-228600">
              <a:buSzPct val="100000"/>
              <a:buAutoNum type="arabicPeriod"/>
            </a:pPr>
            <a:r>
              <a:rPr dirty="0"/>
              <a:t>Fernandez O </a:t>
            </a:r>
            <a:r>
              <a:rPr i="1" dirty="0"/>
              <a:t>et al.</a:t>
            </a:r>
            <a:r>
              <a:rPr dirty="0"/>
              <a:t> </a:t>
            </a:r>
            <a:r>
              <a:rPr i="1" dirty="0"/>
              <a:t>J </a:t>
            </a:r>
            <a:r>
              <a:rPr i="1" dirty="0" err="1"/>
              <a:t>Neurol</a:t>
            </a:r>
            <a:r>
              <a:rPr i="1" dirty="0"/>
              <a:t> </a:t>
            </a:r>
            <a:r>
              <a:rPr dirty="0"/>
              <a:t>2010;257:1500–7.</a:t>
            </a:r>
          </a:p>
          <a:p>
            <a:pPr marL="228600" indent="-228600">
              <a:buSzPct val="100000"/>
              <a:buAutoNum type="arabicPeriod"/>
            </a:pPr>
            <a:r>
              <a:rPr dirty="0" err="1"/>
              <a:t>Kingwell</a:t>
            </a:r>
            <a:r>
              <a:rPr dirty="0"/>
              <a:t> E </a:t>
            </a:r>
            <a:r>
              <a:rPr i="1" dirty="0"/>
              <a:t>et al. J </a:t>
            </a:r>
            <a:r>
              <a:rPr i="1" dirty="0" err="1"/>
              <a:t>Neurol</a:t>
            </a:r>
            <a:r>
              <a:rPr i="1" dirty="0"/>
              <a:t> </a:t>
            </a:r>
            <a:r>
              <a:rPr i="1" dirty="0" err="1"/>
              <a:t>Sci</a:t>
            </a:r>
            <a:r>
              <a:rPr i="1" dirty="0"/>
              <a:t> </a:t>
            </a:r>
            <a:r>
              <a:rPr dirty="0"/>
              <a:t>2010;292:57–62.</a:t>
            </a:r>
          </a:p>
        </p:txBody>
      </p:sp>
    </p:spTree>
    <p:extLst>
      <p:ext uri="{BB962C8B-B14F-4D97-AF65-F5344CB8AC3E}">
        <p14:creationId xmlns:p14="http://schemas.microsoft.com/office/powerpoint/2010/main" val="397312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381000" y="685800"/>
            <a:ext cx="6096000" cy="3429000"/>
          </a:xfrm>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a:defRPr b="1"/>
            </a:pPr>
            <a:r>
              <a:rPr dirty="0" err="1"/>
              <a:t>Références</a:t>
            </a:r>
            <a:endParaRPr dirty="0"/>
          </a:p>
          <a:p>
            <a:pPr marL="228600" indent="-228600">
              <a:buSzPct val="100000"/>
              <a:buAutoNum type="arabicPeriod"/>
            </a:pPr>
            <a:r>
              <a:rPr dirty="0"/>
              <a:t>Poser CM </a:t>
            </a:r>
            <a:r>
              <a:rPr i="1" dirty="0"/>
              <a:t>et al.</a:t>
            </a:r>
            <a:r>
              <a:rPr dirty="0"/>
              <a:t> </a:t>
            </a:r>
            <a:r>
              <a:rPr i="1" dirty="0"/>
              <a:t>Ann </a:t>
            </a:r>
            <a:r>
              <a:rPr i="1" dirty="0" err="1"/>
              <a:t>Neurol</a:t>
            </a:r>
            <a:r>
              <a:rPr i="1" dirty="0"/>
              <a:t> </a:t>
            </a:r>
            <a:r>
              <a:rPr dirty="0"/>
              <a:t>1983;13:227–31.</a:t>
            </a:r>
          </a:p>
          <a:p>
            <a:pPr marL="228600" indent="-228600">
              <a:buSzPct val="100000"/>
              <a:buAutoNum type="arabicPeriod"/>
            </a:pPr>
            <a:r>
              <a:rPr dirty="0"/>
              <a:t>McDonald WI </a:t>
            </a:r>
            <a:r>
              <a:rPr i="1" dirty="0"/>
              <a:t>et al. Ann </a:t>
            </a:r>
            <a:r>
              <a:rPr i="1" dirty="0" err="1"/>
              <a:t>Neurol</a:t>
            </a:r>
            <a:r>
              <a:rPr i="1" dirty="0"/>
              <a:t> </a:t>
            </a:r>
            <a:r>
              <a:rPr dirty="0"/>
              <a:t>2001;50:121–7.</a:t>
            </a:r>
          </a:p>
          <a:p>
            <a:pPr marL="228600" indent="-228600">
              <a:buSzPct val="100000"/>
              <a:buAutoNum type="arabicPeriod"/>
            </a:pPr>
            <a:r>
              <a:rPr dirty="0" err="1"/>
              <a:t>Polman</a:t>
            </a:r>
            <a:r>
              <a:rPr dirty="0"/>
              <a:t> CH </a:t>
            </a:r>
            <a:r>
              <a:rPr i="1" dirty="0"/>
              <a:t>et al. Ann </a:t>
            </a:r>
            <a:r>
              <a:rPr i="1" dirty="0" err="1"/>
              <a:t>Neurol</a:t>
            </a:r>
            <a:r>
              <a:rPr i="1" dirty="0"/>
              <a:t> </a:t>
            </a:r>
            <a:r>
              <a:rPr dirty="0"/>
              <a:t>2005;58:840–6.</a:t>
            </a:r>
          </a:p>
          <a:p>
            <a:pPr marL="228600" indent="-228600">
              <a:buSzPct val="100000"/>
              <a:buAutoNum type="arabicPeriod"/>
            </a:pPr>
            <a:r>
              <a:rPr dirty="0" err="1"/>
              <a:t>Polman</a:t>
            </a:r>
            <a:r>
              <a:rPr dirty="0"/>
              <a:t> CH </a:t>
            </a:r>
            <a:r>
              <a:rPr i="1" dirty="0"/>
              <a:t>et al. Ann </a:t>
            </a:r>
            <a:r>
              <a:rPr i="1" dirty="0" err="1"/>
              <a:t>Neurol</a:t>
            </a:r>
            <a:r>
              <a:rPr i="1" dirty="0"/>
              <a:t> </a:t>
            </a:r>
            <a:r>
              <a:rPr dirty="0"/>
              <a:t>2011;69:292–302.</a:t>
            </a:r>
          </a:p>
          <a:p>
            <a:pPr marL="228600" indent="-228600">
              <a:buSzPct val="100000"/>
              <a:buAutoNum type="arabicPeriod"/>
            </a:pPr>
            <a:r>
              <a:rPr dirty="0"/>
              <a:t>Dalton CM </a:t>
            </a:r>
            <a:r>
              <a:rPr i="1" dirty="0"/>
              <a:t>et al. Ann </a:t>
            </a:r>
            <a:r>
              <a:rPr i="1" dirty="0" err="1"/>
              <a:t>Neurol</a:t>
            </a:r>
            <a:r>
              <a:rPr i="1" dirty="0"/>
              <a:t> </a:t>
            </a:r>
            <a:r>
              <a:rPr dirty="0"/>
              <a:t>2002;52:47–53.</a:t>
            </a:r>
          </a:p>
          <a:p>
            <a:pPr marL="228600" indent="-228600">
              <a:buSzPct val="100000"/>
              <a:buAutoNum type="arabicPeriod"/>
            </a:pPr>
            <a:r>
              <a:rPr dirty="0" err="1"/>
              <a:t>Tintore</a:t>
            </a:r>
            <a:r>
              <a:rPr dirty="0"/>
              <a:t> M </a:t>
            </a:r>
            <a:r>
              <a:rPr i="1" dirty="0"/>
              <a:t>et al.</a:t>
            </a:r>
            <a:r>
              <a:rPr dirty="0"/>
              <a:t> </a:t>
            </a:r>
            <a:r>
              <a:rPr i="1" dirty="0"/>
              <a:t>Neurology </a:t>
            </a:r>
            <a:r>
              <a:rPr dirty="0"/>
              <a:t>2003;60:27–30.</a:t>
            </a:r>
          </a:p>
        </p:txBody>
      </p:sp>
    </p:spTree>
    <p:extLst>
      <p:ext uri="{BB962C8B-B14F-4D97-AF65-F5344CB8AC3E}">
        <p14:creationId xmlns:p14="http://schemas.microsoft.com/office/powerpoint/2010/main" val="374221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xfrm>
            <a:off x="381000" y="685800"/>
            <a:ext cx="6096000" cy="3429000"/>
          </a:xfrm>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pPr algn="just"/>
            <a:r>
              <a:rPr dirty="0"/>
              <a:t>De </a:t>
            </a:r>
            <a:r>
              <a:rPr dirty="0" err="1"/>
              <a:t>nombreux</a:t>
            </a:r>
            <a:r>
              <a:rPr dirty="0"/>
              <a:t> </a:t>
            </a:r>
            <a:r>
              <a:rPr dirty="0" err="1"/>
              <a:t>essais</a:t>
            </a:r>
            <a:r>
              <a:rPr dirty="0"/>
              <a:t> </a:t>
            </a:r>
            <a:r>
              <a:rPr dirty="0" err="1"/>
              <a:t>randomisés</a:t>
            </a:r>
            <a:r>
              <a:rPr dirty="0"/>
              <a:t> et </a:t>
            </a:r>
            <a:r>
              <a:rPr dirty="0" err="1"/>
              <a:t>contrôlés</a:t>
            </a:r>
            <a:r>
              <a:rPr dirty="0"/>
              <a:t> </a:t>
            </a:r>
            <a:r>
              <a:rPr dirty="0" err="1"/>
              <a:t>ont</a:t>
            </a:r>
            <a:r>
              <a:rPr dirty="0"/>
              <a:t> </a:t>
            </a:r>
            <a:r>
              <a:rPr dirty="0" err="1"/>
              <a:t>démontré</a:t>
            </a:r>
            <a:r>
              <a:rPr dirty="0"/>
              <a:t> </a:t>
            </a:r>
            <a:r>
              <a:rPr dirty="0" err="1"/>
              <a:t>l’efficacité</a:t>
            </a:r>
            <a:r>
              <a:rPr dirty="0"/>
              <a:t> des </a:t>
            </a:r>
            <a:r>
              <a:rPr lang="fr-FR" sz="1400" b="0" dirty="0"/>
              <a:t>traitements de fond</a:t>
            </a:r>
            <a:r>
              <a:rPr sz="1400" b="0" dirty="0"/>
              <a:t> </a:t>
            </a:r>
            <a:r>
              <a:rPr sz="1400" b="0" dirty="0" err="1"/>
              <a:t>établis</a:t>
            </a:r>
            <a:r>
              <a:rPr sz="1400" b="0" dirty="0"/>
              <a:t> </a:t>
            </a:r>
            <a:r>
              <a:rPr sz="1400" b="0" dirty="0" err="1"/>
              <a:t>en</a:t>
            </a:r>
            <a:r>
              <a:rPr sz="1400" b="0" dirty="0"/>
              <a:t> </a:t>
            </a:r>
            <a:r>
              <a:rPr sz="1400" b="0" dirty="0" err="1"/>
              <a:t>matière</a:t>
            </a:r>
            <a:r>
              <a:rPr sz="1400" b="0" dirty="0"/>
              <a:t> de </a:t>
            </a:r>
            <a:r>
              <a:rPr sz="1400" b="0" dirty="0" err="1"/>
              <a:t>retardement</a:t>
            </a:r>
            <a:r>
              <a:rPr sz="1400" b="0" dirty="0"/>
              <a:t> de la conversion d’un SCI </a:t>
            </a:r>
            <a:r>
              <a:rPr sz="1400" b="0" dirty="0" err="1"/>
              <a:t>en</a:t>
            </a:r>
            <a:r>
              <a:rPr sz="1400" b="0" dirty="0"/>
              <a:t> </a:t>
            </a:r>
            <a:r>
              <a:rPr sz="1400" b="0" dirty="0" err="1"/>
              <a:t>une</a:t>
            </a:r>
            <a:r>
              <a:rPr sz="1400" b="0" dirty="0"/>
              <a:t> S</a:t>
            </a:r>
            <a:r>
              <a:rPr lang="en-GB" sz="1400" b="0" dirty="0"/>
              <a:t>E</a:t>
            </a:r>
            <a:r>
              <a:rPr sz="1400" b="0" dirty="0"/>
              <a:t>P</a:t>
            </a:r>
            <a:r>
              <a:rPr lang="en-GB" sz="1400" b="0" dirty="0"/>
              <a:t> </a:t>
            </a:r>
            <a:r>
              <a:rPr sz="1400" b="0" dirty="0"/>
              <a:t>RR. Des </a:t>
            </a:r>
            <a:r>
              <a:rPr sz="1400" b="0" dirty="0" err="1"/>
              <a:t>essais</a:t>
            </a:r>
            <a:r>
              <a:rPr sz="1400" b="0" dirty="0"/>
              <a:t> </a:t>
            </a:r>
            <a:r>
              <a:rPr sz="1400" b="0" dirty="0" err="1"/>
              <a:t>randomisés</a:t>
            </a:r>
            <a:r>
              <a:rPr sz="1400" b="0" dirty="0"/>
              <a:t> et </a:t>
            </a:r>
            <a:r>
              <a:rPr sz="1400" b="0" dirty="0" err="1"/>
              <a:t>contrôlés</a:t>
            </a:r>
            <a:r>
              <a:rPr sz="1400" b="0" dirty="0"/>
              <a:t> et des </a:t>
            </a:r>
            <a:r>
              <a:rPr sz="1400" b="0" dirty="0" err="1"/>
              <a:t>études</a:t>
            </a:r>
            <a:r>
              <a:rPr sz="1400" b="0" dirty="0"/>
              <a:t> </a:t>
            </a:r>
            <a:r>
              <a:rPr sz="1400" b="0" dirty="0" err="1"/>
              <a:t>d’extension</a:t>
            </a:r>
            <a:r>
              <a:rPr sz="1400" b="0" dirty="0"/>
              <a:t> </a:t>
            </a:r>
            <a:r>
              <a:rPr sz="1400" b="0" dirty="0" err="1"/>
              <a:t>ont</a:t>
            </a:r>
            <a:r>
              <a:rPr sz="1400" b="0" dirty="0"/>
              <a:t> </a:t>
            </a:r>
            <a:r>
              <a:rPr sz="1400" b="0" dirty="0" err="1"/>
              <a:t>également</a:t>
            </a:r>
            <a:r>
              <a:rPr sz="1400" b="0" dirty="0"/>
              <a:t> </a:t>
            </a:r>
            <a:r>
              <a:rPr sz="1400" b="0" dirty="0" err="1"/>
              <a:t>démontré</a:t>
            </a:r>
            <a:r>
              <a:rPr sz="1400" b="0" dirty="0"/>
              <a:t> </a:t>
            </a:r>
            <a:r>
              <a:rPr sz="1400" b="0" dirty="0" err="1"/>
              <a:t>l’efficacité</a:t>
            </a:r>
            <a:r>
              <a:rPr sz="1400" b="0" dirty="0"/>
              <a:t> de </a:t>
            </a:r>
            <a:r>
              <a:rPr sz="1400" b="0" dirty="0" err="1"/>
              <a:t>certains</a:t>
            </a:r>
            <a:r>
              <a:rPr sz="1400" b="0" dirty="0"/>
              <a:t> </a:t>
            </a:r>
            <a:r>
              <a:rPr lang="fr-FR" sz="1400" b="0" dirty="0"/>
              <a:t>traitements de fond</a:t>
            </a:r>
            <a:r>
              <a:rPr sz="1400" b="0" dirty="0"/>
              <a:t> </a:t>
            </a:r>
            <a:r>
              <a:rPr sz="1400" b="0" dirty="0" err="1"/>
              <a:t>en</a:t>
            </a:r>
            <a:r>
              <a:rPr sz="1400" b="0" dirty="0"/>
              <a:t> </a:t>
            </a:r>
            <a:r>
              <a:rPr sz="1400" b="0" dirty="0" err="1"/>
              <a:t>matière</a:t>
            </a:r>
            <a:r>
              <a:rPr sz="1400" b="0" dirty="0"/>
              <a:t> de </a:t>
            </a:r>
            <a:r>
              <a:rPr sz="1400" b="0" dirty="0" err="1"/>
              <a:t>ralentissement</a:t>
            </a:r>
            <a:r>
              <a:rPr sz="1400" b="0" dirty="0"/>
              <a:t> de l’</a:t>
            </a:r>
            <a:r>
              <a:rPr lang="fr-FR" sz="1400" b="0" dirty="0"/>
              <a:t>é</a:t>
            </a:r>
            <a:r>
              <a:rPr sz="1400" b="0" dirty="0" err="1"/>
              <a:t>volution</a:t>
            </a:r>
            <a:r>
              <a:rPr sz="1400" b="0" dirty="0"/>
              <a:t> d</a:t>
            </a:r>
            <a:r>
              <a:rPr lang="fr-FR" sz="1400" b="0" dirty="0"/>
              <a:t>u </a:t>
            </a:r>
            <a:r>
              <a:rPr lang="fr-FR" b="0" dirty="0"/>
              <a:t>handicap </a:t>
            </a:r>
            <a:r>
              <a:rPr b="0" dirty="0"/>
              <a:t>chez des </a:t>
            </a:r>
            <a:r>
              <a:rPr b="0" dirty="0" err="1"/>
              <a:t>personnes</a:t>
            </a:r>
            <a:r>
              <a:rPr b="0" dirty="0"/>
              <a:t> </a:t>
            </a:r>
            <a:r>
              <a:rPr b="0" dirty="0" err="1"/>
              <a:t>atteintes</a:t>
            </a:r>
            <a:r>
              <a:rPr b="0" dirty="0"/>
              <a:t> de S</a:t>
            </a:r>
            <a:r>
              <a:rPr lang="en-GB" b="0" dirty="0"/>
              <a:t>E</a:t>
            </a:r>
            <a:r>
              <a:rPr b="0" dirty="0"/>
              <a:t>P</a:t>
            </a:r>
            <a:r>
              <a:rPr lang="en-GB" b="0" dirty="0"/>
              <a:t> </a:t>
            </a:r>
            <a:r>
              <a:rPr b="0" dirty="0"/>
              <a:t>RR, </a:t>
            </a:r>
            <a:r>
              <a:rPr b="0" dirty="0" err="1"/>
              <a:t>mais</a:t>
            </a:r>
            <a:r>
              <a:rPr b="0" dirty="0"/>
              <a:t> les </a:t>
            </a:r>
            <a:r>
              <a:rPr b="0" dirty="0" err="1"/>
              <a:t>preuves</a:t>
            </a:r>
            <a:r>
              <a:rPr b="0" dirty="0"/>
              <a:t> à long </a:t>
            </a:r>
            <a:r>
              <a:rPr b="0" dirty="0" err="1"/>
              <a:t>terme</a:t>
            </a:r>
            <a:r>
              <a:rPr b="0" dirty="0"/>
              <a:t> </a:t>
            </a:r>
            <a:r>
              <a:rPr b="0" dirty="0" err="1"/>
              <a:t>sont</a:t>
            </a:r>
            <a:r>
              <a:rPr b="0" dirty="0"/>
              <a:t> m</a:t>
            </a:r>
            <a:r>
              <a:rPr lang="fr-FR" b="0" dirty="0" err="1"/>
              <a:t>ixtes</a:t>
            </a:r>
            <a:r>
              <a:rPr b="0" dirty="0"/>
              <a:t>. De </a:t>
            </a:r>
            <a:r>
              <a:rPr b="0" dirty="0" err="1"/>
              <a:t>nos</a:t>
            </a:r>
            <a:r>
              <a:rPr b="0" dirty="0"/>
              <a:t> </a:t>
            </a:r>
            <a:r>
              <a:rPr b="0" dirty="0" err="1"/>
              <a:t>jours</a:t>
            </a:r>
            <a:r>
              <a:rPr b="0" dirty="0"/>
              <a:t>, un grand </a:t>
            </a:r>
            <a:r>
              <a:rPr b="0" dirty="0" err="1"/>
              <a:t>nombre</a:t>
            </a:r>
            <a:r>
              <a:rPr b="0" dirty="0"/>
              <a:t> de </a:t>
            </a:r>
            <a:r>
              <a:rPr b="0" dirty="0" err="1"/>
              <a:t>personnes</a:t>
            </a:r>
            <a:r>
              <a:rPr b="0" dirty="0"/>
              <a:t> </a:t>
            </a:r>
            <a:r>
              <a:rPr b="0" dirty="0" err="1"/>
              <a:t>ayant</a:t>
            </a:r>
            <a:r>
              <a:rPr b="0" dirty="0"/>
              <a:t> </a:t>
            </a:r>
            <a:r>
              <a:rPr b="0" dirty="0" err="1"/>
              <a:t>reçu</a:t>
            </a:r>
            <a:r>
              <a:rPr b="0" dirty="0"/>
              <a:t> un diagnostic de SCI </a:t>
            </a:r>
            <a:r>
              <a:rPr b="0" dirty="0" err="1"/>
              <a:t>seraient</a:t>
            </a:r>
            <a:r>
              <a:rPr b="0" dirty="0"/>
              <a:t> </a:t>
            </a:r>
            <a:r>
              <a:rPr b="0" dirty="0" err="1"/>
              <a:t>diagnostiquées</a:t>
            </a:r>
            <a:r>
              <a:rPr lang="fr-FR" b="0" baseline="0" dirty="0"/>
              <a:t> </a:t>
            </a:r>
            <a:r>
              <a:rPr b="0" dirty="0" err="1"/>
              <a:t>comme</a:t>
            </a:r>
            <a:r>
              <a:rPr b="0" dirty="0"/>
              <a:t> </a:t>
            </a:r>
            <a:r>
              <a:rPr b="0" dirty="0" err="1"/>
              <a:t>ayant</a:t>
            </a:r>
            <a:r>
              <a:rPr b="0" dirty="0"/>
              <a:t> </a:t>
            </a:r>
            <a:r>
              <a:rPr b="0" dirty="0" err="1"/>
              <a:t>une</a:t>
            </a:r>
            <a:r>
              <a:rPr b="0" dirty="0"/>
              <a:t> S</a:t>
            </a:r>
            <a:r>
              <a:rPr lang="en-GB" b="0" dirty="0"/>
              <a:t>E</a:t>
            </a:r>
            <a:r>
              <a:rPr b="0" dirty="0"/>
              <a:t>P</a:t>
            </a:r>
            <a:r>
              <a:rPr lang="en-GB" b="0" dirty="0"/>
              <a:t> </a:t>
            </a:r>
            <a:r>
              <a:rPr b="0" dirty="0"/>
              <a:t>RR, </a:t>
            </a:r>
            <a:r>
              <a:rPr b="0" dirty="0" err="1"/>
              <a:t>d’après</a:t>
            </a:r>
            <a:r>
              <a:rPr b="0" dirty="0"/>
              <a:t> les </a:t>
            </a:r>
            <a:r>
              <a:rPr b="0" dirty="0" err="1"/>
              <a:t>critères</a:t>
            </a:r>
            <a:r>
              <a:rPr b="0" dirty="0"/>
              <a:t> </a:t>
            </a:r>
            <a:r>
              <a:rPr b="0" dirty="0" err="1"/>
              <a:t>diagnostiques</a:t>
            </a:r>
            <a:r>
              <a:rPr b="0" dirty="0"/>
              <a:t> de</a:t>
            </a:r>
            <a:r>
              <a:rPr lang="en-GB" b="0" dirty="0"/>
              <a:t> </a:t>
            </a:r>
            <a:r>
              <a:rPr b="0" dirty="0"/>
              <a:t>McDonald (2010). Par </a:t>
            </a:r>
            <a:r>
              <a:rPr b="0" dirty="0" err="1"/>
              <a:t>conséquent</a:t>
            </a:r>
            <a:r>
              <a:rPr b="0" dirty="0"/>
              <a:t>, </a:t>
            </a:r>
            <a:r>
              <a:rPr b="0" dirty="0" err="1"/>
              <a:t>ces</a:t>
            </a:r>
            <a:r>
              <a:rPr b="0" dirty="0"/>
              <a:t> </a:t>
            </a:r>
            <a:r>
              <a:rPr b="0" dirty="0" err="1"/>
              <a:t>preuves</a:t>
            </a:r>
            <a:r>
              <a:rPr b="0" dirty="0"/>
              <a:t> </a:t>
            </a:r>
            <a:r>
              <a:rPr b="0" dirty="0" err="1"/>
              <a:t>viennent</a:t>
            </a:r>
            <a:r>
              <a:rPr b="0" dirty="0"/>
              <a:t> </a:t>
            </a:r>
            <a:r>
              <a:rPr lang="fr-FR" b="0" dirty="0"/>
              <a:t>appuyer </a:t>
            </a:r>
            <a:r>
              <a:rPr b="0" dirty="0" err="1"/>
              <a:t>l’administration</a:t>
            </a:r>
            <a:r>
              <a:rPr b="0" dirty="0"/>
              <a:t> d’un </a:t>
            </a:r>
            <a:r>
              <a:rPr b="0" dirty="0" err="1"/>
              <a:t>traitement</a:t>
            </a:r>
            <a:r>
              <a:rPr b="0" dirty="0"/>
              <a:t> </a:t>
            </a:r>
            <a:r>
              <a:rPr b="0" dirty="0" err="1"/>
              <a:t>précoce</a:t>
            </a:r>
            <a:r>
              <a:rPr b="0" dirty="0"/>
              <a:t> </a:t>
            </a:r>
            <a:r>
              <a:rPr b="0" dirty="0" err="1"/>
              <a:t>dans</a:t>
            </a:r>
            <a:r>
              <a:rPr b="0" dirty="0"/>
              <a:t> la S</a:t>
            </a:r>
            <a:r>
              <a:rPr lang="en-GB" b="0" dirty="0"/>
              <a:t>E</a:t>
            </a:r>
            <a:r>
              <a:rPr b="0" dirty="0"/>
              <a:t>P</a:t>
            </a:r>
            <a:r>
              <a:rPr lang="en-GB" b="0" dirty="0"/>
              <a:t> </a:t>
            </a:r>
            <a:r>
              <a:rPr b="0" dirty="0"/>
              <a:t>RR.</a:t>
            </a:r>
          </a:p>
          <a:p>
            <a:pPr algn="r"/>
            <a:endParaRPr dirty="0"/>
          </a:p>
          <a:p>
            <a:pPr algn="l">
              <a:defRPr b="1"/>
            </a:pPr>
            <a:r>
              <a:rPr dirty="0" err="1"/>
              <a:t>Références</a:t>
            </a:r>
            <a:endParaRPr dirty="0"/>
          </a:p>
          <a:p>
            <a:pPr marL="228600" indent="-228600" algn="l">
              <a:buSzPct val="100000"/>
              <a:buAutoNum type="arabicPeriod"/>
            </a:pPr>
            <a:r>
              <a:rPr dirty="0"/>
              <a:t>Jacobs LD </a:t>
            </a:r>
            <a:r>
              <a:rPr i="1" dirty="0"/>
              <a:t>et al. N </a:t>
            </a:r>
            <a:r>
              <a:rPr i="1" dirty="0" err="1"/>
              <a:t>Engl</a:t>
            </a:r>
            <a:r>
              <a:rPr i="1" dirty="0"/>
              <a:t> J Med </a:t>
            </a:r>
            <a:r>
              <a:rPr dirty="0"/>
              <a:t>2000;343:898–904.</a:t>
            </a:r>
          </a:p>
          <a:p>
            <a:pPr marL="228600" indent="-228600">
              <a:buSzPct val="100000"/>
              <a:buAutoNum type="arabicPeriod"/>
            </a:pPr>
            <a:r>
              <a:rPr dirty="0" err="1"/>
              <a:t>Comi</a:t>
            </a:r>
            <a:r>
              <a:rPr dirty="0"/>
              <a:t> G </a:t>
            </a:r>
            <a:r>
              <a:rPr i="1" dirty="0"/>
              <a:t>et al. Lancet </a:t>
            </a:r>
            <a:r>
              <a:rPr dirty="0"/>
              <a:t>2001;357:1576–82.</a:t>
            </a:r>
          </a:p>
          <a:p>
            <a:pPr marL="228600" indent="-228600">
              <a:buSzPct val="100000"/>
              <a:buAutoNum type="arabicPeriod"/>
            </a:pPr>
            <a:r>
              <a:rPr dirty="0" err="1"/>
              <a:t>Kappos</a:t>
            </a:r>
            <a:r>
              <a:rPr dirty="0"/>
              <a:t> L </a:t>
            </a:r>
            <a:r>
              <a:rPr i="1" dirty="0"/>
              <a:t>et al</a:t>
            </a:r>
            <a:r>
              <a:rPr dirty="0"/>
              <a:t>. </a:t>
            </a:r>
            <a:r>
              <a:rPr i="1" dirty="0"/>
              <a:t>Neurology </a:t>
            </a:r>
            <a:r>
              <a:rPr dirty="0"/>
              <a:t>2006;67:1242–9.</a:t>
            </a:r>
          </a:p>
          <a:p>
            <a:pPr marL="228600" indent="-228600">
              <a:buSzPct val="100000"/>
              <a:buAutoNum type="arabicPeriod"/>
            </a:pPr>
            <a:r>
              <a:rPr dirty="0" err="1"/>
              <a:t>Comi</a:t>
            </a:r>
            <a:r>
              <a:rPr dirty="0"/>
              <a:t> G </a:t>
            </a:r>
            <a:r>
              <a:rPr i="1" dirty="0"/>
              <a:t>et al. </a:t>
            </a:r>
            <a:r>
              <a:rPr i="1" dirty="0" err="1"/>
              <a:t>Mult</a:t>
            </a:r>
            <a:r>
              <a:rPr i="1" dirty="0"/>
              <a:t> </a:t>
            </a:r>
            <a:r>
              <a:rPr i="1" dirty="0" err="1"/>
              <a:t>Scler</a:t>
            </a:r>
            <a:r>
              <a:rPr i="1" dirty="0"/>
              <a:t> </a:t>
            </a:r>
            <a:r>
              <a:rPr dirty="0"/>
              <a:t>2013;19:1074–83.</a:t>
            </a:r>
          </a:p>
          <a:p>
            <a:pPr marL="228600" indent="-228600">
              <a:buSzPct val="100000"/>
              <a:buAutoNum type="arabicPeriod"/>
            </a:pPr>
            <a:r>
              <a:rPr dirty="0"/>
              <a:t>Kinkel RP </a:t>
            </a:r>
            <a:r>
              <a:rPr i="1" dirty="0"/>
              <a:t>et al. Arch </a:t>
            </a:r>
            <a:r>
              <a:rPr i="1" dirty="0" err="1"/>
              <a:t>Neurol</a:t>
            </a:r>
            <a:r>
              <a:rPr i="1" dirty="0"/>
              <a:t> </a:t>
            </a:r>
            <a:r>
              <a:rPr dirty="0"/>
              <a:t>2012;69:183–90.</a:t>
            </a:r>
          </a:p>
          <a:p>
            <a:pPr marL="228600" indent="-228600">
              <a:buSzPct val="100000"/>
              <a:buAutoNum type="arabicPeriod"/>
            </a:pPr>
            <a:r>
              <a:rPr dirty="0" err="1"/>
              <a:t>Edan</a:t>
            </a:r>
            <a:r>
              <a:rPr dirty="0"/>
              <a:t> G </a:t>
            </a:r>
            <a:r>
              <a:rPr i="1" dirty="0"/>
              <a:t>et al. Neurology </a:t>
            </a:r>
            <a:r>
              <a:rPr dirty="0"/>
              <a:t>2015;84 Suppl:P7.012.</a:t>
            </a:r>
          </a:p>
          <a:p>
            <a:pPr marL="228600" indent="-228600">
              <a:buSzPct val="100000"/>
              <a:buAutoNum type="arabicPeriod"/>
            </a:pPr>
            <a:r>
              <a:rPr dirty="0"/>
              <a:t>Johnson KP </a:t>
            </a:r>
            <a:r>
              <a:rPr i="1" dirty="0"/>
              <a:t>et al. </a:t>
            </a:r>
            <a:r>
              <a:rPr i="1" dirty="0" err="1"/>
              <a:t>Acta</a:t>
            </a:r>
            <a:r>
              <a:rPr i="1" dirty="0"/>
              <a:t> </a:t>
            </a:r>
            <a:r>
              <a:rPr i="1" dirty="0" err="1"/>
              <a:t>Neurol</a:t>
            </a:r>
            <a:r>
              <a:rPr i="1" dirty="0"/>
              <a:t> </a:t>
            </a:r>
            <a:r>
              <a:rPr i="1" dirty="0" err="1"/>
              <a:t>Scand</a:t>
            </a:r>
            <a:r>
              <a:rPr i="1" dirty="0"/>
              <a:t> </a:t>
            </a:r>
            <a:r>
              <a:rPr dirty="0"/>
              <a:t>2005;111:42–7.</a:t>
            </a:r>
          </a:p>
          <a:p>
            <a:pPr marL="228600" indent="-228600">
              <a:buSzPct val="100000"/>
              <a:buAutoNum type="arabicPeriod"/>
            </a:pPr>
            <a:r>
              <a:rPr dirty="0" err="1"/>
              <a:t>Agius</a:t>
            </a:r>
            <a:r>
              <a:rPr dirty="0"/>
              <a:t> M </a:t>
            </a:r>
            <a:r>
              <a:rPr i="1" dirty="0"/>
              <a:t>et al. CNS </a:t>
            </a:r>
            <a:r>
              <a:rPr i="1" dirty="0" err="1"/>
              <a:t>Neurosci</a:t>
            </a:r>
            <a:r>
              <a:rPr i="1" dirty="0"/>
              <a:t> </a:t>
            </a:r>
            <a:r>
              <a:rPr i="1" dirty="0" err="1"/>
              <a:t>Ther</a:t>
            </a:r>
            <a:r>
              <a:rPr i="1" dirty="0"/>
              <a:t> </a:t>
            </a:r>
            <a:r>
              <a:rPr dirty="0"/>
              <a:t>2014;20:446–51.</a:t>
            </a:r>
          </a:p>
          <a:p>
            <a:pPr marL="228600" indent="-228600">
              <a:buSzPct val="100000"/>
              <a:buAutoNum type="arabicPeriod"/>
            </a:pPr>
            <a:r>
              <a:rPr dirty="0" err="1"/>
              <a:t>Trojano</a:t>
            </a:r>
            <a:r>
              <a:rPr dirty="0"/>
              <a:t> M </a:t>
            </a:r>
            <a:r>
              <a:rPr i="1" dirty="0"/>
              <a:t>et al</a:t>
            </a:r>
            <a:r>
              <a:rPr dirty="0"/>
              <a:t>. </a:t>
            </a:r>
            <a:r>
              <a:rPr i="1" dirty="0"/>
              <a:t>Ann </a:t>
            </a:r>
            <a:r>
              <a:rPr i="1" dirty="0" err="1"/>
              <a:t>Neurol</a:t>
            </a:r>
            <a:r>
              <a:rPr i="1" dirty="0"/>
              <a:t> </a:t>
            </a:r>
            <a:r>
              <a:rPr dirty="0"/>
              <a:t>2009;66:513–20.</a:t>
            </a:r>
          </a:p>
        </p:txBody>
      </p:sp>
    </p:spTree>
    <p:extLst>
      <p:ext uri="{BB962C8B-B14F-4D97-AF65-F5344CB8AC3E}">
        <p14:creationId xmlns:p14="http://schemas.microsoft.com/office/powerpoint/2010/main" val="340012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noRot="1" noChangeAspect="1"/>
          </p:cNvSpPr>
          <p:nvPr>
            <p:ph type="sldImg"/>
          </p:nvPr>
        </p:nvSpPr>
        <p:spPr>
          <a:xfrm>
            <a:off x="381000" y="685800"/>
            <a:ext cx="6096000" cy="3429000"/>
          </a:xfrm>
          <a:prstGeom prst="rect">
            <a:avLst/>
          </a:prstGeom>
        </p:spPr>
        <p:txBody>
          <a:bodyPr/>
          <a:lstStyle/>
          <a:p>
            <a:endParaRPr/>
          </a:p>
        </p:txBody>
      </p:sp>
      <p:sp>
        <p:nvSpPr>
          <p:cNvPr id="388" name="Shape 388"/>
          <p:cNvSpPr>
            <a:spLocks noGrp="1"/>
          </p:cNvSpPr>
          <p:nvPr>
            <p:ph type="body" sz="quarter" idx="1"/>
          </p:nvPr>
        </p:nvSpPr>
        <p:spPr>
          <a:prstGeom prst="rect">
            <a:avLst/>
          </a:prstGeom>
        </p:spPr>
        <p:txBody>
          <a:bodyPr/>
          <a:lstStyle/>
          <a:p>
            <a:r>
              <a:rPr dirty="0" err="1"/>
              <a:t>L’objectif</a:t>
            </a:r>
            <a:r>
              <a:rPr dirty="0"/>
              <a:t> de la </a:t>
            </a:r>
            <a:r>
              <a:rPr dirty="0" err="1"/>
              <a:t>maximisation</a:t>
            </a:r>
            <a:r>
              <a:rPr dirty="0"/>
              <a:t> de la santé </a:t>
            </a:r>
            <a:r>
              <a:rPr b="0" dirty="0"/>
              <a:t>du </a:t>
            </a:r>
            <a:r>
              <a:rPr b="0" dirty="0" err="1"/>
              <a:t>cerveau</a:t>
            </a:r>
            <a:r>
              <a:rPr b="0" dirty="0"/>
              <a:t> </a:t>
            </a:r>
            <a:r>
              <a:rPr dirty="0"/>
              <a:t>tout au long de la vie repose sur </a:t>
            </a:r>
            <a:r>
              <a:rPr dirty="0" err="1"/>
              <a:t>une</a:t>
            </a:r>
            <a:r>
              <a:rPr dirty="0"/>
              <a:t> </a:t>
            </a:r>
            <a:r>
              <a:rPr dirty="0" err="1"/>
              <a:t>stratégie</a:t>
            </a:r>
            <a:r>
              <a:rPr dirty="0"/>
              <a:t> </a:t>
            </a:r>
            <a:r>
              <a:rPr dirty="0" err="1"/>
              <a:t>thérapeutique</a:t>
            </a:r>
            <a:r>
              <a:rPr dirty="0"/>
              <a:t>.</a:t>
            </a:r>
          </a:p>
        </p:txBody>
      </p:sp>
    </p:spTree>
    <p:extLst>
      <p:ext uri="{BB962C8B-B14F-4D97-AF65-F5344CB8AC3E}">
        <p14:creationId xmlns:p14="http://schemas.microsoft.com/office/powerpoint/2010/main" val="3101677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xfrm>
            <a:off x="381000" y="685800"/>
            <a:ext cx="6096000" cy="3429000"/>
          </a:xfrm>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p>
            <a:r>
              <a:rPr dirty="0"/>
              <a:t>Les </a:t>
            </a:r>
            <a:r>
              <a:rPr dirty="0" err="1"/>
              <a:t>principes</a:t>
            </a:r>
            <a:r>
              <a:rPr dirty="0"/>
              <a:t> d’un style de vie </a:t>
            </a:r>
            <a:r>
              <a:rPr dirty="0" err="1"/>
              <a:t>sain</a:t>
            </a:r>
            <a:r>
              <a:rPr dirty="0"/>
              <a:t> pour le </a:t>
            </a:r>
            <a:r>
              <a:rPr dirty="0" err="1"/>
              <a:t>cerveau</a:t>
            </a:r>
            <a:r>
              <a:rPr dirty="0"/>
              <a:t> </a:t>
            </a:r>
            <a:r>
              <a:rPr dirty="0" err="1"/>
              <a:t>sont</a:t>
            </a:r>
            <a:r>
              <a:rPr dirty="0"/>
              <a:t> </a:t>
            </a:r>
            <a:r>
              <a:rPr dirty="0" err="1"/>
              <a:t>expliqués</a:t>
            </a:r>
            <a:r>
              <a:rPr dirty="0"/>
              <a:t> plus loin, à la </a:t>
            </a:r>
            <a:r>
              <a:rPr dirty="0" err="1"/>
              <a:t>diapositive</a:t>
            </a:r>
            <a:r>
              <a:rPr dirty="0"/>
              <a:t> </a:t>
            </a:r>
            <a:r>
              <a:rPr dirty="0" err="1"/>
              <a:t>suivante</a:t>
            </a:r>
            <a:r>
              <a:rPr dirty="0"/>
              <a:t>.</a:t>
            </a:r>
          </a:p>
          <a:p>
            <a:endParaRPr dirty="0"/>
          </a:p>
          <a:p>
            <a:r>
              <a:rPr dirty="0"/>
              <a:t>de </a:t>
            </a:r>
            <a:r>
              <a:rPr dirty="0" err="1"/>
              <a:t>Seze</a:t>
            </a:r>
            <a:r>
              <a:rPr dirty="0"/>
              <a:t> </a:t>
            </a:r>
            <a:r>
              <a:rPr i="1" dirty="0"/>
              <a:t>et al. </a:t>
            </a:r>
            <a:r>
              <a:rPr dirty="0" err="1"/>
              <a:t>ont</a:t>
            </a:r>
            <a:r>
              <a:rPr dirty="0"/>
              <a:t> </a:t>
            </a:r>
            <a:r>
              <a:rPr dirty="0" err="1"/>
              <a:t>réalisé</a:t>
            </a:r>
            <a:r>
              <a:rPr dirty="0"/>
              <a:t> </a:t>
            </a:r>
            <a:r>
              <a:rPr dirty="0" err="1"/>
              <a:t>une</a:t>
            </a:r>
            <a:r>
              <a:rPr dirty="0"/>
              <a:t> </a:t>
            </a:r>
            <a:r>
              <a:rPr dirty="0" err="1"/>
              <a:t>étude</a:t>
            </a:r>
            <a:r>
              <a:rPr dirty="0"/>
              <a:t> </a:t>
            </a:r>
            <a:r>
              <a:rPr dirty="0" err="1"/>
              <a:t>observationnelle</a:t>
            </a:r>
            <a:r>
              <a:rPr dirty="0"/>
              <a:t> </a:t>
            </a:r>
            <a:r>
              <a:rPr dirty="0" err="1"/>
              <a:t>transversale</a:t>
            </a:r>
            <a:r>
              <a:rPr dirty="0"/>
              <a:t> </a:t>
            </a:r>
            <a:r>
              <a:rPr dirty="0" err="1"/>
              <a:t>impliquant</a:t>
            </a:r>
            <a:r>
              <a:rPr dirty="0"/>
              <a:t> 175 </a:t>
            </a:r>
            <a:r>
              <a:rPr dirty="0" err="1"/>
              <a:t>neurologues</a:t>
            </a:r>
            <a:r>
              <a:rPr dirty="0"/>
              <a:t> et 202 </a:t>
            </a:r>
            <a:r>
              <a:rPr dirty="0" err="1"/>
              <a:t>personnes</a:t>
            </a:r>
            <a:r>
              <a:rPr dirty="0"/>
              <a:t> </a:t>
            </a:r>
            <a:r>
              <a:rPr dirty="0" err="1"/>
              <a:t>atteintes</a:t>
            </a:r>
            <a:r>
              <a:rPr dirty="0"/>
              <a:t> de S</a:t>
            </a:r>
            <a:r>
              <a:rPr lang="en-GB" dirty="0"/>
              <a:t>E</a:t>
            </a:r>
            <a:r>
              <a:rPr dirty="0"/>
              <a:t>P.</a:t>
            </a:r>
            <a:r>
              <a:rPr baseline="30000" dirty="0"/>
              <a:t>1</a:t>
            </a:r>
          </a:p>
          <a:p>
            <a:pPr marL="171450" indent="-171450">
              <a:buSzPct val="100000"/>
              <a:buFont typeface="Arial"/>
              <a:buChar char="•"/>
            </a:pPr>
            <a:r>
              <a:rPr dirty="0"/>
              <a:t>Les </a:t>
            </a:r>
            <a:r>
              <a:rPr dirty="0" err="1"/>
              <a:t>données</a:t>
            </a:r>
            <a:r>
              <a:rPr dirty="0"/>
              <a:t> sur les </a:t>
            </a:r>
            <a:r>
              <a:rPr dirty="0" err="1"/>
              <a:t>caractéristiques</a:t>
            </a:r>
            <a:r>
              <a:rPr dirty="0"/>
              <a:t> </a:t>
            </a:r>
            <a:r>
              <a:rPr dirty="0" err="1"/>
              <a:t>cliniques</a:t>
            </a:r>
            <a:r>
              <a:rPr dirty="0"/>
              <a:t> </a:t>
            </a:r>
            <a:r>
              <a:rPr dirty="0" err="1"/>
              <a:t>ont</a:t>
            </a:r>
            <a:r>
              <a:rPr dirty="0"/>
              <a:t> </a:t>
            </a:r>
            <a:r>
              <a:rPr dirty="0" err="1"/>
              <a:t>été</a:t>
            </a:r>
            <a:r>
              <a:rPr dirty="0"/>
              <a:t> </a:t>
            </a:r>
            <a:r>
              <a:rPr dirty="0" err="1"/>
              <a:t>collectées</a:t>
            </a:r>
            <a:r>
              <a:rPr dirty="0"/>
              <a:t> à </a:t>
            </a:r>
            <a:r>
              <a:rPr dirty="0" err="1"/>
              <a:t>partir</a:t>
            </a:r>
            <a:r>
              <a:rPr dirty="0"/>
              <a:t> d’un questionnaire </a:t>
            </a:r>
            <a:r>
              <a:rPr dirty="0" err="1"/>
              <a:t>rempli</a:t>
            </a:r>
            <a:r>
              <a:rPr dirty="0"/>
              <a:t> par les </a:t>
            </a:r>
            <a:r>
              <a:rPr dirty="0" err="1"/>
              <a:t>médecins</a:t>
            </a:r>
            <a:r>
              <a:rPr dirty="0"/>
              <a:t>, </a:t>
            </a:r>
            <a:r>
              <a:rPr dirty="0" err="1"/>
              <a:t>alors</a:t>
            </a:r>
            <a:r>
              <a:rPr dirty="0"/>
              <a:t> que les </a:t>
            </a:r>
            <a:r>
              <a:rPr dirty="0" err="1"/>
              <a:t>données</a:t>
            </a:r>
            <a:r>
              <a:rPr dirty="0"/>
              <a:t> </a:t>
            </a:r>
            <a:r>
              <a:rPr dirty="0" err="1"/>
              <a:t>concernant</a:t>
            </a:r>
            <a:r>
              <a:rPr dirty="0"/>
              <a:t> la perception de la </a:t>
            </a:r>
            <a:r>
              <a:rPr dirty="0" err="1"/>
              <a:t>maladie</a:t>
            </a:r>
            <a:r>
              <a:rPr dirty="0"/>
              <a:t> et du </a:t>
            </a:r>
            <a:r>
              <a:rPr dirty="0" err="1"/>
              <a:t>traitement</a:t>
            </a:r>
            <a:r>
              <a:rPr dirty="0"/>
              <a:t> </a:t>
            </a:r>
            <a:r>
              <a:rPr dirty="0" err="1"/>
              <a:t>ont</a:t>
            </a:r>
            <a:r>
              <a:rPr dirty="0"/>
              <a:t> </a:t>
            </a:r>
            <a:r>
              <a:rPr dirty="0" err="1"/>
              <a:t>été</a:t>
            </a:r>
            <a:r>
              <a:rPr dirty="0"/>
              <a:t> </a:t>
            </a:r>
            <a:r>
              <a:rPr dirty="0" err="1"/>
              <a:t>collectées</a:t>
            </a:r>
            <a:r>
              <a:rPr dirty="0"/>
              <a:t> à </a:t>
            </a:r>
            <a:r>
              <a:rPr dirty="0" err="1"/>
              <a:t>partir</a:t>
            </a:r>
            <a:r>
              <a:rPr dirty="0"/>
              <a:t> d’un questionnaire </a:t>
            </a:r>
            <a:r>
              <a:rPr dirty="0" err="1"/>
              <a:t>rempli</a:t>
            </a:r>
            <a:r>
              <a:rPr dirty="0"/>
              <a:t> par les patients.</a:t>
            </a:r>
          </a:p>
          <a:p>
            <a:pPr marL="171450" indent="-171450">
              <a:buSzPct val="100000"/>
              <a:buFont typeface="Arial"/>
              <a:buChar char="•"/>
            </a:pPr>
            <a:r>
              <a:rPr dirty="0"/>
              <a:t>42,6 % et 34,7 % des </a:t>
            </a:r>
            <a:r>
              <a:rPr dirty="0" err="1"/>
              <a:t>personnes</a:t>
            </a:r>
            <a:r>
              <a:rPr dirty="0"/>
              <a:t> </a:t>
            </a:r>
            <a:r>
              <a:rPr dirty="0" err="1"/>
              <a:t>atteintes</a:t>
            </a:r>
            <a:r>
              <a:rPr dirty="0"/>
              <a:t> de S</a:t>
            </a:r>
            <a:r>
              <a:rPr lang="en-GB" dirty="0"/>
              <a:t>E</a:t>
            </a:r>
            <a:r>
              <a:rPr dirty="0"/>
              <a:t>P </a:t>
            </a:r>
            <a:r>
              <a:rPr dirty="0" err="1"/>
              <a:t>ont</a:t>
            </a:r>
            <a:r>
              <a:rPr dirty="0"/>
              <a:t> </a:t>
            </a:r>
            <a:r>
              <a:rPr dirty="0" err="1"/>
              <a:t>déclaré</a:t>
            </a:r>
            <a:r>
              <a:rPr dirty="0"/>
              <a:t> </a:t>
            </a:r>
            <a:r>
              <a:rPr dirty="0" err="1"/>
              <a:t>avoir</a:t>
            </a:r>
            <a:r>
              <a:rPr dirty="0"/>
              <a:t> </a:t>
            </a:r>
            <a:r>
              <a:rPr dirty="0" err="1"/>
              <a:t>été</a:t>
            </a:r>
            <a:r>
              <a:rPr dirty="0"/>
              <a:t> </a:t>
            </a:r>
            <a:r>
              <a:rPr dirty="0" err="1"/>
              <a:t>bien</a:t>
            </a:r>
            <a:r>
              <a:rPr dirty="0"/>
              <a:t> </a:t>
            </a:r>
            <a:r>
              <a:rPr dirty="0" err="1"/>
              <a:t>informées</a:t>
            </a:r>
            <a:r>
              <a:rPr dirty="0"/>
              <a:t> au </a:t>
            </a:r>
            <a:r>
              <a:rPr dirty="0" err="1"/>
              <a:t>sujet</a:t>
            </a:r>
            <a:r>
              <a:rPr dirty="0"/>
              <a:t> de </a:t>
            </a:r>
            <a:r>
              <a:rPr dirty="0" err="1"/>
              <a:t>leur</a:t>
            </a:r>
            <a:r>
              <a:rPr dirty="0"/>
              <a:t> </a:t>
            </a:r>
            <a:r>
              <a:rPr dirty="0" err="1"/>
              <a:t>maladie</a:t>
            </a:r>
            <a:r>
              <a:rPr dirty="0"/>
              <a:t> et de son </a:t>
            </a:r>
            <a:r>
              <a:rPr dirty="0" err="1"/>
              <a:t>traitement</a:t>
            </a:r>
            <a:r>
              <a:rPr dirty="0"/>
              <a:t>, </a:t>
            </a:r>
            <a:r>
              <a:rPr dirty="0" err="1"/>
              <a:t>respectivement</a:t>
            </a:r>
            <a:r>
              <a:rPr dirty="0"/>
              <a:t>.</a:t>
            </a:r>
          </a:p>
          <a:p>
            <a:pPr marL="171450" indent="-171450">
              <a:buSzPct val="100000"/>
              <a:buFont typeface="Arial"/>
              <a:buChar char="•"/>
            </a:pPr>
            <a:r>
              <a:rPr dirty="0" err="1"/>
              <a:t>L’observance</a:t>
            </a:r>
            <a:r>
              <a:rPr dirty="0"/>
              <a:t> </a:t>
            </a:r>
            <a:r>
              <a:rPr dirty="0" err="1"/>
              <a:t>était</a:t>
            </a:r>
            <a:r>
              <a:rPr dirty="0"/>
              <a:t> </a:t>
            </a:r>
            <a:r>
              <a:rPr dirty="0" err="1"/>
              <a:t>bien</a:t>
            </a:r>
            <a:r>
              <a:rPr dirty="0"/>
              <a:t> </a:t>
            </a:r>
            <a:r>
              <a:rPr dirty="0" err="1"/>
              <a:t>meilleure</a:t>
            </a:r>
            <a:r>
              <a:rPr dirty="0"/>
              <a:t> chez les </a:t>
            </a:r>
            <a:r>
              <a:rPr dirty="0" err="1"/>
              <a:t>personnes</a:t>
            </a:r>
            <a:r>
              <a:rPr dirty="0"/>
              <a:t> </a:t>
            </a:r>
            <a:r>
              <a:rPr dirty="0" err="1"/>
              <a:t>atteintes</a:t>
            </a:r>
            <a:r>
              <a:rPr dirty="0"/>
              <a:t> de S</a:t>
            </a:r>
            <a:r>
              <a:rPr lang="en-GB" dirty="0"/>
              <a:t>E</a:t>
            </a:r>
            <a:r>
              <a:rPr dirty="0"/>
              <a:t>P </a:t>
            </a:r>
            <a:r>
              <a:rPr dirty="0" err="1"/>
              <a:t>bien</a:t>
            </a:r>
            <a:r>
              <a:rPr dirty="0"/>
              <a:t> </a:t>
            </a:r>
            <a:r>
              <a:rPr dirty="0" err="1"/>
              <a:t>informées</a:t>
            </a:r>
            <a:r>
              <a:rPr dirty="0"/>
              <a:t> que chez </a:t>
            </a:r>
            <a:r>
              <a:rPr dirty="0" err="1"/>
              <a:t>celles</a:t>
            </a:r>
            <a:r>
              <a:rPr dirty="0"/>
              <a:t> qui </a:t>
            </a:r>
            <a:r>
              <a:rPr dirty="0" err="1"/>
              <a:t>n’avaient</a:t>
            </a:r>
            <a:r>
              <a:rPr dirty="0"/>
              <a:t> pas </a:t>
            </a:r>
            <a:r>
              <a:rPr dirty="0" err="1"/>
              <a:t>été</a:t>
            </a:r>
            <a:r>
              <a:rPr dirty="0"/>
              <a:t> </a:t>
            </a:r>
            <a:r>
              <a:rPr dirty="0" err="1"/>
              <a:t>bien</a:t>
            </a:r>
            <a:r>
              <a:rPr dirty="0"/>
              <a:t> </a:t>
            </a:r>
            <a:r>
              <a:rPr dirty="0" err="1"/>
              <a:t>informées</a:t>
            </a:r>
            <a:r>
              <a:rPr dirty="0"/>
              <a:t> (</a:t>
            </a:r>
            <a:r>
              <a:rPr i="1" dirty="0"/>
              <a:t>p</a:t>
            </a:r>
            <a:r>
              <a:rPr dirty="0"/>
              <a:t> = 0,035). </a:t>
            </a:r>
          </a:p>
          <a:p>
            <a:endParaRPr dirty="0"/>
          </a:p>
          <a:p>
            <a:r>
              <a:rPr dirty="0"/>
              <a:t>Remington </a:t>
            </a:r>
            <a:r>
              <a:rPr i="1" dirty="0"/>
              <a:t>et al.</a:t>
            </a:r>
            <a:r>
              <a:rPr baseline="30000" dirty="0"/>
              <a:t>2</a:t>
            </a:r>
            <a:r>
              <a:rPr i="1" dirty="0"/>
              <a:t> </a:t>
            </a:r>
            <a:r>
              <a:rPr dirty="0" err="1"/>
              <a:t>ont</a:t>
            </a:r>
            <a:r>
              <a:rPr dirty="0"/>
              <a:t> </a:t>
            </a:r>
            <a:r>
              <a:rPr dirty="0" err="1"/>
              <a:t>examiné</a:t>
            </a:r>
            <a:r>
              <a:rPr dirty="0"/>
              <a:t> les </a:t>
            </a:r>
            <a:r>
              <a:rPr dirty="0" err="1"/>
              <a:t>données</a:t>
            </a:r>
            <a:r>
              <a:rPr dirty="0"/>
              <a:t> </a:t>
            </a:r>
            <a:r>
              <a:rPr dirty="0" err="1"/>
              <a:t>concernant</a:t>
            </a:r>
            <a:r>
              <a:rPr dirty="0"/>
              <a:t> </a:t>
            </a:r>
            <a:r>
              <a:rPr dirty="0" err="1"/>
              <a:t>l’observance</a:t>
            </a:r>
            <a:r>
              <a:rPr dirty="0"/>
              <a:t> et </a:t>
            </a:r>
            <a:r>
              <a:rPr dirty="0" err="1"/>
              <a:t>ils</a:t>
            </a:r>
            <a:r>
              <a:rPr dirty="0"/>
              <a:t> </a:t>
            </a:r>
            <a:r>
              <a:rPr dirty="0" err="1"/>
              <a:t>en</a:t>
            </a:r>
            <a:r>
              <a:rPr dirty="0"/>
              <a:t> </a:t>
            </a:r>
            <a:r>
              <a:rPr dirty="0" err="1"/>
              <a:t>ont</a:t>
            </a:r>
            <a:r>
              <a:rPr dirty="0"/>
              <a:t> </a:t>
            </a:r>
            <a:r>
              <a:rPr dirty="0" err="1"/>
              <a:t>conclu</a:t>
            </a:r>
            <a:r>
              <a:rPr dirty="0"/>
              <a:t> que </a:t>
            </a:r>
            <a:r>
              <a:rPr dirty="0" err="1"/>
              <a:t>l’optimisation</a:t>
            </a:r>
            <a:r>
              <a:rPr dirty="0"/>
              <a:t> des </a:t>
            </a:r>
            <a:r>
              <a:rPr dirty="0" err="1"/>
              <a:t>rôles</a:t>
            </a:r>
            <a:r>
              <a:rPr dirty="0"/>
              <a:t> des </a:t>
            </a:r>
            <a:r>
              <a:rPr dirty="0" err="1"/>
              <a:t>pourvoyeurs</a:t>
            </a:r>
            <a:r>
              <a:rPr dirty="0"/>
              <a:t> de </a:t>
            </a:r>
            <a:r>
              <a:rPr dirty="0" err="1"/>
              <a:t>soins</a:t>
            </a:r>
            <a:r>
              <a:rPr dirty="0"/>
              <a:t> </a:t>
            </a:r>
            <a:r>
              <a:rPr dirty="0" err="1"/>
              <a:t>est</a:t>
            </a:r>
            <a:r>
              <a:rPr dirty="0"/>
              <a:t> susceptible de </a:t>
            </a:r>
            <a:r>
              <a:rPr dirty="0" err="1"/>
              <a:t>faciliter</a:t>
            </a:r>
            <a:r>
              <a:rPr dirty="0"/>
              <a:t> </a:t>
            </a:r>
            <a:r>
              <a:rPr dirty="0" err="1"/>
              <a:t>une</a:t>
            </a:r>
            <a:r>
              <a:rPr dirty="0"/>
              <a:t> </a:t>
            </a:r>
            <a:r>
              <a:rPr dirty="0" err="1"/>
              <a:t>meilleure</a:t>
            </a:r>
            <a:r>
              <a:rPr dirty="0"/>
              <a:t> observance.</a:t>
            </a:r>
          </a:p>
          <a:p>
            <a:endParaRPr dirty="0"/>
          </a:p>
          <a:p>
            <a:pPr>
              <a:defRPr b="1"/>
            </a:pPr>
            <a:r>
              <a:rPr dirty="0" err="1"/>
              <a:t>Références</a:t>
            </a:r>
            <a:endParaRPr dirty="0"/>
          </a:p>
          <a:p>
            <a:pPr marL="228600" indent="-228600">
              <a:buSzPct val="100000"/>
              <a:buAutoNum type="arabicPeriod"/>
            </a:pPr>
            <a:r>
              <a:rPr dirty="0"/>
              <a:t>de </a:t>
            </a:r>
            <a:r>
              <a:rPr dirty="0" err="1"/>
              <a:t>Seze</a:t>
            </a:r>
            <a:r>
              <a:rPr dirty="0"/>
              <a:t> J </a:t>
            </a:r>
            <a:r>
              <a:rPr i="1" dirty="0"/>
              <a:t>et al. Patient Prefer Adherence </a:t>
            </a:r>
            <a:r>
              <a:rPr dirty="0"/>
              <a:t>2012;6:263–73.</a:t>
            </a:r>
          </a:p>
          <a:p>
            <a:pPr marL="228600" indent="-228600">
              <a:buSzPct val="100000"/>
              <a:buAutoNum type="arabicPeriod"/>
            </a:pPr>
            <a:r>
              <a:rPr dirty="0"/>
              <a:t>Remington G </a:t>
            </a:r>
            <a:r>
              <a:rPr i="1" dirty="0"/>
              <a:t>et al. </a:t>
            </a:r>
            <a:r>
              <a:rPr i="1" dirty="0" err="1"/>
              <a:t>Int</a:t>
            </a:r>
            <a:r>
              <a:rPr i="1" dirty="0"/>
              <a:t> J MS Care </a:t>
            </a:r>
            <a:r>
              <a:rPr dirty="0"/>
              <a:t>2013;15:36–45.</a:t>
            </a:r>
          </a:p>
          <a:p>
            <a:pPr marL="228600" indent="-228600">
              <a:buSzPct val="100000"/>
              <a:buAutoNum type="arabicPeriod"/>
            </a:pPr>
            <a:r>
              <a:rPr dirty="0" err="1"/>
              <a:t>Bunz</a:t>
            </a:r>
            <a:r>
              <a:rPr dirty="0"/>
              <a:t> TJ </a:t>
            </a:r>
            <a:r>
              <a:rPr i="1" dirty="0"/>
              <a:t>et al</a:t>
            </a:r>
            <a:r>
              <a:rPr dirty="0"/>
              <a:t>. </a:t>
            </a:r>
            <a:r>
              <a:rPr i="1" dirty="0"/>
              <a:t>Value Health </a:t>
            </a:r>
            <a:r>
              <a:rPr dirty="0"/>
              <a:t>2013;16:A109.</a:t>
            </a:r>
          </a:p>
          <a:p>
            <a:endParaRPr dirty="0"/>
          </a:p>
        </p:txBody>
      </p:sp>
    </p:spTree>
    <p:extLst>
      <p:ext uri="{BB962C8B-B14F-4D97-AF65-F5344CB8AC3E}">
        <p14:creationId xmlns:p14="http://schemas.microsoft.com/office/powerpoint/2010/main" val="559280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381000" y="685800"/>
            <a:ext cx="6096000" cy="342900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dirty="0"/>
              <a:t>Les </a:t>
            </a:r>
            <a:r>
              <a:rPr dirty="0" err="1"/>
              <a:t>activités</a:t>
            </a:r>
            <a:r>
              <a:rPr dirty="0"/>
              <a:t> qui </a:t>
            </a:r>
            <a:r>
              <a:rPr dirty="0" err="1"/>
              <a:t>améliorent</a:t>
            </a:r>
            <a:r>
              <a:rPr dirty="0"/>
              <a:t> la </a:t>
            </a:r>
            <a:r>
              <a:rPr dirty="0" err="1"/>
              <a:t>réserve</a:t>
            </a:r>
            <a:r>
              <a:rPr dirty="0"/>
              <a:t> </a:t>
            </a:r>
            <a:r>
              <a:rPr dirty="0" err="1"/>
              <a:t>cognitifive</a:t>
            </a:r>
            <a:r>
              <a:rPr dirty="0"/>
              <a:t> </a:t>
            </a:r>
            <a:r>
              <a:rPr dirty="0" err="1"/>
              <a:t>incluent</a:t>
            </a:r>
            <a:r>
              <a:rPr dirty="0"/>
              <a:t> </a:t>
            </a:r>
            <a:r>
              <a:rPr dirty="0" err="1"/>
              <a:t>l’éducation</a:t>
            </a:r>
            <a:r>
              <a:rPr dirty="0"/>
              <a:t>, la lecture et </a:t>
            </a:r>
            <a:r>
              <a:rPr dirty="0" err="1"/>
              <a:t>l’expression</a:t>
            </a:r>
            <a:r>
              <a:rPr dirty="0"/>
              <a:t> </a:t>
            </a:r>
            <a:r>
              <a:rPr dirty="0" err="1"/>
              <a:t>créative</a:t>
            </a:r>
            <a:r>
              <a:rPr dirty="0"/>
              <a:t>.</a:t>
            </a:r>
          </a:p>
          <a:p>
            <a:pPr>
              <a:defRPr b="1"/>
            </a:pPr>
            <a:endParaRPr dirty="0"/>
          </a:p>
          <a:p>
            <a:r>
              <a:rPr dirty="0"/>
              <a:t>Les affections </a:t>
            </a:r>
            <a:r>
              <a:rPr dirty="0" err="1"/>
              <a:t>suivantes</a:t>
            </a:r>
            <a:r>
              <a:rPr dirty="0"/>
              <a:t> </a:t>
            </a:r>
            <a:r>
              <a:rPr dirty="0" err="1"/>
              <a:t>sont</a:t>
            </a:r>
            <a:r>
              <a:rPr dirty="0"/>
              <a:t> </a:t>
            </a:r>
            <a:r>
              <a:rPr dirty="0" err="1"/>
              <a:t>associées</a:t>
            </a:r>
            <a:r>
              <a:rPr dirty="0"/>
              <a:t> à </a:t>
            </a:r>
            <a:r>
              <a:rPr dirty="0" err="1"/>
              <a:t>une</a:t>
            </a:r>
            <a:r>
              <a:rPr dirty="0"/>
              <a:t> plus </a:t>
            </a:r>
            <a:r>
              <a:rPr dirty="0" err="1"/>
              <a:t>grande</a:t>
            </a:r>
            <a:r>
              <a:rPr dirty="0"/>
              <a:t> </a:t>
            </a:r>
            <a:r>
              <a:rPr dirty="0" err="1"/>
              <a:t>évolution</a:t>
            </a:r>
            <a:r>
              <a:rPr dirty="0"/>
              <a:t> </a:t>
            </a:r>
            <a:r>
              <a:rPr dirty="0" err="1"/>
              <a:t>vers</a:t>
            </a:r>
            <a:r>
              <a:rPr dirty="0"/>
              <a:t> </a:t>
            </a:r>
            <a:r>
              <a:rPr lang="fr-FR" b="0" dirty="0"/>
              <a:t>le handicap</a:t>
            </a:r>
            <a:r>
              <a:rPr b="0" dirty="0"/>
              <a:t> </a:t>
            </a:r>
            <a:r>
              <a:rPr dirty="0" err="1"/>
              <a:t>si</a:t>
            </a:r>
            <a:r>
              <a:rPr dirty="0"/>
              <a:t> </a:t>
            </a:r>
            <a:r>
              <a:rPr dirty="0" err="1"/>
              <a:t>elles</a:t>
            </a:r>
            <a:r>
              <a:rPr dirty="0"/>
              <a:t> coexistent avec la S</a:t>
            </a:r>
            <a:r>
              <a:rPr lang="en-GB" dirty="0"/>
              <a:t>E</a:t>
            </a:r>
            <a:r>
              <a:rPr dirty="0"/>
              <a:t>P à tout moment </a:t>
            </a:r>
            <a:r>
              <a:rPr dirty="0" err="1"/>
              <a:t>durant</a:t>
            </a:r>
            <a:r>
              <a:rPr dirty="0"/>
              <a:t> le </a:t>
            </a:r>
            <a:r>
              <a:rPr dirty="0" err="1"/>
              <a:t>cours</a:t>
            </a:r>
            <a:r>
              <a:rPr dirty="0"/>
              <a:t> de la maladie:</a:t>
            </a:r>
            <a:r>
              <a:rPr baseline="30000" dirty="0"/>
              <a:t>1</a:t>
            </a:r>
            <a:r>
              <a:rPr dirty="0"/>
              <a:t> </a:t>
            </a:r>
          </a:p>
          <a:p>
            <a:pPr marL="171450" indent="-171450">
              <a:buSzPct val="100000"/>
              <a:buFont typeface="Arial"/>
              <a:buChar char="•"/>
            </a:pPr>
            <a:r>
              <a:rPr dirty="0"/>
              <a:t>hypertension</a:t>
            </a:r>
          </a:p>
          <a:p>
            <a:pPr marL="171450" indent="-171450">
              <a:buSzPct val="100000"/>
              <a:buFont typeface="Arial"/>
              <a:buChar char="•"/>
            </a:pPr>
            <a:r>
              <a:rPr dirty="0" err="1"/>
              <a:t>diabète</a:t>
            </a:r>
            <a:r>
              <a:rPr dirty="0"/>
              <a:t> </a:t>
            </a:r>
            <a:r>
              <a:rPr dirty="0" err="1"/>
              <a:t>sucré</a:t>
            </a:r>
            <a:r>
              <a:rPr dirty="0"/>
              <a:t> de type 2 </a:t>
            </a:r>
          </a:p>
          <a:p>
            <a:pPr marL="171450" indent="-171450">
              <a:buSzPct val="100000"/>
              <a:buFont typeface="Arial"/>
              <a:buChar char="•"/>
            </a:pPr>
            <a:r>
              <a:rPr dirty="0" err="1"/>
              <a:t>dyslipidémie</a:t>
            </a:r>
            <a:r>
              <a:rPr dirty="0"/>
              <a:t> </a:t>
            </a:r>
          </a:p>
          <a:p>
            <a:pPr marL="171450" indent="-171450">
              <a:buSzPct val="100000"/>
              <a:buFont typeface="Arial"/>
              <a:buChar char="•"/>
            </a:pPr>
            <a:r>
              <a:rPr dirty="0" err="1"/>
              <a:t>artériopathie</a:t>
            </a:r>
            <a:r>
              <a:rPr dirty="0"/>
              <a:t> </a:t>
            </a:r>
            <a:r>
              <a:rPr dirty="0" err="1"/>
              <a:t>périphérique</a:t>
            </a:r>
            <a:r>
              <a:rPr dirty="0"/>
              <a:t>.</a:t>
            </a:r>
          </a:p>
          <a:p>
            <a:pPr lvl="1" indent="457200"/>
            <a:endParaRPr dirty="0"/>
          </a:p>
          <a:p>
            <a:r>
              <a:rPr dirty="0"/>
              <a:t>Les affections </a:t>
            </a:r>
            <a:r>
              <a:rPr dirty="0" err="1"/>
              <a:t>suivantes</a:t>
            </a:r>
            <a:r>
              <a:rPr dirty="0"/>
              <a:t> </a:t>
            </a:r>
            <a:r>
              <a:rPr dirty="0" err="1"/>
              <a:t>sont</a:t>
            </a:r>
            <a:r>
              <a:rPr dirty="0"/>
              <a:t> des agents de </a:t>
            </a:r>
            <a:r>
              <a:rPr dirty="0" err="1"/>
              <a:t>prédiction</a:t>
            </a:r>
            <a:r>
              <a:rPr dirty="0"/>
              <a:t> </a:t>
            </a:r>
            <a:r>
              <a:rPr dirty="0" err="1"/>
              <a:t>d’une</a:t>
            </a:r>
            <a:r>
              <a:rPr dirty="0"/>
              <a:t> </a:t>
            </a:r>
            <a:r>
              <a:rPr dirty="0" err="1"/>
              <a:t>survie</a:t>
            </a:r>
            <a:r>
              <a:rPr dirty="0"/>
              <a:t> plus </a:t>
            </a:r>
            <a:r>
              <a:rPr dirty="0" err="1"/>
              <a:t>courte</a:t>
            </a:r>
            <a:r>
              <a:rPr dirty="0"/>
              <a:t> chez les </a:t>
            </a:r>
            <a:r>
              <a:rPr dirty="0" err="1"/>
              <a:t>personnes</a:t>
            </a:r>
            <a:r>
              <a:rPr dirty="0"/>
              <a:t> </a:t>
            </a:r>
            <a:r>
              <a:rPr dirty="0" err="1"/>
              <a:t>atteintes</a:t>
            </a:r>
            <a:r>
              <a:rPr dirty="0"/>
              <a:t> de S</a:t>
            </a:r>
            <a:r>
              <a:rPr lang="en-GB" dirty="0"/>
              <a:t>E</a:t>
            </a:r>
            <a:r>
              <a:rPr dirty="0"/>
              <a:t>P:</a:t>
            </a:r>
            <a:r>
              <a:rPr baseline="30000" dirty="0"/>
              <a:t>2</a:t>
            </a:r>
          </a:p>
          <a:p>
            <a:pPr marL="171450" indent="-171450">
              <a:buSzPct val="100000"/>
              <a:buFont typeface="Arial"/>
              <a:buChar char="•"/>
            </a:pPr>
            <a:r>
              <a:rPr dirty="0" err="1"/>
              <a:t>cardiopathie</a:t>
            </a:r>
            <a:endParaRPr dirty="0"/>
          </a:p>
          <a:p>
            <a:pPr marL="171450" indent="-171450">
              <a:buSzPct val="100000"/>
              <a:buFont typeface="Arial"/>
              <a:buChar char="•"/>
            </a:pPr>
            <a:r>
              <a:rPr dirty="0"/>
              <a:t>grippe</a:t>
            </a:r>
          </a:p>
          <a:p>
            <a:pPr marL="171450" indent="-171450">
              <a:buSzPct val="100000"/>
              <a:buFont typeface="Arial"/>
              <a:buChar char="•"/>
            </a:pPr>
            <a:r>
              <a:rPr lang="fr-FR" dirty="0"/>
              <a:t>i</a:t>
            </a:r>
            <a:r>
              <a:rPr dirty="0" err="1"/>
              <a:t>nfections</a:t>
            </a:r>
            <a:r>
              <a:rPr dirty="0"/>
              <a:t> des </a:t>
            </a:r>
            <a:r>
              <a:rPr dirty="0" err="1"/>
              <a:t>voies</a:t>
            </a:r>
            <a:r>
              <a:rPr dirty="0"/>
              <a:t> </a:t>
            </a:r>
            <a:r>
              <a:rPr dirty="0" err="1"/>
              <a:t>urinaires</a:t>
            </a:r>
            <a:r>
              <a:rPr dirty="0"/>
              <a:t> </a:t>
            </a:r>
          </a:p>
          <a:p>
            <a:pPr marL="171450" indent="-171450">
              <a:buSzPct val="100000"/>
              <a:buFont typeface="Arial"/>
              <a:buChar char="•"/>
            </a:pPr>
            <a:r>
              <a:rPr dirty="0"/>
              <a:t>cancer.</a:t>
            </a:r>
          </a:p>
          <a:p>
            <a:pPr>
              <a:defRPr b="1"/>
            </a:pPr>
            <a:endParaRPr dirty="0"/>
          </a:p>
          <a:p>
            <a:pPr>
              <a:defRPr b="1"/>
            </a:pPr>
            <a:r>
              <a:rPr dirty="0" err="1"/>
              <a:t>Références</a:t>
            </a:r>
            <a:endParaRPr dirty="0"/>
          </a:p>
          <a:p>
            <a:pPr marL="228600" indent="-228600">
              <a:buSzPct val="100000"/>
              <a:buAutoNum type="arabicPeriod"/>
            </a:pPr>
            <a:r>
              <a:rPr dirty="0" err="1"/>
              <a:t>Jick</a:t>
            </a:r>
            <a:r>
              <a:rPr dirty="0"/>
              <a:t> SS </a:t>
            </a:r>
            <a:r>
              <a:rPr i="1" dirty="0"/>
              <a:t>et al. J </a:t>
            </a:r>
            <a:r>
              <a:rPr i="1" dirty="0" err="1"/>
              <a:t>Neurol</a:t>
            </a:r>
            <a:r>
              <a:rPr i="1" dirty="0"/>
              <a:t> </a:t>
            </a:r>
            <a:r>
              <a:rPr dirty="0"/>
              <a:t>2015; doi:10.1007/s00415-015-7796-2.</a:t>
            </a:r>
          </a:p>
          <a:p>
            <a:pPr marL="228600" indent="-228600">
              <a:buSzPct val="100000"/>
              <a:buAutoNum type="arabicPeriod"/>
            </a:pPr>
            <a:r>
              <a:rPr dirty="0" err="1"/>
              <a:t>Tettey</a:t>
            </a:r>
            <a:r>
              <a:rPr dirty="0"/>
              <a:t> P </a:t>
            </a:r>
            <a:r>
              <a:rPr i="1" dirty="0"/>
              <a:t>et al.</a:t>
            </a:r>
            <a:r>
              <a:rPr dirty="0"/>
              <a:t> </a:t>
            </a:r>
            <a:r>
              <a:rPr i="1" dirty="0"/>
              <a:t>J </a:t>
            </a:r>
            <a:r>
              <a:rPr i="1" dirty="0" err="1"/>
              <a:t>Neurol</a:t>
            </a:r>
            <a:r>
              <a:rPr i="1" dirty="0"/>
              <a:t> </a:t>
            </a:r>
            <a:r>
              <a:rPr i="1" dirty="0" err="1"/>
              <a:t>Sci</a:t>
            </a:r>
            <a:r>
              <a:rPr i="1" dirty="0"/>
              <a:t> </a:t>
            </a:r>
            <a:r>
              <a:rPr dirty="0"/>
              <a:t>2014;347:23–33.</a:t>
            </a:r>
          </a:p>
        </p:txBody>
      </p:sp>
    </p:spTree>
    <p:extLst>
      <p:ext uri="{BB962C8B-B14F-4D97-AF65-F5344CB8AC3E}">
        <p14:creationId xmlns:p14="http://schemas.microsoft.com/office/powerpoint/2010/main" val="306421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rPr dirty="0"/>
              <a:t>Ce </a:t>
            </a:r>
            <a:r>
              <a:rPr dirty="0" err="1"/>
              <a:t>jeu</a:t>
            </a:r>
            <a:r>
              <a:rPr dirty="0"/>
              <a:t> de </a:t>
            </a:r>
            <a:r>
              <a:rPr dirty="0" err="1"/>
              <a:t>diapositives</a:t>
            </a:r>
            <a:r>
              <a:rPr dirty="0"/>
              <a:t> </a:t>
            </a:r>
            <a:r>
              <a:rPr dirty="0" err="1"/>
              <a:t>est</a:t>
            </a:r>
            <a:r>
              <a:rPr dirty="0"/>
              <a:t> </a:t>
            </a:r>
            <a:r>
              <a:rPr dirty="0" err="1"/>
              <a:t>fourni</a:t>
            </a:r>
            <a:r>
              <a:rPr dirty="0"/>
              <a:t> à </a:t>
            </a:r>
            <a:r>
              <a:rPr dirty="0" err="1"/>
              <a:t>titre</a:t>
            </a:r>
            <a:r>
              <a:rPr dirty="0"/>
              <a:t> </a:t>
            </a:r>
            <a:r>
              <a:rPr b="0" dirty="0"/>
              <a:t>de </a:t>
            </a:r>
            <a:r>
              <a:rPr lang="fr-FR" b="0" i="0" dirty="0" err="1"/>
              <a:t>ress</a:t>
            </a:r>
            <a:r>
              <a:rPr b="0" i="0" dirty="0" err="1"/>
              <a:t>o</a:t>
            </a:r>
            <a:r>
              <a:rPr b="0" dirty="0" err="1"/>
              <a:t>urce</a:t>
            </a:r>
            <a:r>
              <a:rPr b="0" dirty="0"/>
              <a:t> pour les </a:t>
            </a:r>
            <a:r>
              <a:rPr b="0" dirty="0" err="1"/>
              <a:t>professionnels</a:t>
            </a:r>
            <a:r>
              <a:rPr b="0" dirty="0"/>
              <a:t> de la santé qui </a:t>
            </a:r>
            <a:r>
              <a:rPr b="0" dirty="0" err="1"/>
              <a:t>désirent</a:t>
            </a:r>
            <a:r>
              <a:rPr b="0" dirty="0"/>
              <a:t> </a:t>
            </a:r>
            <a:r>
              <a:rPr b="0" dirty="0" err="1"/>
              <a:t>parler</a:t>
            </a:r>
            <a:r>
              <a:rPr b="0" dirty="0"/>
              <a:t> du rapport </a:t>
            </a:r>
            <a:r>
              <a:rPr b="0" dirty="0" err="1"/>
              <a:t>intitulé</a:t>
            </a:r>
            <a:r>
              <a:rPr b="0" dirty="0"/>
              <a:t> “La santé </a:t>
            </a:r>
            <a:r>
              <a:rPr lang="fr-FR" b="0" dirty="0"/>
              <a:t>du cerveau</a:t>
            </a:r>
            <a:r>
              <a:rPr b="0" dirty="0"/>
              <a:t> </a:t>
            </a:r>
            <a:r>
              <a:rPr dirty="0"/>
              <a:t>:</a:t>
            </a:r>
            <a:r>
              <a:rPr lang="fr-FR" baseline="0" dirty="0"/>
              <a:t> l</a:t>
            </a:r>
            <a:r>
              <a:rPr dirty="0"/>
              <a:t>e temps </a:t>
            </a:r>
            <a:r>
              <a:rPr dirty="0" err="1"/>
              <a:t>compte</a:t>
            </a:r>
            <a:r>
              <a:rPr dirty="0"/>
              <a:t> </a:t>
            </a:r>
            <a:r>
              <a:rPr dirty="0" err="1"/>
              <a:t>dans</a:t>
            </a:r>
            <a:r>
              <a:rPr dirty="0"/>
              <a:t> l</a:t>
            </a:r>
            <a:r>
              <a:rPr lang="fr-FR" dirty="0"/>
              <a:t>a</a:t>
            </a:r>
            <a:r>
              <a:rPr dirty="0"/>
              <a:t> </a:t>
            </a:r>
            <a:r>
              <a:rPr dirty="0" err="1"/>
              <a:t>sclérose</a:t>
            </a:r>
            <a:r>
              <a:rPr dirty="0"/>
              <a:t> </a:t>
            </a:r>
            <a:r>
              <a:rPr dirty="0" err="1"/>
              <a:t>en</a:t>
            </a:r>
            <a:r>
              <a:rPr dirty="0"/>
              <a:t> plaques</a:t>
            </a:r>
            <a:r>
              <a:rPr lang="fr-FR" dirty="0"/>
              <a:t>"</a:t>
            </a:r>
            <a:r>
              <a:rPr dirty="0"/>
              <a:t>, et de </a:t>
            </a:r>
            <a:r>
              <a:rPr dirty="0" err="1"/>
              <a:t>ses</a:t>
            </a:r>
            <a:r>
              <a:rPr dirty="0"/>
              <a:t> </a:t>
            </a:r>
            <a:r>
              <a:rPr dirty="0" err="1"/>
              <a:t>recommandations</a:t>
            </a:r>
            <a:r>
              <a:rPr dirty="0"/>
              <a:t> aux </a:t>
            </a:r>
            <a:r>
              <a:rPr dirty="0" err="1"/>
              <a:t>réunions</a:t>
            </a:r>
            <a:r>
              <a:rPr dirty="0"/>
              <a:t> locales. </a:t>
            </a:r>
            <a:r>
              <a:rPr dirty="0" err="1"/>
              <a:t>L’audience</a:t>
            </a:r>
            <a:r>
              <a:rPr dirty="0"/>
              <a:t> </a:t>
            </a:r>
            <a:r>
              <a:rPr dirty="0" err="1"/>
              <a:t>ciblée</a:t>
            </a:r>
            <a:r>
              <a:rPr dirty="0"/>
              <a:t> </a:t>
            </a:r>
            <a:r>
              <a:rPr dirty="0" err="1"/>
              <a:t>est</a:t>
            </a:r>
            <a:r>
              <a:rPr dirty="0"/>
              <a:t> </a:t>
            </a:r>
            <a:r>
              <a:rPr dirty="0" err="1"/>
              <a:t>celle</a:t>
            </a:r>
            <a:r>
              <a:rPr dirty="0"/>
              <a:t> </a:t>
            </a:r>
            <a:r>
              <a:rPr dirty="0" err="1"/>
              <a:t>constituée</a:t>
            </a:r>
            <a:r>
              <a:rPr dirty="0"/>
              <a:t> de </a:t>
            </a:r>
            <a:r>
              <a:rPr dirty="0" err="1"/>
              <a:t>professionnels</a:t>
            </a:r>
            <a:r>
              <a:rPr dirty="0"/>
              <a:t> de la santé.</a:t>
            </a:r>
          </a:p>
        </p:txBody>
      </p:sp>
    </p:spTree>
    <p:extLst>
      <p:ext uri="{BB962C8B-B14F-4D97-AF65-F5344CB8AC3E}">
        <p14:creationId xmlns:p14="http://schemas.microsoft.com/office/powerpoint/2010/main" val="316232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xfrm>
            <a:off x="381000" y="685800"/>
            <a:ext cx="6096000" cy="3429000"/>
          </a:xfrm>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r>
              <a:rPr dirty="0"/>
              <a:t>Les </a:t>
            </a:r>
            <a:r>
              <a:rPr dirty="0" err="1"/>
              <a:t>preuves</a:t>
            </a:r>
            <a:r>
              <a:rPr dirty="0"/>
              <a:t> </a:t>
            </a:r>
            <a:r>
              <a:rPr dirty="0" err="1"/>
              <a:t>concrètes</a:t>
            </a:r>
            <a:r>
              <a:rPr dirty="0"/>
              <a:t> </a:t>
            </a:r>
            <a:r>
              <a:rPr b="0" dirty="0" err="1"/>
              <a:t>concernant</a:t>
            </a:r>
            <a:r>
              <a:rPr b="0" dirty="0"/>
              <a:t> </a:t>
            </a:r>
            <a:r>
              <a:rPr b="0" dirty="0" err="1"/>
              <a:t>l’efficacité</a:t>
            </a:r>
            <a:r>
              <a:rPr b="0" dirty="0"/>
              <a:t> à long </a:t>
            </a:r>
            <a:r>
              <a:rPr b="0" dirty="0" err="1"/>
              <a:t>terme</a:t>
            </a:r>
            <a:r>
              <a:rPr b="0" dirty="0"/>
              <a:t> des </a:t>
            </a:r>
            <a:r>
              <a:rPr lang="fr-FR" b="0" dirty="0"/>
              <a:t>traitements de fond</a:t>
            </a:r>
            <a:r>
              <a:rPr b="0" dirty="0"/>
              <a:t> </a:t>
            </a:r>
            <a:r>
              <a:rPr b="0" dirty="0" err="1"/>
              <a:t>établis</a:t>
            </a:r>
            <a:r>
              <a:rPr b="0" dirty="0"/>
              <a:t> au </a:t>
            </a:r>
            <a:r>
              <a:rPr b="0" dirty="0" err="1"/>
              <a:t>niveau</a:t>
            </a:r>
            <a:r>
              <a:rPr b="0" dirty="0"/>
              <a:t> de la </a:t>
            </a:r>
            <a:r>
              <a:rPr b="0" dirty="0" err="1"/>
              <a:t>prévention</a:t>
            </a:r>
            <a:r>
              <a:rPr b="0" dirty="0"/>
              <a:t> de la conversion de la S</a:t>
            </a:r>
            <a:r>
              <a:rPr lang="en-GB" b="0" dirty="0"/>
              <a:t>E</a:t>
            </a:r>
            <a:r>
              <a:rPr b="0" dirty="0"/>
              <a:t>P </a:t>
            </a:r>
            <a:r>
              <a:rPr b="0" dirty="0" err="1"/>
              <a:t>rémittente-récidiviante</a:t>
            </a:r>
            <a:r>
              <a:rPr b="0" dirty="0"/>
              <a:t> </a:t>
            </a:r>
            <a:r>
              <a:rPr b="0" dirty="0" err="1"/>
              <a:t>en</a:t>
            </a:r>
            <a:r>
              <a:rPr b="0" dirty="0"/>
              <a:t> S</a:t>
            </a:r>
            <a:r>
              <a:rPr lang="en-GB" b="0" dirty="0"/>
              <a:t>E</a:t>
            </a:r>
            <a:r>
              <a:rPr b="0" dirty="0"/>
              <a:t>P </a:t>
            </a:r>
            <a:r>
              <a:rPr b="0" dirty="0" err="1"/>
              <a:t>secondaire</a:t>
            </a:r>
            <a:r>
              <a:rPr b="0" dirty="0"/>
              <a:t> progressive </a:t>
            </a:r>
            <a:r>
              <a:rPr b="0" dirty="0" err="1"/>
              <a:t>sont</a:t>
            </a:r>
            <a:r>
              <a:rPr b="0" dirty="0"/>
              <a:t> </a:t>
            </a:r>
            <a:r>
              <a:rPr b="0" dirty="0" err="1"/>
              <a:t>également</a:t>
            </a:r>
            <a:r>
              <a:rPr b="0" dirty="0"/>
              <a:t> m</a:t>
            </a:r>
            <a:r>
              <a:rPr lang="fr-FR" b="0" dirty="0" err="1"/>
              <a:t>ixtes</a:t>
            </a:r>
            <a:r>
              <a:rPr lang="fr-FR" b="0" dirty="0"/>
              <a:t>.</a:t>
            </a:r>
            <a:r>
              <a:rPr b="0" dirty="0"/>
              <a:t> </a:t>
            </a:r>
            <a:r>
              <a:rPr b="0" dirty="0" err="1"/>
              <a:t>Certaines</a:t>
            </a:r>
            <a:r>
              <a:rPr b="0" dirty="0"/>
              <a:t> </a:t>
            </a:r>
            <a:r>
              <a:rPr b="0" dirty="0" err="1"/>
              <a:t>études</a:t>
            </a:r>
            <a:r>
              <a:rPr b="0" dirty="0"/>
              <a:t> </a:t>
            </a:r>
            <a:r>
              <a:rPr b="0" dirty="0" err="1"/>
              <a:t>rapportent</a:t>
            </a:r>
            <a:r>
              <a:rPr b="0" dirty="0"/>
              <a:t> </a:t>
            </a:r>
            <a:r>
              <a:rPr b="0" dirty="0" err="1"/>
              <a:t>qu’une</a:t>
            </a:r>
            <a:r>
              <a:rPr b="0" dirty="0"/>
              <a:t> </a:t>
            </a:r>
            <a:r>
              <a:rPr b="0" dirty="0" err="1"/>
              <a:t>classe</a:t>
            </a:r>
            <a:r>
              <a:rPr b="0" dirty="0"/>
              <a:t> </a:t>
            </a:r>
            <a:r>
              <a:rPr b="0" dirty="0" err="1"/>
              <a:t>particulière</a:t>
            </a:r>
            <a:r>
              <a:rPr b="0" dirty="0"/>
              <a:t> de </a:t>
            </a:r>
            <a:r>
              <a:rPr lang="fr-FR" b="0" dirty="0"/>
              <a:t>traitements de fond</a:t>
            </a:r>
            <a:r>
              <a:rPr b="0" dirty="0"/>
              <a:t> </a:t>
            </a:r>
            <a:r>
              <a:rPr b="0" dirty="0" err="1"/>
              <a:t>établis</a:t>
            </a:r>
            <a:r>
              <a:rPr b="0" dirty="0"/>
              <a:t> </a:t>
            </a:r>
            <a:r>
              <a:rPr b="0" dirty="0" err="1"/>
              <a:t>peut</a:t>
            </a:r>
            <a:r>
              <a:rPr b="0" dirty="0"/>
              <a:t> </a:t>
            </a:r>
            <a:r>
              <a:rPr b="0" dirty="0" err="1"/>
              <a:t>ralentir</a:t>
            </a:r>
            <a:r>
              <a:rPr b="0" dirty="0"/>
              <a:t> la conversion </a:t>
            </a:r>
            <a:r>
              <a:rPr b="0" dirty="0" err="1"/>
              <a:t>en</a:t>
            </a:r>
            <a:r>
              <a:rPr b="0" dirty="0"/>
              <a:t> S</a:t>
            </a:r>
            <a:r>
              <a:rPr lang="en-GB" b="0" dirty="0"/>
              <a:t>E</a:t>
            </a:r>
            <a:r>
              <a:rPr b="0" dirty="0"/>
              <a:t>P</a:t>
            </a:r>
            <a:r>
              <a:rPr lang="en-GB" b="0" dirty="0"/>
              <a:t> </a:t>
            </a:r>
            <a:r>
              <a:rPr b="0" dirty="0"/>
              <a:t>SP.</a:t>
            </a:r>
            <a:r>
              <a:rPr b="0" baseline="30000" dirty="0"/>
              <a:t>2,12</a:t>
            </a:r>
            <a:r>
              <a:rPr b="0" dirty="0"/>
              <a:t> </a:t>
            </a:r>
            <a:r>
              <a:rPr b="0" dirty="0" err="1"/>
              <a:t>D’autres</a:t>
            </a:r>
            <a:r>
              <a:rPr b="0" dirty="0"/>
              <a:t> </a:t>
            </a:r>
            <a:r>
              <a:rPr b="0" dirty="0" err="1"/>
              <a:t>rapportent</a:t>
            </a:r>
            <a:r>
              <a:rPr b="0" dirty="0"/>
              <a:t> </a:t>
            </a:r>
            <a:r>
              <a:rPr b="0" dirty="0" err="1"/>
              <a:t>qu’ils</a:t>
            </a:r>
            <a:r>
              <a:rPr b="0" dirty="0"/>
              <a:t> </a:t>
            </a:r>
            <a:r>
              <a:rPr b="0" dirty="0" err="1"/>
              <a:t>n’ont</a:t>
            </a:r>
            <a:r>
              <a:rPr b="0" dirty="0"/>
              <a:t> </a:t>
            </a:r>
            <a:r>
              <a:rPr b="0" dirty="0" err="1"/>
              <a:t>aucun</a:t>
            </a:r>
            <a:r>
              <a:rPr b="0" dirty="0"/>
              <a:t> </a:t>
            </a:r>
            <a:r>
              <a:rPr b="0" dirty="0" err="1"/>
              <a:t>effet</a:t>
            </a:r>
            <a:r>
              <a:rPr b="0" dirty="0"/>
              <a:t> sur le </a:t>
            </a:r>
            <a:r>
              <a:rPr b="0" dirty="0" err="1"/>
              <a:t>risque</a:t>
            </a:r>
            <a:r>
              <a:rPr b="0" dirty="0"/>
              <a:t> de </a:t>
            </a:r>
            <a:r>
              <a:rPr b="0" dirty="0" err="1"/>
              <a:t>survenue</a:t>
            </a:r>
            <a:r>
              <a:rPr b="0" dirty="0"/>
              <a:t> </a:t>
            </a:r>
            <a:r>
              <a:rPr b="0" dirty="0" err="1"/>
              <a:t>d’une</a:t>
            </a:r>
            <a:r>
              <a:rPr b="0" dirty="0"/>
              <a:t> S</a:t>
            </a:r>
            <a:r>
              <a:rPr lang="en-GB" b="0" dirty="0"/>
              <a:t>E</a:t>
            </a:r>
            <a:r>
              <a:rPr b="0" dirty="0"/>
              <a:t>P</a:t>
            </a:r>
            <a:r>
              <a:rPr lang="en-GB" b="0" dirty="0"/>
              <a:t> </a:t>
            </a:r>
            <a:r>
              <a:rPr b="0" dirty="0"/>
              <a:t>SP.</a:t>
            </a:r>
            <a:r>
              <a:rPr b="0" baseline="30000" dirty="0"/>
              <a:t>13</a:t>
            </a:r>
          </a:p>
          <a:p>
            <a:endParaRPr b="0" baseline="30000" dirty="0"/>
          </a:p>
          <a:p>
            <a:r>
              <a:rPr b="0" dirty="0"/>
              <a:t>Les </a:t>
            </a:r>
            <a:r>
              <a:rPr lang="fr-FR" b="0" dirty="0"/>
              <a:t>traitements</a:t>
            </a:r>
            <a:r>
              <a:rPr lang="fr-FR" b="0" baseline="0" dirty="0"/>
              <a:t> de fond</a:t>
            </a:r>
            <a:r>
              <a:rPr b="0" dirty="0"/>
              <a:t> </a:t>
            </a:r>
            <a:r>
              <a:rPr b="0" dirty="0" err="1"/>
              <a:t>établis</a:t>
            </a:r>
            <a:r>
              <a:rPr b="0" dirty="0"/>
              <a:t> </a:t>
            </a:r>
            <a:r>
              <a:rPr b="0" dirty="0" err="1"/>
              <a:t>sont</a:t>
            </a:r>
            <a:r>
              <a:rPr b="0" dirty="0"/>
              <a:t>, au </a:t>
            </a:r>
            <a:r>
              <a:rPr b="0" dirty="0" err="1"/>
              <a:t>mieux</a:t>
            </a:r>
            <a:r>
              <a:rPr b="0" dirty="0"/>
              <a:t>, </a:t>
            </a:r>
            <a:r>
              <a:rPr b="0" dirty="0" err="1"/>
              <a:t>modestement</a:t>
            </a:r>
            <a:r>
              <a:rPr b="0" dirty="0"/>
              <a:t> </a:t>
            </a:r>
            <a:r>
              <a:rPr b="0" dirty="0" err="1"/>
              <a:t>efficaces</a:t>
            </a:r>
            <a:r>
              <a:rPr b="0" dirty="0"/>
              <a:t> </a:t>
            </a:r>
            <a:r>
              <a:rPr b="0" dirty="0" err="1"/>
              <a:t>en</a:t>
            </a:r>
            <a:r>
              <a:rPr b="0" dirty="0"/>
              <a:t> </a:t>
            </a:r>
            <a:r>
              <a:rPr b="0" dirty="0" err="1"/>
              <a:t>matière</a:t>
            </a:r>
            <a:r>
              <a:rPr b="0" dirty="0"/>
              <a:t> </a:t>
            </a:r>
            <a:r>
              <a:rPr b="0" dirty="0" err="1"/>
              <a:t>d’altération</a:t>
            </a:r>
            <a:r>
              <a:rPr b="0" dirty="0"/>
              <a:t> du </a:t>
            </a:r>
            <a:r>
              <a:rPr b="0" dirty="0" err="1"/>
              <a:t>cours</a:t>
            </a:r>
            <a:r>
              <a:rPr b="0" dirty="0"/>
              <a:t> naturel de la S</a:t>
            </a:r>
            <a:r>
              <a:rPr lang="en-GB" b="0" dirty="0"/>
              <a:t>E</a:t>
            </a:r>
            <a:r>
              <a:rPr b="0" dirty="0"/>
              <a:t>P.</a:t>
            </a:r>
          </a:p>
          <a:p>
            <a:endParaRPr b="0" dirty="0"/>
          </a:p>
          <a:p>
            <a:r>
              <a:rPr b="0" dirty="0" err="1"/>
              <a:t>Plusieurs</a:t>
            </a:r>
            <a:r>
              <a:rPr b="0" dirty="0"/>
              <a:t> </a:t>
            </a:r>
            <a:r>
              <a:rPr b="0" dirty="0" err="1"/>
              <a:t>autres</a:t>
            </a:r>
            <a:r>
              <a:rPr b="0" dirty="0"/>
              <a:t> </a:t>
            </a:r>
            <a:r>
              <a:rPr lang="fr-FR" b="0" dirty="0"/>
              <a:t>traitements de fond</a:t>
            </a:r>
            <a:r>
              <a:rPr b="0" dirty="0"/>
              <a:t> se </a:t>
            </a:r>
            <a:r>
              <a:rPr b="0" dirty="0" err="1"/>
              <a:t>trouvent</a:t>
            </a:r>
            <a:r>
              <a:rPr b="0" dirty="0"/>
              <a:t> à divers </a:t>
            </a:r>
            <a:r>
              <a:rPr b="0" dirty="0" err="1"/>
              <a:t>stades</a:t>
            </a:r>
            <a:r>
              <a:rPr b="0" dirty="0"/>
              <a:t> de </a:t>
            </a:r>
            <a:r>
              <a:rPr b="0" dirty="0" err="1"/>
              <a:t>leur</a:t>
            </a:r>
            <a:r>
              <a:rPr b="0" dirty="0"/>
              <a:t> </a:t>
            </a:r>
            <a:r>
              <a:rPr b="0" dirty="0" err="1"/>
              <a:t>développement</a:t>
            </a:r>
            <a:r>
              <a:rPr b="0" dirty="0"/>
              <a:t>. </a:t>
            </a:r>
            <a:r>
              <a:rPr b="0" dirty="0" err="1"/>
              <a:t>Cela</a:t>
            </a:r>
            <a:r>
              <a:rPr b="0" dirty="0"/>
              <a:t> </a:t>
            </a:r>
            <a:r>
              <a:rPr b="0" dirty="0" err="1"/>
              <a:t>souligne</a:t>
            </a:r>
            <a:r>
              <a:rPr b="0" dirty="0"/>
              <a:t> la </a:t>
            </a:r>
            <a:r>
              <a:rPr b="0" dirty="0" err="1"/>
              <a:t>complexité</a:t>
            </a:r>
            <a:r>
              <a:rPr b="0" dirty="0"/>
              <a:t> </a:t>
            </a:r>
            <a:r>
              <a:rPr b="0" dirty="0" err="1"/>
              <a:t>croissante</a:t>
            </a:r>
            <a:r>
              <a:rPr b="0" dirty="0"/>
              <a:t> de la </a:t>
            </a:r>
            <a:r>
              <a:rPr b="0" dirty="0" err="1"/>
              <a:t>prise</a:t>
            </a:r>
            <a:r>
              <a:rPr b="0" dirty="0"/>
              <a:t> </a:t>
            </a:r>
            <a:r>
              <a:rPr b="0" dirty="0" err="1"/>
              <a:t>en</a:t>
            </a:r>
            <a:r>
              <a:rPr b="0" dirty="0"/>
              <a:t> charge de la S</a:t>
            </a:r>
            <a:r>
              <a:rPr lang="en-GB" b="0" dirty="0"/>
              <a:t>E</a:t>
            </a:r>
            <a:r>
              <a:rPr b="0" dirty="0"/>
              <a:t>P et la </a:t>
            </a:r>
            <a:r>
              <a:rPr b="0" dirty="0" err="1"/>
              <a:t>nécessité</a:t>
            </a:r>
            <a:r>
              <a:rPr b="0" dirty="0"/>
              <a:t> de </a:t>
            </a:r>
            <a:r>
              <a:rPr b="0" dirty="0" err="1"/>
              <a:t>l’orientation</a:t>
            </a:r>
            <a:r>
              <a:rPr b="0" dirty="0"/>
              <a:t> du patient </a:t>
            </a:r>
            <a:r>
              <a:rPr b="0" dirty="0" err="1"/>
              <a:t>vers</a:t>
            </a:r>
            <a:r>
              <a:rPr b="0" dirty="0"/>
              <a:t> un </a:t>
            </a:r>
            <a:r>
              <a:rPr b="0" dirty="0" err="1"/>
              <a:t>spécialiste</a:t>
            </a:r>
            <a:r>
              <a:rPr b="0" dirty="0"/>
              <a:t> à un </a:t>
            </a:r>
            <a:r>
              <a:rPr b="0" dirty="0" err="1"/>
              <a:t>stade</a:t>
            </a:r>
            <a:r>
              <a:rPr b="0" dirty="0"/>
              <a:t> </a:t>
            </a:r>
            <a:r>
              <a:rPr b="0" dirty="0" err="1"/>
              <a:t>précoce</a:t>
            </a:r>
            <a:r>
              <a:rPr b="0" dirty="0"/>
              <a:t>.</a:t>
            </a:r>
          </a:p>
          <a:p>
            <a:endParaRPr dirty="0"/>
          </a:p>
          <a:p>
            <a:pPr>
              <a:defRPr b="1"/>
            </a:pPr>
            <a:r>
              <a:rPr dirty="0" err="1"/>
              <a:t>Références</a:t>
            </a:r>
            <a:endParaRPr dirty="0"/>
          </a:p>
          <a:p>
            <a:pPr marL="228600" indent="-228600">
              <a:buSzPct val="100000"/>
              <a:buAutoNum type="arabicPeriod"/>
            </a:pPr>
            <a:r>
              <a:rPr dirty="0" err="1"/>
              <a:t>Trojano</a:t>
            </a:r>
            <a:r>
              <a:rPr dirty="0"/>
              <a:t> M </a:t>
            </a:r>
            <a:r>
              <a:rPr i="1" dirty="0"/>
              <a:t>et al. Ann </a:t>
            </a:r>
            <a:r>
              <a:rPr i="1" dirty="0" err="1"/>
              <a:t>Neurol</a:t>
            </a:r>
            <a:r>
              <a:rPr i="1" dirty="0"/>
              <a:t> </a:t>
            </a:r>
            <a:r>
              <a:rPr dirty="0"/>
              <a:t>2009;66:513–20.</a:t>
            </a:r>
          </a:p>
          <a:p>
            <a:pPr marL="228600" indent="-228600">
              <a:buSzPct val="100000"/>
              <a:buAutoNum type="arabicPeriod"/>
            </a:pPr>
            <a:r>
              <a:rPr dirty="0" err="1"/>
              <a:t>Trojano</a:t>
            </a:r>
            <a:r>
              <a:rPr dirty="0"/>
              <a:t> M </a:t>
            </a:r>
            <a:r>
              <a:rPr i="1" dirty="0"/>
              <a:t>et al. Ann </a:t>
            </a:r>
            <a:r>
              <a:rPr i="1" dirty="0" err="1"/>
              <a:t>Neurol</a:t>
            </a:r>
            <a:r>
              <a:rPr i="1" dirty="0"/>
              <a:t> </a:t>
            </a:r>
            <a:r>
              <a:rPr dirty="0"/>
              <a:t>2007;61:300–6.</a:t>
            </a:r>
          </a:p>
          <a:p>
            <a:pPr marL="228600" indent="-228600">
              <a:buSzPct val="100000"/>
              <a:buAutoNum type="arabicPeriod"/>
            </a:pPr>
            <a:r>
              <a:rPr dirty="0" err="1"/>
              <a:t>Shirani</a:t>
            </a:r>
            <a:r>
              <a:rPr dirty="0"/>
              <a:t> A </a:t>
            </a:r>
            <a:r>
              <a:rPr i="1" dirty="0"/>
              <a:t>et al. JAMA </a:t>
            </a:r>
            <a:r>
              <a:rPr dirty="0"/>
              <a:t>2012;308:247–56.</a:t>
            </a:r>
          </a:p>
          <a:p>
            <a:pPr marL="228600" indent="-228600">
              <a:buSzPct val="100000"/>
              <a:buAutoNum type="arabicPeriod"/>
            </a:pPr>
            <a:r>
              <a:rPr dirty="0" err="1"/>
              <a:t>Rudick</a:t>
            </a:r>
            <a:r>
              <a:rPr dirty="0"/>
              <a:t> RA </a:t>
            </a:r>
            <a:r>
              <a:rPr i="1" dirty="0"/>
              <a:t>et al. N </a:t>
            </a:r>
            <a:r>
              <a:rPr i="1" dirty="0" err="1"/>
              <a:t>Engl</a:t>
            </a:r>
            <a:r>
              <a:rPr i="1" dirty="0"/>
              <a:t> J Med </a:t>
            </a:r>
            <a:r>
              <a:rPr dirty="0"/>
              <a:t>2006;354:911–23.</a:t>
            </a:r>
          </a:p>
          <a:p>
            <a:pPr marL="228600" indent="-228600">
              <a:buSzPct val="100000"/>
              <a:buAutoNum type="arabicPeriod"/>
            </a:pPr>
            <a:r>
              <a:rPr dirty="0"/>
              <a:t>Coles AJ </a:t>
            </a:r>
            <a:r>
              <a:rPr i="1" dirty="0"/>
              <a:t>et al. N </a:t>
            </a:r>
            <a:r>
              <a:rPr i="1" dirty="0" err="1"/>
              <a:t>Engl</a:t>
            </a:r>
            <a:r>
              <a:rPr i="1" dirty="0"/>
              <a:t> J Med </a:t>
            </a:r>
            <a:r>
              <a:rPr dirty="0"/>
              <a:t>2008;359:1786–801.</a:t>
            </a:r>
          </a:p>
          <a:p>
            <a:pPr marL="228600" indent="-228600">
              <a:buSzPct val="100000"/>
              <a:buAutoNum type="arabicPeriod"/>
            </a:pPr>
            <a:r>
              <a:rPr dirty="0"/>
              <a:t>Cohen JA </a:t>
            </a:r>
            <a:r>
              <a:rPr i="1" dirty="0"/>
              <a:t>et al. N </a:t>
            </a:r>
            <a:r>
              <a:rPr i="1" dirty="0" err="1"/>
              <a:t>Engl</a:t>
            </a:r>
            <a:r>
              <a:rPr i="1" dirty="0"/>
              <a:t> J Med </a:t>
            </a:r>
            <a:r>
              <a:rPr dirty="0"/>
              <a:t>2010;362:402–15.</a:t>
            </a:r>
          </a:p>
          <a:p>
            <a:pPr marL="228600" indent="-228600">
              <a:buSzPct val="100000"/>
              <a:buAutoNum type="arabicPeriod"/>
            </a:pPr>
            <a:r>
              <a:rPr dirty="0"/>
              <a:t>Cohen JA </a:t>
            </a:r>
            <a:r>
              <a:rPr i="1" dirty="0"/>
              <a:t>et al. Lancet </a:t>
            </a:r>
            <a:r>
              <a:rPr dirty="0"/>
              <a:t>2012;380:1819–28.</a:t>
            </a:r>
          </a:p>
          <a:p>
            <a:pPr marL="228600" indent="-228600">
              <a:buSzPct val="100000"/>
              <a:buAutoNum type="arabicPeriod"/>
            </a:pPr>
            <a:r>
              <a:rPr dirty="0"/>
              <a:t>Coles AJ </a:t>
            </a:r>
            <a:r>
              <a:rPr i="1" dirty="0"/>
              <a:t>et al. Lancet </a:t>
            </a:r>
            <a:r>
              <a:rPr dirty="0"/>
              <a:t>2012;380:1829–39.</a:t>
            </a:r>
          </a:p>
          <a:p>
            <a:pPr marL="228600" indent="-228600">
              <a:buSzPct val="100000"/>
              <a:buAutoNum type="arabicPeriod"/>
            </a:pPr>
            <a:r>
              <a:rPr dirty="0"/>
              <a:t>Coles AJ </a:t>
            </a:r>
            <a:r>
              <a:rPr i="1" dirty="0"/>
              <a:t>et al. Neurology </a:t>
            </a:r>
            <a:r>
              <a:rPr dirty="0"/>
              <a:t>2012;78:1069–78.</a:t>
            </a:r>
          </a:p>
          <a:p>
            <a:pPr marL="228600" indent="-228600">
              <a:buSzPct val="100000"/>
              <a:buAutoNum type="arabicPeriod"/>
            </a:pPr>
            <a:r>
              <a:rPr dirty="0"/>
              <a:t> </a:t>
            </a:r>
            <a:r>
              <a:rPr dirty="0" err="1"/>
              <a:t>Polman</a:t>
            </a:r>
            <a:r>
              <a:rPr dirty="0"/>
              <a:t> CH </a:t>
            </a:r>
            <a:r>
              <a:rPr i="1" dirty="0"/>
              <a:t>et al.</a:t>
            </a:r>
            <a:r>
              <a:rPr dirty="0"/>
              <a:t> </a:t>
            </a:r>
            <a:r>
              <a:rPr i="1" dirty="0"/>
              <a:t>N </a:t>
            </a:r>
            <a:r>
              <a:rPr i="1" dirty="0" err="1"/>
              <a:t>Engl</a:t>
            </a:r>
            <a:r>
              <a:rPr i="1" dirty="0"/>
              <a:t> J Med </a:t>
            </a:r>
            <a:r>
              <a:rPr dirty="0"/>
              <a:t>2006;354:899–910.</a:t>
            </a:r>
          </a:p>
          <a:p>
            <a:pPr marL="228600" indent="-228600">
              <a:buSzPct val="100000"/>
              <a:buAutoNum type="arabicPeriod"/>
            </a:pPr>
            <a:r>
              <a:rPr dirty="0"/>
              <a:t> O’Connor P </a:t>
            </a:r>
            <a:r>
              <a:rPr i="1" dirty="0"/>
              <a:t>et al.</a:t>
            </a:r>
            <a:r>
              <a:rPr dirty="0"/>
              <a:t> </a:t>
            </a:r>
            <a:r>
              <a:rPr i="1" dirty="0"/>
              <a:t>N </a:t>
            </a:r>
            <a:r>
              <a:rPr i="1" dirty="0" err="1"/>
              <a:t>Engl</a:t>
            </a:r>
            <a:r>
              <a:rPr i="1" dirty="0"/>
              <a:t> J Med </a:t>
            </a:r>
            <a:r>
              <a:rPr dirty="0"/>
              <a:t>2011;365:1293–303.</a:t>
            </a:r>
          </a:p>
          <a:p>
            <a:pPr marL="228600" indent="-228600">
              <a:buSzPct val="100000"/>
              <a:buAutoNum type="arabicPeriod"/>
            </a:pPr>
            <a:r>
              <a:rPr dirty="0" err="1"/>
              <a:t>Tedeholm</a:t>
            </a:r>
            <a:r>
              <a:rPr dirty="0"/>
              <a:t> H </a:t>
            </a:r>
            <a:r>
              <a:rPr i="1" dirty="0"/>
              <a:t>et al.</a:t>
            </a:r>
            <a:r>
              <a:rPr dirty="0"/>
              <a:t> </a:t>
            </a:r>
            <a:r>
              <a:rPr i="1" dirty="0" err="1"/>
              <a:t>Mult</a:t>
            </a:r>
            <a:r>
              <a:rPr i="1" dirty="0"/>
              <a:t> </a:t>
            </a:r>
            <a:r>
              <a:rPr i="1" dirty="0" err="1"/>
              <a:t>Scler</a:t>
            </a:r>
            <a:r>
              <a:rPr i="1" dirty="0"/>
              <a:t> </a:t>
            </a:r>
            <a:r>
              <a:rPr dirty="0"/>
              <a:t>2013;19:765–74.</a:t>
            </a:r>
          </a:p>
          <a:p>
            <a:pPr marL="228600" indent="-228600">
              <a:buSzPct val="100000"/>
              <a:buAutoNum type="arabicPeriod"/>
            </a:pPr>
            <a:r>
              <a:rPr dirty="0" err="1"/>
              <a:t>Fiddes</a:t>
            </a:r>
            <a:r>
              <a:rPr dirty="0"/>
              <a:t> B </a:t>
            </a:r>
            <a:r>
              <a:rPr i="1" dirty="0"/>
              <a:t>et al</a:t>
            </a:r>
            <a:r>
              <a:rPr dirty="0"/>
              <a:t>. </a:t>
            </a:r>
            <a:r>
              <a:rPr i="1" dirty="0"/>
              <a:t>J </a:t>
            </a:r>
            <a:r>
              <a:rPr i="1" dirty="0" err="1"/>
              <a:t>Neurol</a:t>
            </a:r>
            <a:r>
              <a:rPr i="1" dirty="0"/>
              <a:t> </a:t>
            </a:r>
            <a:r>
              <a:rPr dirty="0"/>
              <a:t>2014;261:1851–6.</a:t>
            </a:r>
          </a:p>
        </p:txBody>
      </p:sp>
    </p:spTree>
    <p:extLst>
      <p:ext uri="{BB962C8B-B14F-4D97-AF65-F5344CB8AC3E}">
        <p14:creationId xmlns:p14="http://schemas.microsoft.com/office/powerpoint/2010/main" val="1579197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xfrm>
            <a:off x="381000" y="685800"/>
            <a:ext cx="6096000" cy="3429000"/>
          </a:xfrm>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r>
              <a:rPr dirty="0"/>
              <a:t>Ce </a:t>
            </a:r>
            <a:r>
              <a:rPr dirty="0" err="1"/>
              <a:t>n’est</a:t>
            </a:r>
            <a:r>
              <a:rPr dirty="0"/>
              <a:t> pas </a:t>
            </a:r>
            <a:r>
              <a:rPr dirty="0" err="1"/>
              <a:t>toujours</a:t>
            </a:r>
            <a:r>
              <a:rPr dirty="0"/>
              <a:t> facile de </a:t>
            </a:r>
            <a:r>
              <a:rPr dirty="0" err="1"/>
              <a:t>choisir</a:t>
            </a:r>
            <a:r>
              <a:rPr dirty="0"/>
              <a:t> le </a:t>
            </a:r>
            <a:r>
              <a:rPr lang="fr-FR" b="0" dirty="0"/>
              <a:t>traitement de fond</a:t>
            </a:r>
            <a:r>
              <a:rPr b="0" dirty="0"/>
              <a:t> le plus </a:t>
            </a:r>
            <a:r>
              <a:rPr b="0" dirty="0" err="1"/>
              <a:t>approprié</a:t>
            </a:r>
            <a:r>
              <a:rPr b="0" dirty="0"/>
              <a:t>.</a:t>
            </a:r>
          </a:p>
          <a:p>
            <a:r>
              <a:rPr b="0" dirty="0" err="1"/>
              <a:t>Chaque</a:t>
            </a:r>
            <a:r>
              <a:rPr b="0" dirty="0"/>
              <a:t> </a:t>
            </a:r>
            <a:r>
              <a:rPr lang="fr-FR" b="0" dirty="0"/>
              <a:t>traitement</a:t>
            </a:r>
            <a:r>
              <a:rPr lang="fr-FR" b="0" baseline="0" dirty="0"/>
              <a:t> de fond</a:t>
            </a:r>
            <a:r>
              <a:rPr b="0" dirty="0"/>
              <a:t> </a:t>
            </a:r>
            <a:r>
              <a:rPr b="0" dirty="0" err="1"/>
              <a:t>est</a:t>
            </a:r>
            <a:r>
              <a:rPr b="0" dirty="0"/>
              <a:t> </a:t>
            </a:r>
            <a:r>
              <a:rPr b="0" dirty="0" err="1"/>
              <a:t>associé</a:t>
            </a:r>
            <a:r>
              <a:rPr b="0" dirty="0"/>
              <a:t> </a:t>
            </a:r>
            <a:r>
              <a:rPr dirty="0"/>
              <a:t>à un ensemble </a:t>
            </a:r>
            <a:r>
              <a:rPr dirty="0" err="1"/>
              <a:t>particulier</a:t>
            </a:r>
            <a:r>
              <a:rPr dirty="0"/>
              <a:t> de </a:t>
            </a:r>
            <a:r>
              <a:rPr dirty="0" err="1"/>
              <a:t>bénéfices</a:t>
            </a:r>
            <a:r>
              <a:rPr dirty="0"/>
              <a:t> et de </a:t>
            </a:r>
            <a:r>
              <a:rPr dirty="0" err="1"/>
              <a:t>risques</a:t>
            </a:r>
            <a:r>
              <a:rPr dirty="0"/>
              <a:t> (p. ex. </a:t>
            </a:r>
            <a:r>
              <a:rPr dirty="0" err="1"/>
              <a:t>effets</a:t>
            </a:r>
            <a:r>
              <a:rPr dirty="0"/>
              <a:t> </a:t>
            </a:r>
            <a:r>
              <a:rPr dirty="0" err="1"/>
              <a:t>indésirables</a:t>
            </a:r>
            <a:r>
              <a:rPr dirty="0"/>
              <a:t> </a:t>
            </a:r>
            <a:r>
              <a:rPr dirty="0" err="1"/>
              <a:t>éventuels</a:t>
            </a:r>
            <a:r>
              <a:rPr dirty="0"/>
              <a:t>).</a:t>
            </a:r>
          </a:p>
          <a:p>
            <a:endParaRPr dirty="0"/>
          </a:p>
          <a:p>
            <a:r>
              <a:rPr dirty="0"/>
              <a:t>Il </a:t>
            </a:r>
            <a:r>
              <a:rPr dirty="0" err="1"/>
              <a:t>existe</a:t>
            </a:r>
            <a:r>
              <a:rPr dirty="0"/>
              <a:t> </a:t>
            </a:r>
            <a:r>
              <a:rPr dirty="0" err="1"/>
              <a:t>une</a:t>
            </a:r>
            <a:r>
              <a:rPr dirty="0"/>
              <a:t> </a:t>
            </a:r>
            <a:r>
              <a:rPr dirty="0" err="1"/>
              <a:t>variété</a:t>
            </a:r>
            <a:r>
              <a:rPr dirty="0"/>
              <a:t> de :</a:t>
            </a:r>
          </a:p>
          <a:p>
            <a:pPr marL="171450" indent="-171450">
              <a:buSzPct val="100000"/>
              <a:buFont typeface="Arial"/>
              <a:buChar char="•"/>
            </a:pPr>
            <a:r>
              <a:rPr dirty="0" err="1"/>
              <a:t>mécanismes</a:t>
            </a:r>
            <a:r>
              <a:rPr dirty="0"/>
              <a:t> </a:t>
            </a:r>
            <a:r>
              <a:rPr dirty="0" err="1"/>
              <a:t>d’action</a:t>
            </a:r>
            <a:endParaRPr dirty="0"/>
          </a:p>
          <a:p>
            <a:pPr marL="171450" indent="-171450">
              <a:buSzPct val="100000"/>
              <a:buFont typeface="Arial"/>
              <a:buChar char="•"/>
            </a:pPr>
            <a:r>
              <a:rPr dirty="0"/>
              <a:t>formulations</a:t>
            </a:r>
          </a:p>
          <a:p>
            <a:pPr marL="171450" indent="-171450">
              <a:buSzPct val="100000"/>
              <a:buFont typeface="Arial"/>
              <a:buChar char="•"/>
            </a:pPr>
            <a:r>
              <a:rPr dirty="0" err="1"/>
              <a:t>voies</a:t>
            </a:r>
            <a:r>
              <a:rPr dirty="0"/>
              <a:t> </a:t>
            </a:r>
            <a:r>
              <a:rPr dirty="0" err="1"/>
              <a:t>d’administration</a:t>
            </a:r>
            <a:r>
              <a:rPr dirty="0"/>
              <a:t>.</a:t>
            </a:r>
          </a:p>
        </p:txBody>
      </p:sp>
    </p:spTree>
    <p:extLst>
      <p:ext uri="{BB962C8B-B14F-4D97-AF65-F5344CB8AC3E}">
        <p14:creationId xmlns:p14="http://schemas.microsoft.com/office/powerpoint/2010/main" val="153822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noRot="1" noChangeAspect="1"/>
          </p:cNvSpPr>
          <p:nvPr>
            <p:ph type="sldImg"/>
          </p:nvPr>
        </p:nvSpPr>
        <p:spPr>
          <a:xfrm>
            <a:off x="381000" y="685800"/>
            <a:ext cx="6096000" cy="3429000"/>
          </a:xfrm>
          <a:prstGeom prst="rect">
            <a:avLst/>
          </a:prstGeom>
        </p:spPr>
        <p:txBody>
          <a:bodyPr/>
          <a:lstStyle/>
          <a:p>
            <a:endParaRPr/>
          </a:p>
        </p:txBody>
      </p:sp>
      <p:sp>
        <p:nvSpPr>
          <p:cNvPr id="468" name="Shape 468"/>
          <p:cNvSpPr>
            <a:spLocks noGrp="1"/>
          </p:cNvSpPr>
          <p:nvPr>
            <p:ph type="body" sz="quarter" idx="1"/>
          </p:nvPr>
        </p:nvSpPr>
        <p:spPr>
          <a:prstGeom prst="rect">
            <a:avLst/>
          </a:prstGeom>
        </p:spPr>
        <p:txBody>
          <a:bodyPr/>
          <a:lstStyle/>
          <a:p>
            <a:r>
              <a:rPr dirty="0" err="1"/>
              <a:t>Sormani</a:t>
            </a:r>
            <a:r>
              <a:rPr dirty="0"/>
              <a:t> </a:t>
            </a:r>
            <a:r>
              <a:rPr i="1" dirty="0"/>
              <a:t>et al.</a:t>
            </a:r>
            <a:r>
              <a:rPr dirty="0"/>
              <a:t>, 2010</a:t>
            </a:r>
          </a:p>
          <a:p>
            <a:r>
              <a:rPr dirty="0" err="1"/>
              <a:t>Méta</a:t>
            </a:r>
            <a:r>
              <a:rPr dirty="0"/>
              <a:t>-analysis de </a:t>
            </a:r>
            <a:r>
              <a:rPr dirty="0" err="1"/>
              <a:t>tous</a:t>
            </a:r>
            <a:r>
              <a:rPr dirty="0"/>
              <a:t> les </a:t>
            </a:r>
            <a:r>
              <a:rPr dirty="0" err="1"/>
              <a:t>essais</a:t>
            </a:r>
            <a:r>
              <a:rPr dirty="0"/>
              <a:t> </a:t>
            </a:r>
            <a:r>
              <a:rPr dirty="0" err="1"/>
              <a:t>cliniques</a:t>
            </a:r>
            <a:r>
              <a:rPr dirty="0"/>
              <a:t> </a:t>
            </a:r>
            <a:r>
              <a:rPr dirty="0" err="1"/>
              <a:t>publiés</a:t>
            </a:r>
            <a:r>
              <a:rPr dirty="0"/>
              <a:t> sur la S</a:t>
            </a:r>
            <a:r>
              <a:rPr lang="en-GB" dirty="0"/>
              <a:t>E</a:t>
            </a:r>
            <a:r>
              <a:rPr dirty="0"/>
              <a:t>P</a:t>
            </a:r>
            <a:r>
              <a:rPr lang="en-GB" dirty="0"/>
              <a:t> </a:t>
            </a:r>
            <a:r>
              <a:rPr dirty="0"/>
              <a:t>RR (19 </a:t>
            </a:r>
            <a:r>
              <a:rPr dirty="0" err="1"/>
              <a:t>essais</a:t>
            </a:r>
            <a:r>
              <a:rPr dirty="0"/>
              <a:t>, 10 009 </a:t>
            </a:r>
            <a:r>
              <a:rPr dirty="0" err="1"/>
              <a:t>personnes</a:t>
            </a:r>
            <a:r>
              <a:rPr dirty="0"/>
              <a:t>)</a:t>
            </a:r>
          </a:p>
          <a:p>
            <a:endParaRPr dirty="0"/>
          </a:p>
          <a:p>
            <a:r>
              <a:rPr dirty="0" err="1"/>
              <a:t>Sormani</a:t>
            </a:r>
            <a:r>
              <a:rPr dirty="0"/>
              <a:t> and </a:t>
            </a:r>
            <a:r>
              <a:rPr dirty="0" err="1"/>
              <a:t>Bruzzi</a:t>
            </a:r>
            <a:r>
              <a:rPr dirty="0"/>
              <a:t>, 2013</a:t>
            </a:r>
          </a:p>
          <a:p>
            <a:r>
              <a:rPr dirty="0" err="1"/>
              <a:t>Méta-analyse</a:t>
            </a:r>
            <a:r>
              <a:rPr dirty="0"/>
              <a:t> de </a:t>
            </a:r>
            <a:r>
              <a:rPr dirty="0" err="1"/>
              <a:t>tous</a:t>
            </a:r>
            <a:r>
              <a:rPr dirty="0"/>
              <a:t> les </a:t>
            </a:r>
            <a:r>
              <a:rPr dirty="0" err="1"/>
              <a:t>essais</a:t>
            </a:r>
            <a:r>
              <a:rPr dirty="0"/>
              <a:t> </a:t>
            </a:r>
            <a:r>
              <a:rPr dirty="0" err="1"/>
              <a:t>cliniques</a:t>
            </a:r>
            <a:r>
              <a:rPr dirty="0"/>
              <a:t> </a:t>
            </a:r>
            <a:r>
              <a:rPr b="0" dirty="0"/>
              <a:t>sur la S</a:t>
            </a:r>
            <a:r>
              <a:rPr lang="en-GB" b="0" dirty="0"/>
              <a:t>E</a:t>
            </a:r>
            <a:r>
              <a:rPr b="0" dirty="0"/>
              <a:t>P</a:t>
            </a:r>
            <a:r>
              <a:rPr lang="en-GB" b="0" dirty="0"/>
              <a:t> </a:t>
            </a:r>
            <a:r>
              <a:rPr b="0" dirty="0"/>
              <a:t>RR </a:t>
            </a:r>
            <a:r>
              <a:rPr b="0" dirty="0" err="1"/>
              <a:t>publiés</a:t>
            </a:r>
            <a:r>
              <a:rPr b="0" dirty="0"/>
              <a:t> entre le 1er </a:t>
            </a:r>
            <a:r>
              <a:rPr b="0" dirty="0" err="1"/>
              <a:t>septembre</a:t>
            </a:r>
            <a:r>
              <a:rPr b="0" dirty="0"/>
              <a:t> 2008 et le 31 </a:t>
            </a:r>
            <a:r>
              <a:rPr b="0" dirty="0" err="1"/>
              <a:t>octobre</a:t>
            </a:r>
            <a:r>
              <a:rPr b="0" dirty="0"/>
              <a:t> 2012 (31 </a:t>
            </a:r>
            <a:r>
              <a:rPr b="0" dirty="0" err="1"/>
              <a:t>essais</a:t>
            </a:r>
            <a:r>
              <a:rPr b="0" dirty="0"/>
              <a:t>, 18 901 </a:t>
            </a:r>
            <a:r>
              <a:rPr b="0" dirty="0" err="1"/>
              <a:t>personnes</a:t>
            </a:r>
            <a:r>
              <a:rPr b="0" dirty="0"/>
              <a:t>)</a:t>
            </a:r>
          </a:p>
          <a:p>
            <a:endParaRPr b="0" dirty="0"/>
          </a:p>
          <a:p>
            <a:r>
              <a:rPr b="0" dirty="0" err="1"/>
              <a:t>Sormani</a:t>
            </a:r>
            <a:r>
              <a:rPr b="0" dirty="0"/>
              <a:t> </a:t>
            </a:r>
            <a:r>
              <a:rPr b="0" i="1" dirty="0"/>
              <a:t>et al.</a:t>
            </a:r>
            <a:r>
              <a:rPr b="0" dirty="0"/>
              <a:t>, 2009</a:t>
            </a:r>
          </a:p>
          <a:p>
            <a:r>
              <a:rPr b="0" dirty="0" err="1"/>
              <a:t>Méta-analyse</a:t>
            </a:r>
            <a:r>
              <a:rPr b="0" dirty="0"/>
              <a:t> de </a:t>
            </a:r>
            <a:r>
              <a:rPr b="0" dirty="0" err="1"/>
              <a:t>tous</a:t>
            </a:r>
            <a:r>
              <a:rPr b="0" dirty="0"/>
              <a:t> les </a:t>
            </a:r>
            <a:r>
              <a:rPr b="0" dirty="0" err="1"/>
              <a:t>essais</a:t>
            </a:r>
            <a:r>
              <a:rPr b="0" dirty="0"/>
              <a:t> </a:t>
            </a:r>
            <a:r>
              <a:rPr b="0" dirty="0" err="1"/>
              <a:t>cliniques</a:t>
            </a:r>
            <a:r>
              <a:rPr b="0" dirty="0"/>
              <a:t> </a:t>
            </a:r>
            <a:r>
              <a:rPr b="0" dirty="0" err="1"/>
              <a:t>publiés</a:t>
            </a:r>
            <a:r>
              <a:rPr b="0" dirty="0"/>
              <a:t> </a:t>
            </a:r>
            <a:r>
              <a:rPr b="0" dirty="0" err="1"/>
              <a:t>avant</a:t>
            </a:r>
            <a:r>
              <a:rPr b="0" dirty="0"/>
              <a:t> le 1er </a:t>
            </a:r>
            <a:r>
              <a:rPr b="0" dirty="0" err="1"/>
              <a:t>septembre</a:t>
            </a:r>
            <a:r>
              <a:rPr b="0" dirty="0"/>
              <a:t> 2008 (23 </a:t>
            </a:r>
            <a:r>
              <a:rPr b="0" dirty="0" err="1"/>
              <a:t>essais</a:t>
            </a:r>
            <a:r>
              <a:rPr b="0" dirty="0"/>
              <a:t>, 6591 </a:t>
            </a:r>
            <a:r>
              <a:rPr b="0" dirty="0" err="1"/>
              <a:t>personnes</a:t>
            </a:r>
            <a:r>
              <a:rPr b="0" dirty="0"/>
              <a:t>)</a:t>
            </a:r>
          </a:p>
          <a:p>
            <a:endParaRPr b="0" dirty="0"/>
          </a:p>
          <a:p>
            <a:r>
              <a:rPr b="0" dirty="0" err="1"/>
              <a:t>Sormani</a:t>
            </a:r>
            <a:r>
              <a:rPr b="0" dirty="0"/>
              <a:t> </a:t>
            </a:r>
            <a:r>
              <a:rPr b="0" i="1" dirty="0"/>
              <a:t>et al.</a:t>
            </a:r>
            <a:r>
              <a:rPr b="0" dirty="0"/>
              <a:t>, 2014</a:t>
            </a:r>
          </a:p>
          <a:p>
            <a:r>
              <a:rPr b="0" dirty="0" err="1"/>
              <a:t>Méta-analyse</a:t>
            </a:r>
            <a:r>
              <a:rPr b="0" dirty="0"/>
              <a:t> de </a:t>
            </a:r>
            <a:r>
              <a:rPr b="0" dirty="0" err="1"/>
              <a:t>tous</a:t>
            </a:r>
            <a:r>
              <a:rPr b="0" dirty="0"/>
              <a:t> les </a:t>
            </a:r>
            <a:r>
              <a:rPr b="0" dirty="0" err="1"/>
              <a:t>essais</a:t>
            </a:r>
            <a:r>
              <a:rPr b="0" dirty="0"/>
              <a:t> </a:t>
            </a:r>
            <a:r>
              <a:rPr b="0" dirty="0" err="1"/>
              <a:t>cliniques</a:t>
            </a:r>
            <a:r>
              <a:rPr b="0" dirty="0"/>
              <a:t> </a:t>
            </a:r>
            <a:r>
              <a:rPr b="0" dirty="0" err="1"/>
              <a:t>publiés</a:t>
            </a:r>
            <a:r>
              <a:rPr b="0" dirty="0"/>
              <a:t> sur la S</a:t>
            </a:r>
            <a:r>
              <a:rPr lang="en-GB" b="0" dirty="0"/>
              <a:t>E</a:t>
            </a:r>
            <a:r>
              <a:rPr b="0" dirty="0"/>
              <a:t>P</a:t>
            </a:r>
            <a:r>
              <a:rPr lang="en-GB" b="0" dirty="0"/>
              <a:t> </a:t>
            </a:r>
            <a:r>
              <a:rPr b="0" dirty="0"/>
              <a:t>RR </a:t>
            </a:r>
            <a:r>
              <a:rPr b="0" dirty="0" err="1"/>
              <a:t>d’une</a:t>
            </a:r>
            <a:r>
              <a:rPr b="0" dirty="0"/>
              <a:t> </a:t>
            </a:r>
            <a:r>
              <a:rPr b="0" dirty="0" err="1"/>
              <a:t>durée</a:t>
            </a:r>
            <a:r>
              <a:rPr b="0" dirty="0"/>
              <a:t> </a:t>
            </a:r>
            <a:r>
              <a:rPr b="0" dirty="0" err="1"/>
              <a:t>d’au</a:t>
            </a:r>
            <a:r>
              <a:rPr b="0" dirty="0"/>
              <a:t> </a:t>
            </a:r>
            <a:r>
              <a:rPr b="0" dirty="0" err="1"/>
              <a:t>moins</a:t>
            </a:r>
            <a:r>
              <a:rPr b="0" dirty="0"/>
              <a:t> 2 </a:t>
            </a:r>
            <a:r>
              <a:rPr b="0" dirty="0" err="1"/>
              <a:t>ans</a:t>
            </a:r>
            <a:r>
              <a:rPr b="0" dirty="0"/>
              <a:t> </a:t>
            </a:r>
            <a:r>
              <a:rPr b="0" dirty="0" err="1"/>
              <a:t>publiés</a:t>
            </a:r>
            <a:r>
              <a:rPr b="0" dirty="0"/>
              <a:t> </a:t>
            </a:r>
            <a:r>
              <a:rPr b="0" dirty="0" err="1"/>
              <a:t>avant</a:t>
            </a:r>
            <a:r>
              <a:rPr b="0" dirty="0"/>
              <a:t> </a:t>
            </a:r>
            <a:r>
              <a:rPr b="0" dirty="0" err="1"/>
              <a:t>décembre</a:t>
            </a:r>
            <a:r>
              <a:rPr b="0" dirty="0"/>
              <a:t> 2012 (13 </a:t>
            </a:r>
            <a:r>
              <a:rPr b="0" dirty="0" err="1"/>
              <a:t>essais</a:t>
            </a:r>
            <a:r>
              <a:rPr b="0" dirty="0"/>
              <a:t>, plus de 13 500 </a:t>
            </a:r>
            <a:r>
              <a:rPr b="0" dirty="0" err="1"/>
              <a:t>personnes</a:t>
            </a:r>
            <a:r>
              <a:rPr b="0" dirty="0"/>
              <a:t>)</a:t>
            </a:r>
          </a:p>
          <a:p>
            <a:endParaRPr b="0" dirty="0"/>
          </a:p>
          <a:p>
            <a:r>
              <a:rPr b="0" dirty="0"/>
              <a:t>La </a:t>
            </a:r>
            <a:r>
              <a:rPr b="0" dirty="0" err="1"/>
              <a:t>corrélation</a:t>
            </a:r>
            <a:r>
              <a:rPr b="0" dirty="0"/>
              <a:t> entre les </a:t>
            </a:r>
            <a:r>
              <a:rPr b="0" dirty="0" err="1"/>
              <a:t>effets</a:t>
            </a:r>
            <a:r>
              <a:rPr b="0" dirty="0"/>
              <a:t> du </a:t>
            </a:r>
            <a:r>
              <a:rPr b="0" dirty="0" err="1"/>
              <a:t>traitement</a:t>
            </a:r>
            <a:r>
              <a:rPr b="0" dirty="0"/>
              <a:t> sur </a:t>
            </a:r>
            <a:r>
              <a:rPr b="0" dirty="0" err="1"/>
              <a:t>l’atrophie</a:t>
            </a:r>
            <a:r>
              <a:rPr b="0" dirty="0"/>
              <a:t> du </a:t>
            </a:r>
            <a:r>
              <a:rPr b="0" dirty="0" err="1"/>
              <a:t>cerveau</a:t>
            </a:r>
            <a:r>
              <a:rPr b="0" dirty="0"/>
              <a:t> et </a:t>
            </a:r>
            <a:r>
              <a:rPr b="0" dirty="0" err="1"/>
              <a:t>l'aggravation</a:t>
            </a:r>
            <a:r>
              <a:rPr b="0" dirty="0"/>
              <a:t> d</a:t>
            </a:r>
            <a:r>
              <a:rPr lang="fr-FR" b="0" dirty="0"/>
              <a:t>u handicap</a:t>
            </a:r>
            <a:r>
              <a:rPr b="0" dirty="0"/>
              <a:t> </a:t>
            </a:r>
            <a:r>
              <a:rPr b="0" dirty="0" err="1"/>
              <a:t>est</a:t>
            </a:r>
            <a:r>
              <a:rPr b="0" dirty="0"/>
              <a:t> </a:t>
            </a:r>
            <a:r>
              <a:rPr b="0" dirty="0" err="1"/>
              <a:t>indépendante</a:t>
            </a:r>
            <a:r>
              <a:rPr b="0" dirty="0"/>
              <a:t> de la </a:t>
            </a:r>
            <a:r>
              <a:rPr b="0" dirty="0" err="1"/>
              <a:t>corrélation</a:t>
            </a:r>
            <a:r>
              <a:rPr b="0" dirty="0"/>
              <a:t> entre les </a:t>
            </a:r>
            <a:r>
              <a:rPr b="0" dirty="0" err="1"/>
              <a:t>effets</a:t>
            </a:r>
            <a:r>
              <a:rPr b="0" dirty="0"/>
              <a:t> du </a:t>
            </a:r>
            <a:r>
              <a:rPr b="0" dirty="0" err="1"/>
              <a:t>traitement</a:t>
            </a:r>
            <a:r>
              <a:rPr b="0" dirty="0"/>
              <a:t> sur les </a:t>
            </a:r>
            <a:r>
              <a:rPr b="0" dirty="0" err="1"/>
              <a:t>lésions</a:t>
            </a:r>
            <a:r>
              <a:rPr b="0" dirty="0"/>
              <a:t> </a:t>
            </a:r>
            <a:r>
              <a:rPr b="0" dirty="0" err="1"/>
              <a:t>détectées</a:t>
            </a:r>
            <a:r>
              <a:rPr b="0" dirty="0"/>
              <a:t> par IRM et sur </a:t>
            </a:r>
            <a:r>
              <a:rPr b="0" dirty="0" err="1"/>
              <a:t>l'aggravation</a:t>
            </a:r>
            <a:r>
              <a:rPr b="0" dirty="0"/>
              <a:t> d</a:t>
            </a:r>
            <a:r>
              <a:rPr lang="fr-FR" b="0" dirty="0"/>
              <a:t>u handicap</a:t>
            </a:r>
            <a:r>
              <a:rPr b="0" dirty="0"/>
              <a:t>. La </a:t>
            </a:r>
            <a:r>
              <a:rPr b="0" dirty="0" err="1"/>
              <a:t>corrélation</a:t>
            </a:r>
            <a:r>
              <a:rPr b="0" dirty="0"/>
              <a:t> avec </a:t>
            </a:r>
            <a:r>
              <a:rPr b="0" dirty="0" err="1"/>
              <a:t>l'aggravation</a:t>
            </a:r>
            <a:r>
              <a:rPr b="0" dirty="0"/>
              <a:t> d</a:t>
            </a:r>
            <a:r>
              <a:rPr lang="fr-FR" b="0" dirty="0"/>
              <a:t>u</a:t>
            </a:r>
            <a:r>
              <a:rPr lang="fr-FR" b="0" baseline="0" dirty="0"/>
              <a:t> handicap</a:t>
            </a:r>
            <a:r>
              <a:rPr b="0" dirty="0"/>
              <a:t> </a:t>
            </a:r>
            <a:r>
              <a:rPr b="0" dirty="0" err="1"/>
              <a:t>est</a:t>
            </a:r>
            <a:r>
              <a:rPr b="0" dirty="0"/>
              <a:t> plus </a:t>
            </a:r>
            <a:r>
              <a:rPr b="0" dirty="0" err="1"/>
              <a:t>grande</a:t>
            </a:r>
            <a:r>
              <a:rPr b="0" dirty="0"/>
              <a:t> </a:t>
            </a:r>
            <a:r>
              <a:rPr b="0" dirty="0" err="1"/>
              <a:t>quand</a:t>
            </a:r>
            <a:r>
              <a:rPr b="0" dirty="0"/>
              <a:t> </a:t>
            </a:r>
            <a:r>
              <a:rPr b="0" dirty="0" err="1"/>
              <a:t>ces</a:t>
            </a:r>
            <a:r>
              <a:rPr b="0" dirty="0"/>
              <a:t> </a:t>
            </a:r>
            <a:r>
              <a:rPr b="0" dirty="0" err="1"/>
              <a:t>deux</a:t>
            </a:r>
            <a:r>
              <a:rPr b="0" dirty="0"/>
              <a:t> </a:t>
            </a:r>
            <a:r>
              <a:rPr b="0" dirty="0" err="1"/>
              <a:t>marqueurs</a:t>
            </a:r>
            <a:r>
              <a:rPr b="0" dirty="0"/>
              <a:t> par IRM </a:t>
            </a:r>
            <a:r>
              <a:rPr b="0" dirty="0" err="1"/>
              <a:t>sont</a:t>
            </a:r>
            <a:r>
              <a:rPr b="0" dirty="0"/>
              <a:t> </a:t>
            </a:r>
            <a:r>
              <a:rPr b="0" dirty="0" err="1"/>
              <a:t>associés</a:t>
            </a:r>
            <a:r>
              <a:rPr b="0" dirty="0"/>
              <a:t> (</a:t>
            </a:r>
            <a:r>
              <a:rPr b="0" i="1" dirty="0"/>
              <a:t>R</a:t>
            </a:r>
            <a:r>
              <a:rPr b="0" baseline="30000" dirty="0"/>
              <a:t>2</a:t>
            </a:r>
            <a:r>
              <a:rPr b="0" dirty="0"/>
              <a:t> = 0,75).</a:t>
            </a:r>
            <a:r>
              <a:rPr b="0" baseline="30000" dirty="0"/>
              <a:t>4</a:t>
            </a:r>
          </a:p>
          <a:p>
            <a:endParaRPr b="0" baseline="30000" dirty="0"/>
          </a:p>
          <a:p>
            <a:r>
              <a:rPr b="0" dirty="0"/>
              <a:t>Les </a:t>
            </a:r>
            <a:r>
              <a:rPr b="0" dirty="0" err="1"/>
              <a:t>preuves</a:t>
            </a:r>
            <a:r>
              <a:rPr b="0" dirty="0"/>
              <a:t> </a:t>
            </a:r>
            <a:r>
              <a:rPr b="0" dirty="0" err="1"/>
              <a:t>suggèrent</a:t>
            </a:r>
            <a:r>
              <a:rPr b="0" dirty="0"/>
              <a:t>, de plus, que :</a:t>
            </a:r>
          </a:p>
          <a:p>
            <a:pPr marL="171450" indent="-171450">
              <a:buSzPct val="100000"/>
              <a:buFont typeface="Arial"/>
              <a:buChar char="•"/>
            </a:pPr>
            <a:r>
              <a:rPr b="0" dirty="0" err="1"/>
              <a:t>l’atrophie</a:t>
            </a:r>
            <a:r>
              <a:rPr b="0" dirty="0"/>
              <a:t> du </a:t>
            </a:r>
            <a:r>
              <a:rPr b="0" dirty="0" err="1"/>
              <a:t>cerveau</a:t>
            </a:r>
            <a:r>
              <a:rPr b="0" dirty="0"/>
              <a:t> et le volume des </a:t>
            </a:r>
            <a:r>
              <a:rPr b="0" dirty="0" err="1"/>
              <a:t>lésions</a:t>
            </a:r>
            <a:r>
              <a:rPr b="0" dirty="0"/>
              <a:t> </a:t>
            </a:r>
            <a:r>
              <a:rPr b="0" dirty="0" err="1"/>
              <a:t>prédisent</a:t>
            </a:r>
            <a:r>
              <a:rPr b="0" dirty="0"/>
              <a:t> ensemble </a:t>
            </a:r>
            <a:r>
              <a:rPr b="0" dirty="0" err="1"/>
              <a:t>l’aggravation</a:t>
            </a:r>
            <a:r>
              <a:rPr b="0" dirty="0"/>
              <a:t> d</a:t>
            </a:r>
            <a:r>
              <a:rPr lang="fr-FR" b="0" dirty="0"/>
              <a:t>u handicap</a:t>
            </a:r>
            <a:r>
              <a:rPr b="0" baseline="30000" dirty="0"/>
              <a:t>5</a:t>
            </a:r>
          </a:p>
          <a:p>
            <a:pPr marL="171450" indent="-171450">
              <a:buSzPct val="100000"/>
              <a:buFont typeface="Arial"/>
              <a:buChar char="•"/>
            </a:pPr>
            <a:r>
              <a:rPr b="0" dirty="0" err="1"/>
              <a:t>Une</a:t>
            </a:r>
            <a:r>
              <a:rPr b="0" dirty="0"/>
              <a:t> </a:t>
            </a:r>
            <a:r>
              <a:rPr b="0" dirty="0" err="1"/>
              <a:t>réponse</a:t>
            </a:r>
            <a:r>
              <a:rPr b="0" dirty="0"/>
              <a:t> </a:t>
            </a:r>
            <a:r>
              <a:rPr b="0" dirty="0" err="1"/>
              <a:t>médiocre</a:t>
            </a:r>
            <a:r>
              <a:rPr b="0" dirty="0"/>
              <a:t> </a:t>
            </a:r>
            <a:r>
              <a:rPr b="0" dirty="0" err="1"/>
              <a:t>initiale</a:t>
            </a:r>
            <a:r>
              <a:rPr b="0" dirty="0"/>
              <a:t> au </a:t>
            </a:r>
            <a:r>
              <a:rPr lang="fr-FR" b="0" dirty="0"/>
              <a:t>traitement de fond</a:t>
            </a:r>
            <a:r>
              <a:rPr b="0" dirty="0"/>
              <a:t>, </a:t>
            </a:r>
            <a:r>
              <a:rPr b="0" dirty="0" err="1"/>
              <a:t>telle</a:t>
            </a:r>
            <a:r>
              <a:rPr b="0" dirty="0"/>
              <a:t> que </a:t>
            </a:r>
            <a:r>
              <a:rPr b="0" dirty="0" err="1"/>
              <a:t>mesurée</a:t>
            </a:r>
            <a:r>
              <a:rPr b="0" dirty="0"/>
              <a:t> par les </a:t>
            </a:r>
            <a:r>
              <a:rPr b="0" dirty="0" err="1"/>
              <a:t>lésions</a:t>
            </a:r>
            <a:r>
              <a:rPr b="0" dirty="0"/>
              <a:t> actives et </a:t>
            </a:r>
            <a:r>
              <a:rPr b="0" dirty="0" err="1"/>
              <a:t>nouvelles</a:t>
            </a:r>
            <a:r>
              <a:rPr b="0" dirty="0"/>
              <a:t>, </a:t>
            </a:r>
            <a:r>
              <a:rPr b="0" dirty="0" err="1"/>
              <a:t>prédit</a:t>
            </a:r>
            <a:r>
              <a:rPr b="0" dirty="0"/>
              <a:t> les </a:t>
            </a:r>
            <a:r>
              <a:rPr lang="fr-FR" b="0" dirty="0"/>
              <a:t>poussées</a:t>
            </a:r>
            <a:r>
              <a:rPr b="0" dirty="0"/>
              <a:t> et </a:t>
            </a:r>
            <a:r>
              <a:rPr b="0" dirty="0" err="1"/>
              <a:t>l’aggravation</a:t>
            </a:r>
            <a:r>
              <a:rPr b="0" dirty="0"/>
              <a:t> d</a:t>
            </a:r>
            <a:r>
              <a:rPr lang="fr-FR" b="0" dirty="0"/>
              <a:t>u handicap</a:t>
            </a:r>
            <a:r>
              <a:rPr b="0" dirty="0"/>
              <a:t>.</a:t>
            </a:r>
            <a:r>
              <a:rPr b="0" baseline="30000" dirty="0"/>
              <a:t>6</a:t>
            </a:r>
          </a:p>
          <a:p>
            <a:pPr>
              <a:defRPr b="1"/>
            </a:pPr>
            <a:endParaRPr b="0" baseline="30000" dirty="0"/>
          </a:p>
          <a:p>
            <a:r>
              <a:rPr b="0" dirty="0"/>
              <a:t>Les </a:t>
            </a:r>
            <a:r>
              <a:rPr b="0" dirty="0" err="1"/>
              <a:t>preuves</a:t>
            </a:r>
            <a:r>
              <a:rPr b="0" dirty="0"/>
              <a:t> </a:t>
            </a:r>
            <a:r>
              <a:rPr b="0" dirty="0" err="1"/>
              <a:t>suggèrent</a:t>
            </a:r>
            <a:r>
              <a:rPr b="0" dirty="0"/>
              <a:t> que </a:t>
            </a:r>
            <a:r>
              <a:rPr b="0" dirty="0" err="1"/>
              <a:t>tous</a:t>
            </a:r>
            <a:r>
              <a:rPr b="0" dirty="0"/>
              <a:t> les </a:t>
            </a:r>
            <a:r>
              <a:rPr b="0" dirty="0" err="1"/>
              <a:t>paramètres</a:t>
            </a:r>
            <a:r>
              <a:rPr b="0" dirty="0"/>
              <a:t> qui </a:t>
            </a:r>
            <a:r>
              <a:rPr b="0" dirty="0" err="1"/>
              <a:t>prédisent</a:t>
            </a:r>
            <a:r>
              <a:rPr b="0" dirty="0"/>
              <a:t> les futures </a:t>
            </a:r>
            <a:r>
              <a:rPr lang="fr-FR" b="0" dirty="0"/>
              <a:t>poussées </a:t>
            </a:r>
            <a:r>
              <a:rPr b="0" dirty="0"/>
              <a:t>et </a:t>
            </a:r>
            <a:r>
              <a:rPr b="0" dirty="0" err="1"/>
              <a:t>l’aggravation</a:t>
            </a:r>
            <a:r>
              <a:rPr b="0" dirty="0"/>
              <a:t> d</a:t>
            </a:r>
            <a:r>
              <a:rPr lang="fr-FR" b="0" dirty="0"/>
              <a:t>u</a:t>
            </a:r>
            <a:r>
              <a:rPr lang="fr-FR" b="0" baseline="0" dirty="0"/>
              <a:t> handicap</a:t>
            </a:r>
            <a:r>
              <a:rPr b="0" dirty="0"/>
              <a:t> </a:t>
            </a:r>
            <a:r>
              <a:rPr dirty="0" err="1"/>
              <a:t>doivent</a:t>
            </a:r>
            <a:r>
              <a:rPr dirty="0"/>
              <a:t> </a:t>
            </a:r>
            <a:r>
              <a:rPr dirty="0" err="1"/>
              <a:t>être</a:t>
            </a:r>
            <a:r>
              <a:rPr dirty="0"/>
              <a:t> </a:t>
            </a:r>
            <a:r>
              <a:rPr dirty="0" err="1"/>
              <a:t>inclus</a:t>
            </a:r>
            <a:r>
              <a:rPr dirty="0"/>
              <a:t> </a:t>
            </a:r>
            <a:r>
              <a:rPr dirty="0" err="1"/>
              <a:t>dans</a:t>
            </a:r>
            <a:r>
              <a:rPr dirty="0"/>
              <a:t> les </a:t>
            </a:r>
            <a:r>
              <a:rPr dirty="0" err="1"/>
              <a:t>évaluations</a:t>
            </a:r>
            <a:r>
              <a:rPr dirty="0"/>
              <a:t> de </a:t>
            </a:r>
            <a:r>
              <a:rPr dirty="0" err="1"/>
              <a:t>l’activité</a:t>
            </a:r>
            <a:r>
              <a:rPr dirty="0"/>
              <a:t> </a:t>
            </a:r>
            <a:r>
              <a:rPr dirty="0" err="1"/>
              <a:t>pathologique</a:t>
            </a:r>
            <a:r>
              <a:rPr dirty="0"/>
              <a:t>.</a:t>
            </a:r>
          </a:p>
          <a:p>
            <a:pPr>
              <a:defRPr b="1" i="1"/>
            </a:pPr>
            <a:endParaRPr dirty="0"/>
          </a:p>
          <a:p>
            <a:pPr>
              <a:defRPr b="1"/>
            </a:pPr>
            <a:r>
              <a:rPr dirty="0" err="1"/>
              <a:t>Références</a:t>
            </a:r>
            <a:endParaRPr dirty="0"/>
          </a:p>
          <a:p>
            <a:pPr marL="228600" indent="-228600">
              <a:buSzPct val="100000"/>
              <a:buAutoNum type="arabicPeriod"/>
            </a:pPr>
            <a:r>
              <a:rPr dirty="0" err="1"/>
              <a:t>Sormani</a:t>
            </a:r>
            <a:r>
              <a:rPr dirty="0"/>
              <a:t> MP </a:t>
            </a:r>
            <a:r>
              <a:rPr i="1" dirty="0"/>
              <a:t>et al.</a:t>
            </a:r>
            <a:r>
              <a:rPr dirty="0"/>
              <a:t> </a:t>
            </a:r>
            <a:r>
              <a:rPr i="1" dirty="0"/>
              <a:t>Neurology </a:t>
            </a:r>
            <a:r>
              <a:rPr dirty="0"/>
              <a:t>2010;75:302–9.</a:t>
            </a:r>
          </a:p>
          <a:p>
            <a:pPr marL="228600" indent="-228600">
              <a:buSzPct val="100000"/>
              <a:buAutoNum type="arabicPeriod"/>
            </a:pPr>
            <a:r>
              <a:rPr dirty="0" err="1"/>
              <a:t>Sormani</a:t>
            </a:r>
            <a:r>
              <a:rPr dirty="0"/>
              <a:t> MP, </a:t>
            </a:r>
            <a:r>
              <a:rPr dirty="0" err="1"/>
              <a:t>Bruzzi</a:t>
            </a:r>
            <a:r>
              <a:rPr dirty="0"/>
              <a:t> P. </a:t>
            </a:r>
            <a:r>
              <a:rPr i="1" dirty="0"/>
              <a:t>Lancet </a:t>
            </a:r>
            <a:r>
              <a:rPr i="1" dirty="0" err="1"/>
              <a:t>Neurol</a:t>
            </a:r>
            <a:r>
              <a:rPr i="1" dirty="0"/>
              <a:t> </a:t>
            </a:r>
            <a:r>
              <a:rPr dirty="0"/>
              <a:t>2013;12:669–76.</a:t>
            </a:r>
          </a:p>
          <a:p>
            <a:pPr marL="228600" indent="-228600">
              <a:buSzPct val="100000"/>
              <a:buAutoNum type="arabicPeriod"/>
            </a:pPr>
            <a:r>
              <a:rPr dirty="0" err="1"/>
              <a:t>Sormani</a:t>
            </a:r>
            <a:r>
              <a:rPr dirty="0"/>
              <a:t> MP </a:t>
            </a:r>
            <a:r>
              <a:rPr i="1" dirty="0"/>
              <a:t>et al.</a:t>
            </a:r>
            <a:r>
              <a:rPr dirty="0"/>
              <a:t> </a:t>
            </a:r>
            <a:r>
              <a:rPr i="1" dirty="0"/>
              <a:t>Ann </a:t>
            </a:r>
            <a:r>
              <a:rPr i="1" dirty="0" err="1"/>
              <a:t>Neurol</a:t>
            </a:r>
            <a:r>
              <a:rPr i="1" dirty="0"/>
              <a:t> </a:t>
            </a:r>
            <a:r>
              <a:rPr dirty="0"/>
              <a:t>2009;65:268–75.</a:t>
            </a:r>
          </a:p>
          <a:p>
            <a:pPr marL="228600" indent="-228600">
              <a:buSzPct val="100000"/>
              <a:buAutoNum type="arabicPeriod"/>
            </a:pPr>
            <a:r>
              <a:rPr dirty="0" err="1"/>
              <a:t>Sormani</a:t>
            </a:r>
            <a:r>
              <a:rPr dirty="0"/>
              <a:t> MP </a:t>
            </a:r>
            <a:r>
              <a:rPr i="1" dirty="0"/>
              <a:t>et al</a:t>
            </a:r>
            <a:r>
              <a:rPr dirty="0"/>
              <a:t>.</a:t>
            </a:r>
            <a:r>
              <a:rPr i="1" dirty="0"/>
              <a:t> Ann </a:t>
            </a:r>
            <a:r>
              <a:rPr i="1" dirty="0" err="1"/>
              <a:t>Neurol</a:t>
            </a:r>
            <a:r>
              <a:rPr i="1" dirty="0"/>
              <a:t> </a:t>
            </a:r>
            <a:r>
              <a:rPr dirty="0"/>
              <a:t>2014;75:43–9.</a:t>
            </a:r>
          </a:p>
          <a:p>
            <a:pPr marL="228600" indent="-228600">
              <a:buSzPct val="100000"/>
              <a:buAutoNum type="arabicPeriod"/>
            </a:pPr>
            <a:r>
              <a:rPr dirty="0" err="1"/>
              <a:t>Popescu</a:t>
            </a:r>
            <a:r>
              <a:rPr dirty="0"/>
              <a:t> V </a:t>
            </a:r>
            <a:r>
              <a:rPr i="1" dirty="0"/>
              <a:t>et al.</a:t>
            </a:r>
            <a:r>
              <a:rPr dirty="0"/>
              <a:t> </a:t>
            </a:r>
            <a:r>
              <a:rPr i="1" dirty="0"/>
              <a:t>J </a:t>
            </a:r>
            <a:r>
              <a:rPr i="1" dirty="0" err="1"/>
              <a:t>Neurol</a:t>
            </a:r>
            <a:r>
              <a:rPr i="1" dirty="0"/>
              <a:t> </a:t>
            </a:r>
            <a:r>
              <a:rPr i="1" dirty="0" err="1"/>
              <a:t>Neurosurg</a:t>
            </a:r>
            <a:r>
              <a:rPr i="1" dirty="0"/>
              <a:t> Psychiatry </a:t>
            </a:r>
            <a:r>
              <a:rPr dirty="0"/>
              <a:t>2013;84:1082–91.</a:t>
            </a:r>
          </a:p>
          <a:p>
            <a:pPr marL="228600" indent="-228600">
              <a:buSzPct val="100000"/>
              <a:buAutoNum type="arabicPeriod"/>
            </a:pPr>
            <a:r>
              <a:rPr dirty="0"/>
              <a:t>Dobson R </a:t>
            </a:r>
            <a:r>
              <a:rPr i="1" dirty="0"/>
              <a:t>et al. Neurology </a:t>
            </a:r>
            <a:r>
              <a:rPr dirty="0"/>
              <a:t>2014;82:248–54.</a:t>
            </a:r>
          </a:p>
        </p:txBody>
      </p:sp>
    </p:spTree>
    <p:extLst>
      <p:ext uri="{BB962C8B-B14F-4D97-AF65-F5344CB8AC3E}">
        <p14:creationId xmlns:p14="http://schemas.microsoft.com/office/powerpoint/2010/main" val="3622019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a:spLocks noGrp="1" noRot="1" noChangeAspect="1"/>
          </p:cNvSpPr>
          <p:nvPr>
            <p:ph type="sldImg"/>
          </p:nvPr>
        </p:nvSpPr>
        <p:spPr>
          <a:xfrm>
            <a:off x="381000" y="685800"/>
            <a:ext cx="6096000" cy="3429000"/>
          </a:xfrm>
          <a:prstGeom prst="rect">
            <a:avLst/>
          </a:prstGeom>
        </p:spPr>
        <p:txBody>
          <a:bodyPr/>
          <a:lstStyle/>
          <a:p>
            <a:endParaRPr/>
          </a:p>
        </p:txBody>
      </p:sp>
      <p:sp>
        <p:nvSpPr>
          <p:cNvPr id="510" name="Shape 510"/>
          <p:cNvSpPr>
            <a:spLocks noGrp="1"/>
          </p:cNvSpPr>
          <p:nvPr>
            <p:ph type="body" sz="quarter" idx="1"/>
          </p:nvPr>
        </p:nvSpPr>
        <p:spPr>
          <a:prstGeom prst="rect">
            <a:avLst/>
          </a:prstGeom>
        </p:spPr>
        <p:txBody>
          <a:bodyPr/>
          <a:lstStyle/>
          <a:p>
            <a:r>
              <a:rPr dirty="0"/>
              <a:t>La perception de “</a:t>
            </a:r>
            <a:r>
              <a:rPr dirty="0" err="1"/>
              <a:t>l’activité</a:t>
            </a:r>
            <a:r>
              <a:rPr dirty="0"/>
              <a:t> </a:t>
            </a:r>
            <a:r>
              <a:rPr dirty="0" err="1"/>
              <a:t>pathologique</a:t>
            </a:r>
            <a:r>
              <a:rPr dirty="0"/>
              <a:t>” par le </a:t>
            </a:r>
            <a:r>
              <a:rPr dirty="0" err="1"/>
              <a:t>clinicien</a:t>
            </a:r>
            <a:r>
              <a:rPr dirty="0"/>
              <a:t> a un impact direct sur la prescription et la </a:t>
            </a:r>
            <a:r>
              <a:rPr dirty="0" err="1"/>
              <a:t>prise</a:t>
            </a:r>
            <a:r>
              <a:rPr dirty="0"/>
              <a:t> </a:t>
            </a:r>
            <a:r>
              <a:rPr dirty="0" err="1"/>
              <a:t>en</a:t>
            </a:r>
            <a:r>
              <a:rPr dirty="0"/>
              <a:t> charge de la </a:t>
            </a:r>
            <a:r>
              <a:rPr dirty="0" err="1"/>
              <a:t>maladie</a:t>
            </a:r>
            <a:r>
              <a:rPr dirty="0"/>
              <a:t>.</a:t>
            </a:r>
          </a:p>
          <a:p>
            <a:endParaRPr dirty="0"/>
          </a:p>
          <a:p>
            <a:r>
              <a:rPr dirty="0"/>
              <a:t>Le danger de la supposition que la </a:t>
            </a:r>
            <a:r>
              <a:rPr dirty="0" err="1"/>
              <a:t>maladie</a:t>
            </a:r>
            <a:r>
              <a:rPr dirty="0"/>
              <a:t> </a:t>
            </a:r>
            <a:r>
              <a:rPr dirty="0" err="1"/>
              <a:t>est</a:t>
            </a:r>
            <a:r>
              <a:rPr dirty="0"/>
              <a:t> inactive </a:t>
            </a:r>
            <a:r>
              <a:rPr dirty="0" err="1"/>
              <a:t>est</a:t>
            </a:r>
            <a:r>
              <a:rPr dirty="0"/>
              <a:t> que le </a:t>
            </a:r>
            <a:r>
              <a:rPr dirty="0" err="1"/>
              <a:t>traitement</a:t>
            </a:r>
            <a:r>
              <a:rPr dirty="0"/>
              <a:t> ne sera pas </a:t>
            </a:r>
            <a:r>
              <a:rPr dirty="0" err="1"/>
              <a:t>instauré</a:t>
            </a:r>
            <a:r>
              <a:rPr dirty="0"/>
              <a:t> </a:t>
            </a:r>
            <a:r>
              <a:rPr dirty="0" err="1"/>
              <a:t>ou</a:t>
            </a:r>
            <a:r>
              <a:rPr dirty="0"/>
              <a:t> </a:t>
            </a:r>
            <a:r>
              <a:rPr dirty="0" err="1"/>
              <a:t>poursuivi</a:t>
            </a:r>
            <a:r>
              <a:rPr dirty="0"/>
              <a:t>.</a:t>
            </a:r>
          </a:p>
          <a:p>
            <a:endParaRPr dirty="0"/>
          </a:p>
          <a:p>
            <a:r>
              <a:rPr dirty="0"/>
              <a:t>On ne dispose pas encore de </a:t>
            </a:r>
            <a:r>
              <a:rPr dirty="0" err="1"/>
              <a:t>suffisamment</a:t>
            </a:r>
            <a:r>
              <a:rPr dirty="0"/>
              <a:t> de </a:t>
            </a:r>
            <a:r>
              <a:rPr dirty="0" err="1"/>
              <a:t>preuves</a:t>
            </a:r>
            <a:r>
              <a:rPr dirty="0"/>
              <a:t> pour </a:t>
            </a:r>
            <a:r>
              <a:rPr dirty="0" err="1"/>
              <a:t>recommander</a:t>
            </a:r>
            <a:r>
              <a:rPr dirty="0"/>
              <a:t> le </a:t>
            </a:r>
            <a:r>
              <a:rPr dirty="0" err="1"/>
              <a:t>monitorage</a:t>
            </a:r>
            <a:r>
              <a:rPr dirty="0"/>
              <a:t> des </a:t>
            </a:r>
            <a:r>
              <a:rPr dirty="0" err="1"/>
              <a:t>paramètres</a:t>
            </a:r>
            <a:r>
              <a:rPr dirty="0"/>
              <a:t> </a:t>
            </a:r>
            <a:r>
              <a:rPr dirty="0" err="1"/>
              <a:t>candidats</a:t>
            </a:r>
            <a:r>
              <a:rPr dirty="0"/>
              <a:t> ; les </a:t>
            </a:r>
            <a:r>
              <a:rPr dirty="0" err="1"/>
              <a:t>cliniciens</a:t>
            </a:r>
            <a:r>
              <a:rPr dirty="0"/>
              <a:t> </a:t>
            </a:r>
            <a:r>
              <a:rPr dirty="0" err="1"/>
              <a:t>doivent</a:t>
            </a:r>
            <a:r>
              <a:rPr dirty="0"/>
              <a:t> se </a:t>
            </a:r>
            <a:r>
              <a:rPr dirty="0" err="1"/>
              <a:t>tenir</a:t>
            </a:r>
            <a:r>
              <a:rPr dirty="0"/>
              <a:t> au courant des </a:t>
            </a:r>
            <a:r>
              <a:rPr dirty="0" err="1"/>
              <a:t>preuves</a:t>
            </a:r>
            <a:r>
              <a:rPr dirty="0"/>
              <a:t> au fur et à </a:t>
            </a:r>
            <a:r>
              <a:rPr dirty="0" err="1"/>
              <a:t>mesure</a:t>
            </a:r>
            <a:r>
              <a:rPr dirty="0"/>
              <a:t> </a:t>
            </a:r>
            <a:r>
              <a:rPr dirty="0" err="1"/>
              <a:t>qu’elles</a:t>
            </a:r>
            <a:r>
              <a:rPr dirty="0"/>
              <a:t> </a:t>
            </a:r>
            <a:r>
              <a:rPr dirty="0" err="1"/>
              <a:t>sont</a:t>
            </a:r>
            <a:r>
              <a:rPr dirty="0"/>
              <a:t> </a:t>
            </a:r>
            <a:r>
              <a:rPr dirty="0" err="1"/>
              <a:t>obtenues</a:t>
            </a:r>
            <a:r>
              <a:rPr dirty="0"/>
              <a:t>.</a:t>
            </a:r>
          </a:p>
        </p:txBody>
      </p:sp>
    </p:spTree>
    <p:extLst>
      <p:ext uri="{BB962C8B-B14F-4D97-AF65-F5344CB8AC3E}">
        <p14:creationId xmlns:p14="http://schemas.microsoft.com/office/powerpoint/2010/main" val="996113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xfrm>
            <a:off x="381000" y="685800"/>
            <a:ext cx="6096000" cy="3429000"/>
          </a:xfrm>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r>
              <a:rPr dirty="0"/>
              <a:t>NB : “Changer de </a:t>
            </a:r>
            <a:r>
              <a:rPr lang="fr-FR" dirty="0"/>
              <a:t>traitement de fond</a:t>
            </a:r>
            <a:r>
              <a:rPr dirty="0"/>
              <a:t>” se </a:t>
            </a:r>
            <a:r>
              <a:rPr dirty="0" err="1"/>
              <a:t>rapporte</a:t>
            </a:r>
            <a:r>
              <a:rPr dirty="0"/>
              <a:t> aux patients </a:t>
            </a:r>
            <a:r>
              <a:rPr dirty="0" err="1"/>
              <a:t>recevant</a:t>
            </a:r>
            <a:r>
              <a:rPr dirty="0"/>
              <a:t> un </a:t>
            </a:r>
            <a:r>
              <a:rPr dirty="0" err="1"/>
              <a:t>traitement</a:t>
            </a:r>
            <a:r>
              <a:rPr dirty="0"/>
              <a:t> </a:t>
            </a:r>
            <a:r>
              <a:rPr dirty="0" err="1"/>
              <a:t>d’entretien</a:t>
            </a:r>
            <a:r>
              <a:rPr dirty="0"/>
              <a:t>. </a:t>
            </a:r>
          </a:p>
          <a:p>
            <a:endParaRPr dirty="0"/>
          </a:p>
          <a:p>
            <a:r>
              <a:rPr dirty="0"/>
              <a:t>Chez les patients </a:t>
            </a:r>
            <a:r>
              <a:rPr dirty="0" err="1"/>
              <a:t>recevant</a:t>
            </a:r>
            <a:r>
              <a:rPr dirty="0"/>
              <a:t> des </a:t>
            </a:r>
            <a:r>
              <a:rPr dirty="0" err="1"/>
              <a:t>traitements</a:t>
            </a:r>
            <a:r>
              <a:rPr dirty="0"/>
              <a:t> </a:t>
            </a:r>
            <a:r>
              <a:rPr dirty="0" err="1"/>
              <a:t>d’induction</a:t>
            </a:r>
            <a:r>
              <a:rPr dirty="0"/>
              <a:t>, qui </a:t>
            </a:r>
            <a:r>
              <a:rPr dirty="0" err="1"/>
              <a:t>sont</a:t>
            </a:r>
            <a:r>
              <a:rPr dirty="0"/>
              <a:t>, par </a:t>
            </a:r>
            <a:r>
              <a:rPr dirty="0" err="1"/>
              <a:t>définition</a:t>
            </a:r>
            <a:r>
              <a:rPr dirty="0"/>
              <a:t>, </a:t>
            </a:r>
            <a:r>
              <a:rPr dirty="0" err="1"/>
              <a:t>administrés</a:t>
            </a:r>
            <a:r>
              <a:rPr dirty="0"/>
              <a:t> </a:t>
            </a:r>
            <a:r>
              <a:rPr dirty="0" err="1"/>
              <a:t>en</a:t>
            </a:r>
            <a:r>
              <a:rPr dirty="0"/>
              <a:t> un cycle court, </a:t>
            </a:r>
            <a:r>
              <a:rPr dirty="0" err="1"/>
              <a:t>une</a:t>
            </a:r>
            <a:r>
              <a:rPr dirty="0"/>
              <a:t> </a:t>
            </a:r>
            <a:r>
              <a:rPr dirty="0" err="1"/>
              <a:t>réactivation</a:t>
            </a:r>
            <a:r>
              <a:rPr dirty="0"/>
              <a:t> de la </a:t>
            </a:r>
            <a:r>
              <a:rPr dirty="0" err="1"/>
              <a:t>maladie</a:t>
            </a:r>
            <a:r>
              <a:rPr dirty="0"/>
              <a:t> </a:t>
            </a:r>
            <a:r>
              <a:rPr dirty="0" err="1"/>
              <a:t>peut</a:t>
            </a:r>
            <a:r>
              <a:rPr dirty="0"/>
              <a:t> </a:t>
            </a:r>
            <a:r>
              <a:rPr dirty="0" err="1"/>
              <a:t>indiquer</a:t>
            </a:r>
            <a:r>
              <a:rPr dirty="0"/>
              <a:t> le </a:t>
            </a:r>
            <a:r>
              <a:rPr dirty="0" err="1"/>
              <a:t>besoin</a:t>
            </a:r>
            <a:r>
              <a:rPr dirty="0"/>
              <a:t> de </a:t>
            </a:r>
            <a:r>
              <a:rPr dirty="0" err="1"/>
              <a:t>retraitement</a:t>
            </a:r>
            <a:r>
              <a:rPr dirty="0"/>
              <a:t>.</a:t>
            </a:r>
          </a:p>
        </p:txBody>
      </p:sp>
    </p:spTree>
    <p:extLst>
      <p:ext uri="{BB962C8B-B14F-4D97-AF65-F5344CB8AC3E}">
        <p14:creationId xmlns:p14="http://schemas.microsoft.com/office/powerpoint/2010/main" val="393067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551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dirty="0" err="1"/>
              <a:t>Cette</a:t>
            </a:r>
            <a:r>
              <a:rPr dirty="0"/>
              <a:t> </a:t>
            </a:r>
            <a:r>
              <a:rPr dirty="0" err="1"/>
              <a:t>diapositive</a:t>
            </a:r>
            <a:r>
              <a:rPr dirty="0"/>
              <a:t> </a:t>
            </a:r>
            <a:r>
              <a:rPr dirty="0" err="1"/>
              <a:t>est</a:t>
            </a:r>
            <a:r>
              <a:rPr dirty="0"/>
              <a:t> un résumé ; </a:t>
            </a:r>
            <a:r>
              <a:rPr dirty="0" err="1"/>
              <a:t>d’autres</a:t>
            </a:r>
            <a:r>
              <a:rPr dirty="0"/>
              <a:t> </a:t>
            </a:r>
            <a:r>
              <a:rPr dirty="0" err="1"/>
              <a:t>informations</a:t>
            </a:r>
            <a:r>
              <a:rPr dirty="0"/>
              <a:t> sur </a:t>
            </a:r>
            <a:r>
              <a:rPr dirty="0" err="1"/>
              <a:t>chacun</a:t>
            </a:r>
            <a:r>
              <a:rPr dirty="0"/>
              <a:t> de </a:t>
            </a:r>
            <a:r>
              <a:rPr dirty="0" err="1"/>
              <a:t>ces</a:t>
            </a:r>
            <a:r>
              <a:rPr dirty="0"/>
              <a:t> points </a:t>
            </a:r>
            <a:r>
              <a:rPr dirty="0" err="1"/>
              <a:t>sont</a:t>
            </a:r>
            <a:r>
              <a:rPr dirty="0"/>
              <a:t> </a:t>
            </a:r>
            <a:r>
              <a:rPr dirty="0" err="1"/>
              <a:t>données</a:t>
            </a:r>
            <a:r>
              <a:rPr dirty="0"/>
              <a:t> </a:t>
            </a:r>
            <a:r>
              <a:rPr dirty="0" err="1"/>
              <a:t>dans</a:t>
            </a:r>
            <a:r>
              <a:rPr dirty="0"/>
              <a:t> les </a:t>
            </a:r>
            <a:r>
              <a:rPr dirty="0" err="1"/>
              <a:t>diapositives</a:t>
            </a:r>
            <a:r>
              <a:rPr dirty="0"/>
              <a:t> qui </a:t>
            </a:r>
            <a:r>
              <a:rPr dirty="0" err="1"/>
              <a:t>suivent</a:t>
            </a:r>
            <a:r>
              <a:rPr dirty="0"/>
              <a:t>.</a:t>
            </a:r>
          </a:p>
          <a:p>
            <a:endParaRPr dirty="0"/>
          </a:p>
          <a:p>
            <a:r>
              <a:rPr dirty="0"/>
              <a:t>Les </a:t>
            </a:r>
            <a:r>
              <a:rPr dirty="0" err="1"/>
              <a:t>preuves</a:t>
            </a:r>
            <a:r>
              <a:rPr dirty="0"/>
              <a:t> </a:t>
            </a:r>
            <a:r>
              <a:rPr dirty="0" err="1"/>
              <a:t>montrent</a:t>
            </a:r>
            <a:r>
              <a:rPr dirty="0"/>
              <a:t> que le temps </a:t>
            </a:r>
            <a:r>
              <a:rPr dirty="0" err="1"/>
              <a:t>compte</a:t>
            </a:r>
            <a:r>
              <a:rPr dirty="0"/>
              <a:t> </a:t>
            </a:r>
            <a:r>
              <a:rPr dirty="0" err="1"/>
              <a:t>vraiment</a:t>
            </a:r>
            <a:r>
              <a:rPr dirty="0"/>
              <a:t> </a:t>
            </a:r>
            <a:r>
              <a:rPr dirty="0" err="1"/>
              <a:t>dans</a:t>
            </a:r>
            <a:r>
              <a:rPr dirty="0"/>
              <a:t> la </a:t>
            </a:r>
            <a:r>
              <a:rPr dirty="0" err="1"/>
              <a:t>sclérose</a:t>
            </a:r>
            <a:r>
              <a:rPr dirty="0"/>
              <a:t> </a:t>
            </a:r>
            <a:r>
              <a:rPr dirty="0" err="1"/>
              <a:t>en</a:t>
            </a:r>
            <a:r>
              <a:rPr dirty="0"/>
              <a:t> plaques.</a:t>
            </a:r>
          </a:p>
          <a:p>
            <a:endParaRPr dirty="0"/>
          </a:p>
          <a:p>
            <a:pPr>
              <a:defRPr b="1"/>
            </a:pPr>
            <a:r>
              <a:rPr dirty="0" err="1"/>
              <a:t>L’activité</a:t>
            </a:r>
            <a:r>
              <a:rPr dirty="0"/>
              <a:t> </a:t>
            </a:r>
            <a:r>
              <a:rPr dirty="0" err="1"/>
              <a:t>pathologique</a:t>
            </a:r>
            <a:r>
              <a:rPr dirty="0"/>
              <a:t> de la </a:t>
            </a:r>
            <a:r>
              <a:rPr dirty="0" err="1"/>
              <a:t>maladie</a:t>
            </a:r>
            <a:r>
              <a:rPr dirty="0"/>
              <a:t> se </a:t>
            </a:r>
            <a:r>
              <a:rPr dirty="0" err="1"/>
              <a:t>poursuit</a:t>
            </a:r>
            <a:r>
              <a:rPr dirty="0"/>
              <a:t> </a:t>
            </a:r>
            <a:r>
              <a:rPr dirty="0" err="1"/>
              <a:t>même</a:t>
            </a:r>
            <a:r>
              <a:rPr dirty="0"/>
              <a:t> </a:t>
            </a:r>
            <a:r>
              <a:rPr dirty="0" err="1"/>
              <a:t>en</a:t>
            </a:r>
            <a:r>
              <a:rPr dirty="0"/>
              <a:t> </a:t>
            </a:r>
            <a:r>
              <a:rPr dirty="0" err="1"/>
              <a:t>l’absence</a:t>
            </a:r>
            <a:r>
              <a:rPr dirty="0"/>
              <a:t> de </a:t>
            </a:r>
            <a:r>
              <a:rPr dirty="0" err="1"/>
              <a:t>symptômes</a:t>
            </a:r>
            <a:r>
              <a:rPr dirty="0"/>
              <a:t> </a:t>
            </a:r>
            <a:r>
              <a:rPr dirty="0" err="1"/>
              <a:t>cliniques</a:t>
            </a:r>
            <a:endParaRPr dirty="0"/>
          </a:p>
          <a:p>
            <a:r>
              <a:rPr dirty="0" err="1"/>
              <a:t>L’activité</a:t>
            </a:r>
            <a:r>
              <a:rPr dirty="0"/>
              <a:t> </a:t>
            </a:r>
            <a:r>
              <a:rPr dirty="0" err="1"/>
              <a:t>pathologique</a:t>
            </a:r>
            <a:r>
              <a:rPr dirty="0"/>
              <a:t> </a:t>
            </a:r>
            <a:r>
              <a:rPr dirty="0" err="1"/>
              <a:t>permanente</a:t>
            </a:r>
            <a:r>
              <a:rPr dirty="0"/>
              <a:t> </a:t>
            </a:r>
            <a:r>
              <a:rPr dirty="0" err="1"/>
              <a:t>consiste</a:t>
            </a:r>
            <a:r>
              <a:rPr dirty="0"/>
              <a:t> </a:t>
            </a:r>
            <a:r>
              <a:rPr dirty="0" err="1"/>
              <a:t>en</a:t>
            </a:r>
            <a:r>
              <a:rPr dirty="0"/>
              <a:t> des </a:t>
            </a:r>
            <a:r>
              <a:rPr dirty="0" err="1"/>
              <a:t>lésions</a:t>
            </a:r>
            <a:r>
              <a:rPr dirty="0"/>
              <a:t> </a:t>
            </a:r>
            <a:r>
              <a:rPr dirty="0" err="1"/>
              <a:t>tissulaires</a:t>
            </a:r>
            <a:r>
              <a:rPr dirty="0"/>
              <a:t> diffuses </a:t>
            </a:r>
            <a:r>
              <a:rPr dirty="0" err="1"/>
              <a:t>ainsi</a:t>
            </a:r>
            <a:r>
              <a:rPr dirty="0"/>
              <a:t> </a:t>
            </a:r>
            <a:r>
              <a:rPr dirty="0" err="1"/>
              <a:t>qu’en</a:t>
            </a:r>
            <a:r>
              <a:rPr dirty="0"/>
              <a:t> le </a:t>
            </a:r>
            <a:r>
              <a:rPr dirty="0" err="1"/>
              <a:t>développement</a:t>
            </a:r>
            <a:r>
              <a:rPr dirty="0"/>
              <a:t> de </a:t>
            </a:r>
            <a:r>
              <a:rPr dirty="0" err="1"/>
              <a:t>lésions</a:t>
            </a:r>
            <a:r>
              <a:rPr dirty="0"/>
              <a:t> </a:t>
            </a:r>
            <a:r>
              <a:rPr dirty="0" err="1"/>
              <a:t>macroscopiques</a:t>
            </a:r>
            <a:r>
              <a:rPr dirty="0"/>
              <a:t> </a:t>
            </a:r>
            <a:r>
              <a:rPr dirty="0" err="1"/>
              <a:t>discrètes</a:t>
            </a:r>
            <a:r>
              <a:rPr dirty="0"/>
              <a:t> </a:t>
            </a:r>
            <a:r>
              <a:rPr dirty="0" err="1"/>
              <a:t>dans</a:t>
            </a:r>
            <a:r>
              <a:rPr dirty="0"/>
              <a:t> la substance blanche et la substance </a:t>
            </a:r>
            <a:r>
              <a:rPr dirty="0" err="1"/>
              <a:t>grise</a:t>
            </a:r>
            <a:r>
              <a:rPr dirty="0"/>
              <a:t> du SNC.</a:t>
            </a:r>
            <a:r>
              <a:rPr baseline="30000" dirty="0"/>
              <a:t>1</a:t>
            </a:r>
          </a:p>
          <a:p>
            <a:pPr>
              <a:defRPr baseline="30000"/>
            </a:pPr>
            <a:endParaRPr baseline="30000" dirty="0"/>
          </a:p>
          <a:p>
            <a:pPr>
              <a:defRPr b="1"/>
            </a:pPr>
            <a:r>
              <a:rPr dirty="0"/>
              <a:t>La </a:t>
            </a:r>
            <a:r>
              <a:rPr dirty="0" err="1"/>
              <a:t>réserve</a:t>
            </a:r>
            <a:r>
              <a:rPr dirty="0"/>
              <a:t> </a:t>
            </a:r>
            <a:r>
              <a:rPr dirty="0" err="1"/>
              <a:t>neurologique</a:t>
            </a:r>
            <a:r>
              <a:rPr dirty="0"/>
              <a:t> </a:t>
            </a:r>
            <a:r>
              <a:rPr dirty="0" err="1"/>
              <a:t>doit</a:t>
            </a:r>
            <a:r>
              <a:rPr dirty="0"/>
              <a:t> </a:t>
            </a:r>
            <a:r>
              <a:rPr dirty="0" err="1"/>
              <a:t>être</a:t>
            </a:r>
            <a:r>
              <a:rPr dirty="0"/>
              <a:t> </a:t>
            </a:r>
            <a:r>
              <a:rPr dirty="0" err="1"/>
              <a:t>préservée</a:t>
            </a:r>
            <a:endParaRPr dirty="0"/>
          </a:p>
          <a:p>
            <a:r>
              <a:rPr dirty="0"/>
              <a:t>La </a:t>
            </a:r>
            <a:r>
              <a:rPr dirty="0" err="1"/>
              <a:t>réserve</a:t>
            </a:r>
            <a:r>
              <a:rPr dirty="0"/>
              <a:t> </a:t>
            </a:r>
            <a:r>
              <a:rPr dirty="0" err="1"/>
              <a:t>neurologique</a:t>
            </a:r>
            <a:r>
              <a:rPr dirty="0"/>
              <a:t> </a:t>
            </a:r>
            <a:r>
              <a:rPr dirty="0" err="1"/>
              <a:t>peut</a:t>
            </a:r>
            <a:r>
              <a:rPr dirty="0"/>
              <a:t> </a:t>
            </a:r>
            <a:r>
              <a:rPr dirty="0" err="1"/>
              <a:t>être</a:t>
            </a:r>
            <a:r>
              <a:rPr dirty="0"/>
              <a:t> </a:t>
            </a:r>
            <a:r>
              <a:rPr dirty="0" err="1"/>
              <a:t>épuisée</a:t>
            </a:r>
            <a:r>
              <a:rPr dirty="0"/>
              <a:t> </a:t>
            </a:r>
            <a:r>
              <a:rPr dirty="0" err="1"/>
              <a:t>même</a:t>
            </a:r>
            <a:r>
              <a:rPr dirty="0"/>
              <a:t> </a:t>
            </a:r>
            <a:r>
              <a:rPr dirty="0" err="1"/>
              <a:t>durant</a:t>
            </a:r>
            <a:r>
              <a:rPr dirty="0"/>
              <a:t> les </a:t>
            </a:r>
            <a:r>
              <a:rPr dirty="0" err="1"/>
              <a:t>périodes</a:t>
            </a:r>
            <a:r>
              <a:rPr dirty="0"/>
              <a:t> de </a:t>
            </a:r>
            <a:r>
              <a:rPr dirty="0" err="1"/>
              <a:t>rémission</a:t>
            </a:r>
            <a:r>
              <a:rPr dirty="0"/>
              <a:t> </a:t>
            </a:r>
            <a:r>
              <a:rPr dirty="0" err="1"/>
              <a:t>clinique</a:t>
            </a:r>
            <a:r>
              <a:rPr dirty="0"/>
              <a:t> </a:t>
            </a:r>
            <a:r>
              <a:rPr dirty="0" err="1"/>
              <a:t>si</a:t>
            </a:r>
            <a:r>
              <a:rPr dirty="0"/>
              <a:t> </a:t>
            </a:r>
            <a:r>
              <a:rPr dirty="0" err="1"/>
              <a:t>l’activité</a:t>
            </a:r>
            <a:r>
              <a:rPr dirty="0"/>
              <a:t> </a:t>
            </a:r>
            <a:r>
              <a:rPr dirty="0" err="1"/>
              <a:t>pathologique</a:t>
            </a:r>
            <a:r>
              <a:rPr dirty="0"/>
              <a:t> </a:t>
            </a:r>
            <a:r>
              <a:rPr dirty="0" err="1"/>
              <a:t>n’est</a:t>
            </a:r>
            <a:r>
              <a:rPr dirty="0"/>
              <a:t> pas contrôlée.</a:t>
            </a:r>
            <a:r>
              <a:rPr baseline="30000" dirty="0"/>
              <a:t>2–4</a:t>
            </a:r>
          </a:p>
          <a:p>
            <a:pPr>
              <a:defRPr baseline="30000"/>
            </a:pPr>
            <a:endParaRPr baseline="30000" dirty="0"/>
          </a:p>
          <a:p>
            <a:pPr>
              <a:defRPr baseline="30000"/>
            </a:pPr>
            <a:endParaRPr baseline="30000" dirty="0"/>
          </a:p>
          <a:p>
            <a:pPr>
              <a:defRPr b="1"/>
            </a:pPr>
            <a:r>
              <a:rPr dirty="0"/>
              <a:t>La </a:t>
            </a:r>
            <a:r>
              <a:rPr dirty="0" err="1"/>
              <a:t>déficience</a:t>
            </a:r>
            <a:r>
              <a:rPr dirty="0"/>
              <a:t> cognitive a des implications </a:t>
            </a:r>
            <a:r>
              <a:rPr dirty="0" err="1"/>
              <a:t>d’ordre</a:t>
            </a:r>
            <a:r>
              <a:rPr dirty="0"/>
              <a:t> </a:t>
            </a:r>
            <a:r>
              <a:rPr dirty="0" err="1"/>
              <a:t>pratique</a:t>
            </a:r>
            <a:endParaRPr dirty="0"/>
          </a:p>
          <a:p>
            <a:r>
              <a:rPr dirty="0"/>
              <a:t>Au début de la S</a:t>
            </a:r>
            <a:r>
              <a:rPr lang="en-GB" dirty="0"/>
              <a:t>E</a:t>
            </a:r>
            <a:r>
              <a:rPr dirty="0"/>
              <a:t>P, la </a:t>
            </a:r>
            <a:r>
              <a:rPr dirty="0" err="1"/>
              <a:t>déficience</a:t>
            </a:r>
            <a:r>
              <a:rPr dirty="0"/>
              <a:t> cognitive se </a:t>
            </a:r>
            <a:r>
              <a:rPr dirty="0" err="1"/>
              <a:t>manifeste</a:t>
            </a:r>
            <a:r>
              <a:rPr dirty="0"/>
              <a:t> sous la </a:t>
            </a:r>
            <a:r>
              <a:rPr dirty="0" err="1"/>
              <a:t>forme</a:t>
            </a:r>
            <a:r>
              <a:rPr dirty="0"/>
              <a:t> de fatigue, et </a:t>
            </a:r>
            <a:r>
              <a:rPr dirty="0" err="1"/>
              <a:t>elle</a:t>
            </a:r>
            <a:r>
              <a:rPr dirty="0"/>
              <a:t> </a:t>
            </a:r>
            <a:r>
              <a:rPr dirty="0" err="1"/>
              <a:t>réduit</a:t>
            </a:r>
            <a:r>
              <a:rPr dirty="0"/>
              <a:t> la </a:t>
            </a:r>
            <a:r>
              <a:rPr dirty="0" err="1"/>
              <a:t>qualité</a:t>
            </a:r>
            <a:r>
              <a:rPr dirty="0"/>
              <a:t> de vie,</a:t>
            </a:r>
            <a:r>
              <a:rPr baseline="30000" dirty="0"/>
              <a:t>5 </a:t>
            </a:r>
            <a:r>
              <a:rPr dirty="0"/>
              <a:t>le </a:t>
            </a:r>
            <a:r>
              <a:rPr dirty="0" err="1"/>
              <a:t>fonctionnement</a:t>
            </a:r>
            <a:r>
              <a:rPr dirty="0"/>
              <a:t> au </a:t>
            </a:r>
            <a:r>
              <a:rPr dirty="0" err="1"/>
              <a:t>quotidien</a:t>
            </a:r>
            <a:r>
              <a:rPr dirty="0"/>
              <a:t> et l’employabilité.</a:t>
            </a:r>
            <a:r>
              <a:rPr baseline="30000" dirty="0"/>
              <a:t>6</a:t>
            </a:r>
            <a:endParaRPr baseline="30000" dirty="0">
              <a:solidFill>
                <a:srgbClr val="FF0000"/>
              </a:solidFill>
            </a:endParaRPr>
          </a:p>
          <a:p>
            <a:endParaRPr baseline="30000" dirty="0">
              <a:solidFill>
                <a:srgbClr val="FF0000"/>
              </a:solidFill>
            </a:endParaRPr>
          </a:p>
          <a:p>
            <a:pPr>
              <a:defRPr b="1"/>
            </a:pPr>
            <a:r>
              <a:rPr dirty="0"/>
              <a:t>La </a:t>
            </a:r>
            <a:r>
              <a:rPr dirty="0" err="1"/>
              <a:t>déficience</a:t>
            </a:r>
            <a:r>
              <a:rPr dirty="0"/>
              <a:t> cognitive </a:t>
            </a:r>
            <a:r>
              <a:rPr dirty="0" err="1"/>
              <a:t>prédit</a:t>
            </a:r>
            <a:r>
              <a:rPr dirty="0"/>
              <a:t> </a:t>
            </a:r>
            <a:r>
              <a:rPr dirty="0" err="1"/>
              <a:t>l’aggravation</a:t>
            </a:r>
            <a:r>
              <a:rPr dirty="0"/>
              <a:t> de </a:t>
            </a:r>
            <a:r>
              <a:rPr dirty="0" err="1"/>
              <a:t>l’incapacité</a:t>
            </a:r>
            <a:r>
              <a:rPr dirty="0"/>
              <a:t> physique</a:t>
            </a:r>
          </a:p>
          <a:p>
            <a:r>
              <a:rPr dirty="0"/>
              <a:t>La </a:t>
            </a:r>
            <a:r>
              <a:rPr dirty="0" err="1"/>
              <a:t>fonction</a:t>
            </a:r>
            <a:r>
              <a:rPr dirty="0"/>
              <a:t> cognitive </a:t>
            </a:r>
            <a:r>
              <a:rPr dirty="0" err="1"/>
              <a:t>initiale</a:t>
            </a:r>
            <a:r>
              <a:rPr dirty="0"/>
              <a:t> </a:t>
            </a:r>
            <a:r>
              <a:rPr dirty="0" err="1"/>
              <a:t>est</a:t>
            </a:r>
            <a:r>
              <a:rPr dirty="0"/>
              <a:t> un </a:t>
            </a:r>
            <a:r>
              <a:rPr dirty="0" err="1"/>
              <a:t>facteur</a:t>
            </a:r>
            <a:r>
              <a:rPr dirty="0"/>
              <a:t> </a:t>
            </a:r>
            <a:r>
              <a:rPr dirty="0" err="1"/>
              <a:t>prédicteur</a:t>
            </a:r>
            <a:r>
              <a:rPr dirty="0"/>
              <a:t> de </a:t>
            </a:r>
            <a:r>
              <a:rPr dirty="0" err="1"/>
              <a:t>l’aggravation</a:t>
            </a:r>
            <a:r>
              <a:rPr dirty="0"/>
              <a:t> </a:t>
            </a:r>
            <a:r>
              <a:rPr b="0" dirty="0"/>
              <a:t>d</a:t>
            </a:r>
            <a:r>
              <a:rPr lang="fr-FR" b="0" dirty="0"/>
              <a:t>u</a:t>
            </a:r>
            <a:r>
              <a:rPr lang="fr-FR" b="0" baseline="0" dirty="0"/>
              <a:t> </a:t>
            </a:r>
            <a:r>
              <a:rPr lang="fr-FR" b="0" baseline="0" dirty="0">
                <a:solidFill>
                  <a:srgbClr val="FF0000"/>
                </a:solidFill>
              </a:rPr>
              <a:t>handicap</a:t>
            </a:r>
            <a:r>
              <a:rPr lang="fr-FR" b="0" baseline="0" dirty="0"/>
              <a:t> </a:t>
            </a:r>
            <a:r>
              <a:rPr dirty="0" err="1"/>
              <a:t>clinique</a:t>
            </a:r>
            <a:r>
              <a:rPr dirty="0"/>
              <a:t> chez les patients </a:t>
            </a:r>
            <a:r>
              <a:rPr dirty="0" err="1"/>
              <a:t>présentant</a:t>
            </a:r>
            <a:r>
              <a:rPr dirty="0"/>
              <a:t> </a:t>
            </a:r>
            <a:r>
              <a:rPr dirty="0" err="1"/>
              <a:t>une</a:t>
            </a:r>
            <a:r>
              <a:rPr dirty="0"/>
              <a:t> S</a:t>
            </a:r>
            <a:r>
              <a:rPr lang="en-GB" dirty="0"/>
              <a:t>E</a:t>
            </a:r>
            <a:r>
              <a:rPr dirty="0"/>
              <a:t>P</a:t>
            </a:r>
            <a:r>
              <a:rPr lang="en-GB" dirty="0"/>
              <a:t> </a:t>
            </a:r>
            <a:r>
              <a:rPr dirty="0"/>
              <a:t>RR.</a:t>
            </a:r>
            <a:r>
              <a:rPr baseline="30000" dirty="0"/>
              <a:t>7,8</a:t>
            </a:r>
          </a:p>
          <a:p>
            <a:endParaRPr baseline="30000" dirty="0"/>
          </a:p>
          <a:p>
            <a:pPr>
              <a:defRPr b="1"/>
            </a:pPr>
            <a:r>
              <a:rPr dirty="0" err="1"/>
              <a:t>Références</a:t>
            </a:r>
            <a:endParaRPr dirty="0"/>
          </a:p>
          <a:p>
            <a:pPr marL="228600" indent="-228600">
              <a:buSzPct val="100000"/>
              <a:buAutoNum type="arabicPeriod"/>
            </a:pPr>
            <a:r>
              <a:rPr dirty="0" err="1"/>
              <a:t>Filippi</a:t>
            </a:r>
            <a:r>
              <a:rPr dirty="0"/>
              <a:t> M, Rocca MA. </a:t>
            </a:r>
            <a:r>
              <a:rPr i="1" dirty="0"/>
              <a:t>J </a:t>
            </a:r>
            <a:r>
              <a:rPr i="1" dirty="0" err="1"/>
              <a:t>Neurol</a:t>
            </a:r>
            <a:r>
              <a:rPr i="1" dirty="0"/>
              <a:t> </a:t>
            </a:r>
            <a:r>
              <a:rPr dirty="0"/>
              <a:t>2005;252:16–24.</a:t>
            </a:r>
          </a:p>
          <a:p>
            <a:pPr marL="228600" indent="-228600">
              <a:buSzPct val="100000"/>
              <a:buAutoNum type="arabicPeriod"/>
            </a:pPr>
            <a:r>
              <a:rPr dirty="0"/>
              <a:t>Rocca MA </a:t>
            </a:r>
            <a:r>
              <a:rPr i="1" dirty="0"/>
              <a:t>et al</a:t>
            </a:r>
            <a:r>
              <a:rPr dirty="0"/>
              <a:t>. </a:t>
            </a:r>
            <a:r>
              <a:rPr i="1" dirty="0" err="1"/>
              <a:t>Neuroimage</a:t>
            </a:r>
            <a:r>
              <a:rPr dirty="0"/>
              <a:t> 2003;18:847–55.</a:t>
            </a:r>
          </a:p>
          <a:p>
            <a:pPr marL="228600" indent="-228600">
              <a:buSzPct val="100000"/>
              <a:buAutoNum type="arabicPeriod"/>
            </a:pPr>
            <a:r>
              <a:rPr dirty="0"/>
              <a:t>Rocca MA, </a:t>
            </a:r>
            <a:r>
              <a:rPr dirty="0" err="1"/>
              <a:t>Filippi</a:t>
            </a:r>
            <a:r>
              <a:rPr dirty="0"/>
              <a:t> M. </a:t>
            </a:r>
            <a:r>
              <a:rPr i="1" dirty="0"/>
              <a:t>J Neuroimaging </a:t>
            </a:r>
            <a:r>
              <a:rPr dirty="0"/>
              <a:t>2007;17 </a:t>
            </a:r>
            <a:r>
              <a:rPr dirty="0" err="1"/>
              <a:t>Suppl</a:t>
            </a:r>
            <a:r>
              <a:rPr dirty="0"/>
              <a:t> 1:s36–41.</a:t>
            </a:r>
          </a:p>
          <a:p>
            <a:pPr marL="228600" indent="-228600">
              <a:buSzPct val="100000"/>
              <a:buAutoNum type="arabicPeriod"/>
            </a:pPr>
            <a:r>
              <a:rPr dirty="0" err="1"/>
              <a:t>Sinay</a:t>
            </a:r>
            <a:r>
              <a:rPr dirty="0"/>
              <a:t> V </a:t>
            </a:r>
            <a:r>
              <a:rPr i="1" dirty="0"/>
              <a:t>et al.</a:t>
            </a:r>
            <a:r>
              <a:rPr dirty="0"/>
              <a:t> </a:t>
            </a:r>
            <a:r>
              <a:rPr i="1" dirty="0" err="1"/>
              <a:t>Mult</a:t>
            </a:r>
            <a:r>
              <a:rPr i="1" dirty="0"/>
              <a:t> </a:t>
            </a:r>
            <a:r>
              <a:rPr i="1" dirty="0" err="1"/>
              <a:t>Scler</a:t>
            </a:r>
            <a:r>
              <a:rPr dirty="0"/>
              <a:t> 2015;21:945–52.</a:t>
            </a:r>
          </a:p>
          <a:p>
            <a:pPr marL="228600" indent="-228600">
              <a:buSzPct val="100000"/>
              <a:buAutoNum type="arabicPeriod"/>
            </a:pPr>
            <a:r>
              <a:rPr dirty="0" err="1"/>
              <a:t>Glanz</a:t>
            </a:r>
            <a:r>
              <a:rPr dirty="0"/>
              <a:t> BI </a:t>
            </a:r>
            <a:r>
              <a:rPr i="1" dirty="0"/>
              <a:t>et al. J </a:t>
            </a:r>
            <a:r>
              <a:rPr i="1" dirty="0" err="1"/>
              <a:t>Neurol</a:t>
            </a:r>
            <a:r>
              <a:rPr i="1" dirty="0"/>
              <a:t> </a:t>
            </a:r>
            <a:r>
              <a:rPr i="1" dirty="0" err="1"/>
              <a:t>Sci</a:t>
            </a:r>
            <a:r>
              <a:rPr i="1" dirty="0"/>
              <a:t> </a:t>
            </a:r>
            <a:r>
              <a:rPr dirty="0"/>
              <a:t>2010;290:75–9.</a:t>
            </a:r>
          </a:p>
          <a:p>
            <a:pPr marL="228600" indent="-228600">
              <a:buSzPct val="100000"/>
              <a:buAutoNum type="arabicPeriod"/>
            </a:pPr>
            <a:r>
              <a:rPr dirty="0"/>
              <a:t>Rao SM </a:t>
            </a:r>
            <a:r>
              <a:rPr i="1" dirty="0"/>
              <a:t>et al. Neurology </a:t>
            </a:r>
            <a:r>
              <a:rPr dirty="0"/>
              <a:t>1991;41:692–6.</a:t>
            </a:r>
          </a:p>
          <a:p>
            <a:pPr marL="228600" indent="-228600">
              <a:buSzPct val="100000"/>
              <a:buAutoNum type="arabicPeriod"/>
            </a:pPr>
            <a:r>
              <a:rPr dirty="0" err="1"/>
              <a:t>Moccia</a:t>
            </a:r>
            <a:r>
              <a:rPr dirty="0"/>
              <a:t> M </a:t>
            </a:r>
            <a:r>
              <a:rPr i="1" dirty="0"/>
              <a:t>et al. </a:t>
            </a:r>
            <a:r>
              <a:rPr i="1" dirty="0" err="1"/>
              <a:t>Mult</a:t>
            </a:r>
            <a:r>
              <a:rPr i="1" dirty="0"/>
              <a:t> </a:t>
            </a:r>
            <a:r>
              <a:rPr i="1" dirty="0" err="1"/>
              <a:t>Scler</a:t>
            </a:r>
            <a:r>
              <a:rPr i="1" dirty="0"/>
              <a:t> </a:t>
            </a:r>
            <a:r>
              <a:rPr dirty="0"/>
              <a:t>2015; doi:10.1177/1352458515599075.</a:t>
            </a:r>
          </a:p>
          <a:p>
            <a:pPr marL="228600" indent="-228600">
              <a:buSzPct val="100000"/>
              <a:buAutoNum type="arabicPeriod"/>
            </a:pPr>
            <a:r>
              <a:rPr dirty="0" err="1"/>
              <a:t>Raghupathi</a:t>
            </a:r>
            <a:r>
              <a:rPr dirty="0"/>
              <a:t> K </a:t>
            </a:r>
            <a:r>
              <a:rPr i="1" dirty="0"/>
              <a:t>et al</a:t>
            </a:r>
            <a:r>
              <a:rPr dirty="0"/>
              <a:t>. Poster presented at the 31st ECTRIMS Congress, 7–10 October 2015, Barcelona, Spain.</a:t>
            </a:r>
          </a:p>
        </p:txBody>
      </p:sp>
    </p:spTree>
    <p:extLst>
      <p:ext uri="{BB962C8B-B14F-4D97-AF65-F5344CB8AC3E}">
        <p14:creationId xmlns:p14="http://schemas.microsoft.com/office/powerpoint/2010/main" val="157560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1000" y="685800"/>
            <a:ext cx="6096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rPr dirty="0"/>
              <a:t>On </a:t>
            </a:r>
            <a:r>
              <a:rPr dirty="0" err="1"/>
              <a:t>pensait</a:t>
            </a:r>
            <a:r>
              <a:rPr dirty="0"/>
              <a:t> </a:t>
            </a:r>
            <a:r>
              <a:rPr dirty="0" err="1"/>
              <a:t>auparavant</a:t>
            </a:r>
            <a:r>
              <a:rPr dirty="0"/>
              <a:t> que </a:t>
            </a:r>
            <a:r>
              <a:rPr dirty="0" err="1"/>
              <a:t>l’activité</a:t>
            </a:r>
            <a:r>
              <a:rPr dirty="0"/>
              <a:t> </a:t>
            </a:r>
            <a:r>
              <a:rPr dirty="0" err="1"/>
              <a:t>pathologique</a:t>
            </a:r>
            <a:r>
              <a:rPr dirty="0"/>
              <a:t> </a:t>
            </a:r>
            <a:r>
              <a:rPr lang="fr-FR" b="0" dirty="0"/>
              <a:t>infra</a:t>
            </a:r>
            <a:r>
              <a:rPr dirty="0"/>
              <a:t>-</a:t>
            </a:r>
            <a:r>
              <a:rPr dirty="0" err="1"/>
              <a:t>clinique</a:t>
            </a:r>
            <a:r>
              <a:rPr dirty="0"/>
              <a:t> de la S</a:t>
            </a:r>
            <a:r>
              <a:rPr lang="en-GB" dirty="0"/>
              <a:t>E</a:t>
            </a:r>
            <a:r>
              <a:rPr dirty="0"/>
              <a:t>P </a:t>
            </a:r>
            <a:r>
              <a:rPr dirty="0" err="1"/>
              <a:t>consistait</a:t>
            </a:r>
            <a:r>
              <a:rPr dirty="0"/>
              <a:t> </a:t>
            </a:r>
            <a:r>
              <a:rPr dirty="0" err="1"/>
              <a:t>en</a:t>
            </a:r>
            <a:r>
              <a:rPr dirty="0"/>
              <a:t> des </a:t>
            </a:r>
            <a:r>
              <a:rPr dirty="0" err="1"/>
              <a:t>lésions</a:t>
            </a:r>
            <a:r>
              <a:rPr dirty="0"/>
              <a:t> </a:t>
            </a:r>
            <a:r>
              <a:rPr dirty="0" err="1"/>
              <a:t>causées</a:t>
            </a:r>
            <a:r>
              <a:rPr dirty="0"/>
              <a:t> </a:t>
            </a:r>
            <a:r>
              <a:rPr dirty="0" err="1"/>
              <a:t>uniquement</a:t>
            </a:r>
            <a:r>
              <a:rPr dirty="0"/>
              <a:t> à la substance blanche.</a:t>
            </a:r>
          </a:p>
          <a:p>
            <a:endParaRPr dirty="0"/>
          </a:p>
          <a:p>
            <a:r>
              <a:rPr dirty="0"/>
              <a:t>On dispose </a:t>
            </a:r>
            <a:r>
              <a:rPr dirty="0" err="1"/>
              <a:t>maintenant</a:t>
            </a:r>
            <a:r>
              <a:rPr dirty="0"/>
              <a:t> de </a:t>
            </a:r>
            <a:r>
              <a:rPr dirty="0" err="1"/>
              <a:t>preuves</a:t>
            </a:r>
            <a:r>
              <a:rPr dirty="0"/>
              <a:t> </a:t>
            </a:r>
            <a:r>
              <a:rPr dirty="0" err="1"/>
              <a:t>montrant</a:t>
            </a:r>
            <a:r>
              <a:rPr dirty="0"/>
              <a:t> que </a:t>
            </a:r>
            <a:r>
              <a:rPr dirty="0" err="1"/>
              <a:t>l’activité</a:t>
            </a:r>
            <a:r>
              <a:rPr dirty="0"/>
              <a:t> </a:t>
            </a:r>
            <a:r>
              <a:rPr dirty="0" err="1"/>
              <a:t>pathologique</a:t>
            </a:r>
            <a:r>
              <a:rPr dirty="0"/>
              <a:t> </a:t>
            </a:r>
            <a:r>
              <a:rPr dirty="0" err="1"/>
              <a:t>aboutit</a:t>
            </a:r>
            <a:r>
              <a:rPr dirty="0"/>
              <a:t> à des </a:t>
            </a:r>
            <a:r>
              <a:rPr dirty="0" err="1"/>
              <a:t>lésions</a:t>
            </a:r>
            <a:r>
              <a:rPr dirty="0"/>
              <a:t> </a:t>
            </a:r>
            <a:r>
              <a:rPr dirty="0" err="1"/>
              <a:t>causées</a:t>
            </a:r>
            <a:r>
              <a:rPr dirty="0"/>
              <a:t> à la substance </a:t>
            </a:r>
            <a:r>
              <a:rPr dirty="0" err="1"/>
              <a:t>grise</a:t>
            </a:r>
            <a:r>
              <a:rPr dirty="0"/>
              <a:t> et à des </a:t>
            </a:r>
            <a:r>
              <a:rPr dirty="0" err="1"/>
              <a:t>dégâts</a:t>
            </a:r>
            <a:r>
              <a:rPr dirty="0"/>
              <a:t> </a:t>
            </a:r>
            <a:r>
              <a:rPr dirty="0" err="1"/>
              <a:t>diffus</a:t>
            </a:r>
            <a:r>
              <a:rPr dirty="0"/>
              <a:t> </a:t>
            </a:r>
            <a:r>
              <a:rPr dirty="0" err="1"/>
              <a:t>causés</a:t>
            </a:r>
            <a:r>
              <a:rPr dirty="0"/>
              <a:t> aux </a:t>
            </a:r>
            <a:r>
              <a:rPr dirty="0" err="1"/>
              <a:t>tissus</a:t>
            </a:r>
            <a:r>
              <a:rPr dirty="0"/>
              <a:t> </a:t>
            </a:r>
            <a:r>
              <a:rPr dirty="0" err="1"/>
              <a:t>cérébraux</a:t>
            </a:r>
            <a:r>
              <a:rPr dirty="0"/>
              <a:t> – les </a:t>
            </a:r>
            <a:r>
              <a:rPr dirty="0" err="1"/>
              <a:t>dégâts</a:t>
            </a:r>
            <a:r>
              <a:rPr dirty="0"/>
              <a:t> se </a:t>
            </a:r>
            <a:r>
              <a:rPr dirty="0" err="1"/>
              <a:t>produisent</a:t>
            </a:r>
            <a:r>
              <a:rPr dirty="0"/>
              <a:t> </a:t>
            </a:r>
            <a:r>
              <a:rPr dirty="0" err="1"/>
              <a:t>en</a:t>
            </a:r>
            <a:r>
              <a:rPr dirty="0"/>
              <a:t> permanence </a:t>
            </a:r>
            <a:r>
              <a:rPr dirty="0" err="1"/>
              <a:t>dans</a:t>
            </a:r>
            <a:r>
              <a:rPr dirty="0"/>
              <a:t> </a:t>
            </a:r>
            <a:r>
              <a:rPr dirty="0" err="1"/>
              <a:t>l’espace</a:t>
            </a:r>
            <a:r>
              <a:rPr dirty="0"/>
              <a:t> (</a:t>
            </a:r>
            <a:r>
              <a:rPr dirty="0" err="1"/>
              <a:t>soit</a:t>
            </a:r>
            <a:r>
              <a:rPr dirty="0"/>
              <a:t> le SNC) et le temps.</a:t>
            </a:r>
          </a:p>
          <a:p>
            <a:endParaRPr dirty="0"/>
          </a:p>
          <a:p>
            <a:r>
              <a:rPr dirty="0"/>
              <a:t>De Stefano </a:t>
            </a:r>
            <a:r>
              <a:rPr i="1" dirty="0"/>
              <a:t>et al.</a:t>
            </a:r>
            <a:r>
              <a:rPr dirty="0"/>
              <a:t> </a:t>
            </a:r>
            <a:r>
              <a:rPr dirty="0" err="1"/>
              <a:t>ont</a:t>
            </a:r>
            <a:r>
              <a:rPr dirty="0"/>
              <a:t> </a:t>
            </a:r>
            <a:r>
              <a:rPr dirty="0" err="1"/>
              <a:t>étudié</a:t>
            </a:r>
            <a:r>
              <a:rPr dirty="0"/>
              <a:t> l’</a:t>
            </a:r>
            <a:r>
              <a:rPr lang="fr-FR" dirty="0"/>
              <a:t>é</a:t>
            </a:r>
            <a:r>
              <a:rPr dirty="0" err="1"/>
              <a:t>volution</a:t>
            </a:r>
            <a:r>
              <a:rPr dirty="0"/>
              <a:t> </a:t>
            </a:r>
            <a:r>
              <a:rPr dirty="0" err="1"/>
              <a:t>dans</a:t>
            </a:r>
            <a:r>
              <a:rPr dirty="0"/>
              <a:t> le temps de </a:t>
            </a:r>
            <a:r>
              <a:rPr dirty="0" err="1"/>
              <a:t>l’atrophie</a:t>
            </a:r>
            <a:r>
              <a:rPr dirty="0"/>
              <a:t> du </a:t>
            </a:r>
            <a:r>
              <a:rPr dirty="0" err="1"/>
              <a:t>cerveau</a:t>
            </a:r>
            <a:r>
              <a:rPr dirty="0"/>
              <a:t> et les </a:t>
            </a:r>
            <a:r>
              <a:rPr dirty="0" err="1"/>
              <a:t>différences</a:t>
            </a:r>
            <a:r>
              <a:rPr dirty="0"/>
              <a:t> entre divers sous-types </a:t>
            </a:r>
            <a:r>
              <a:rPr dirty="0" err="1"/>
              <a:t>cliniques</a:t>
            </a:r>
            <a:r>
              <a:rPr dirty="0"/>
              <a:t> chez 963 </a:t>
            </a:r>
            <a:r>
              <a:rPr dirty="0" err="1"/>
              <a:t>personnes</a:t>
            </a:r>
            <a:r>
              <a:rPr dirty="0"/>
              <a:t> </a:t>
            </a:r>
            <a:r>
              <a:rPr dirty="0" err="1"/>
              <a:t>atteintes</a:t>
            </a:r>
            <a:r>
              <a:rPr dirty="0"/>
              <a:t> de S</a:t>
            </a:r>
            <a:r>
              <a:rPr lang="en-GB" dirty="0"/>
              <a:t>E</a:t>
            </a:r>
            <a:r>
              <a:rPr dirty="0"/>
              <a:t>P (16 % avec des syndromes </a:t>
            </a:r>
            <a:r>
              <a:rPr dirty="0" err="1"/>
              <a:t>cliniquement</a:t>
            </a:r>
            <a:r>
              <a:rPr dirty="0"/>
              <a:t> </a:t>
            </a:r>
            <a:r>
              <a:rPr dirty="0" err="1"/>
              <a:t>isolés</a:t>
            </a:r>
            <a:r>
              <a:rPr dirty="0"/>
              <a:t> </a:t>
            </a:r>
            <a:r>
              <a:rPr dirty="0" err="1"/>
              <a:t>suggérant</a:t>
            </a:r>
            <a:r>
              <a:rPr dirty="0"/>
              <a:t> </a:t>
            </a:r>
            <a:r>
              <a:rPr dirty="0" err="1"/>
              <a:t>une</a:t>
            </a:r>
            <a:r>
              <a:rPr dirty="0"/>
              <a:t> S</a:t>
            </a:r>
            <a:r>
              <a:rPr lang="en-GB" dirty="0"/>
              <a:t>E</a:t>
            </a:r>
            <a:r>
              <a:rPr dirty="0"/>
              <a:t>P ; 60 % avec </a:t>
            </a:r>
            <a:r>
              <a:rPr dirty="0" err="1"/>
              <a:t>une</a:t>
            </a:r>
            <a:r>
              <a:rPr dirty="0"/>
              <a:t> S</a:t>
            </a:r>
            <a:r>
              <a:rPr lang="en-GB" dirty="0"/>
              <a:t>E</a:t>
            </a:r>
            <a:r>
              <a:rPr dirty="0"/>
              <a:t>P </a:t>
            </a:r>
            <a:r>
              <a:rPr dirty="0" err="1"/>
              <a:t>rémittente-récividante</a:t>
            </a:r>
            <a:r>
              <a:rPr dirty="0"/>
              <a:t> ; 15 % avec </a:t>
            </a:r>
            <a:r>
              <a:rPr dirty="0" err="1"/>
              <a:t>une</a:t>
            </a:r>
            <a:r>
              <a:rPr dirty="0"/>
              <a:t> S</a:t>
            </a:r>
            <a:r>
              <a:rPr lang="en-GB" dirty="0"/>
              <a:t>E</a:t>
            </a:r>
            <a:r>
              <a:rPr dirty="0"/>
              <a:t>P </a:t>
            </a:r>
            <a:r>
              <a:rPr dirty="0" err="1"/>
              <a:t>secondaire</a:t>
            </a:r>
            <a:r>
              <a:rPr dirty="0"/>
              <a:t> progressive ; 9 % avec </a:t>
            </a:r>
            <a:r>
              <a:rPr dirty="0" err="1"/>
              <a:t>une</a:t>
            </a:r>
            <a:r>
              <a:rPr dirty="0"/>
              <a:t> S</a:t>
            </a:r>
            <a:r>
              <a:rPr lang="en-GB" dirty="0"/>
              <a:t>E</a:t>
            </a:r>
            <a:r>
              <a:rPr dirty="0"/>
              <a:t>P </a:t>
            </a:r>
            <a:r>
              <a:rPr dirty="0" err="1"/>
              <a:t>primaire</a:t>
            </a:r>
            <a:r>
              <a:rPr dirty="0"/>
              <a:t> progressive).</a:t>
            </a:r>
            <a:r>
              <a:rPr baseline="30000" dirty="0"/>
              <a:t>2</a:t>
            </a:r>
            <a:r>
              <a:rPr lang="en-GB" baseline="30000" dirty="0"/>
              <a:t> </a:t>
            </a:r>
            <a:r>
              <a:rPr dirty="0" err="1"/>
              <a:t>L’hétérogénéité</a:t>
            </a:r>
            <a:r>
              <a:rPr dirty="0"/>
              <a:t> entre les sous-types de S</a:t>
            </a:r>
            <a:r>
              <a:rPr lang="en-GB" dirty="0"/>
              <a:t>E</a:t>
            </a:r>
            <a:r>
              <a:rPr dirty="0"/>
              <a:t>P, au </a:t>
            </a:r>
            <a:r>
              <a:rPr dirty="0" err="1"/>
              <a:t>niveau</a:t>
            </a:r>
            <a:r>
              <a:rPr dirty="0"/>
              <a:t> des </a:t>
            </a:r>
            <a:r>
              <a:rPr dirty="0" err="1"/>
              <a:t>changements</a:t>
            </a:r>
            <a:r>
              <a:rPr dirty="0"/>
              <a:t> </a:t>
            </a:r>
            <a:r>
              <a:rPr dirty="0" err="1"/>
              <a:t>affectant</a:t>
            </a:r>
            <a:r>
              <a:rPr dirty="0"/>
              <a:t> le volume du </a:t>
            </a:r>
            <a:r>
              <a:rPr dirty="0" err="1"/>
              <a:t>cerveau</a:t>
            </a:r>
            <a:r>
              <a:rPr dirty="0"/>
              <a:t> (</a:t>
            </a:r>
            <a:r>
              <a:rPr dirty="0" err="1"/>
              <a:t>informatisé</a:t>
            </a:r>
            <a:r>
              <a:rPr dirty="0"/>
              <a:t> </a:t>
            </a:r>
            <a:r>
              <a:rPr dirty="0" err="1"/>
              <a:t>en</a:t>
            </a:r>
            <a:r>
              <a:rPr dirty="0"/>
              <a:t> </a:t>
            </a:r>
            <a:r>
              <a:rPr dirty="0" err="1"/>
              <a:t>utilisant</a:t>
            </a:r>
            <a:r>
              <a:rPr dirty="0"/>
              <a:t> </a:t>
            </a:r>
            <a:r>
              <a:rPr dirty="0" err="1"/>
              <a:t>l’IRM</a:t>
            </a:r>
            <a:r>
              <a:rPr dirty="0"/>
              <a:t> à pond</a:t>
            </a:r>
            <a:r>
              <a:rPr lang="fr-FR" dirty="0"/>
              <a:t>é</a:t>
            </a:r>
            <a:r>
              <a:rPr dirty="0"/>
              <a:t>ration T1) </a:t>
            </a:r>
            <a:r>
              <a:rPr dirty="0" err="1"/>
              <a:t>correspondaient</a:t>
            </a:r>
            <a:r>
              <a:rPr dirty="0"/>
              <a:t> </a:t>
            </a:r>
            <a:r>
              <a:rPr dirty="0" err="1"/>
              <a:t>largement</a:t>
            </a:r>
            <a:r>
              <a:rPr dirty="0"/>
              <a:t> à des diff</a:t>
            </a:r>
            <a:r>
              <a:rPr lang="fr-FR" dirty="0"/>
              <a:t>é</a:t>
            </a:r>
            <a:r>
              <a:rPr dirty="0" err="1"/>
              <a:t>rences</a:t>
            </a:r>
            <a:r>
              <a:rPr dirty="0"/>
              <a:t> au </a:t>
            </a:r>
            <a:r>
              <a:rPr dirty="0" err="1"/>
              <a:t>niveau</a:t>
            </a:r>
            <a:r>
              <a:rPr dirty="0"/>
              <a:t> du volume initial du </a:t>
            </a:r>
            <a:r>
              <a:rPr dirty="0" err="1"/>
              <a:t>cerveau</a:t>
            </a:r>
            <a:r>
              <a:rPr dirty="0"/>
              <a:t>. Les auteurs </a:t>
            </a:r>
            <a:r>
              <a:rPr dirty="0" err="1"/>
              <a:t>en</a:t>
            </a:r>
            <a:r>
              <a:rPr dirty="0"/>
              <a:t> </a:t>
            </a:r>
            <a:r>
              <a:rPr dirty="0" err="1"/>
              <a:t>ont</a:t>
            </a:r>
            <a:r>
              <a:rPr dirty="0"/>
              <a:t> </a:t>
            </a:r>
            <a:r>
              <a:rPr dirty="0" err="1"/>
              <a:t>conclu</a:t>
            </a:r>
            <a:r>
              <a:rPr dirty="0"/>
              <a:t> que </a:t>
            </a:r>
            <a:r>
              <a:rPr dirty="0" err="1"/>
              <a:t>l’atrophie</a:t>
            </a:r>
            <a:r>
              <a:rPr dirty="0"/>
              <a:t> du </a:t>
            </a:r>
            <a:r>
              <a:rPr dirty="0" err="1"/>
              <a:t>cerveau</a:t>
            </a:r>
            <a:r>
              <a:rPr dirty="0"/>
              <a:t> </a:t>
            </a:r>
            <a:r>
              <a:rPr dirty="0" err="1"/>
              <a:t>progresse</a:t>
            </a:r>
            <a:r>
              <a:rPr dirty="0"/>
              <a:t> tout au long de la S</a:t>
            </a:r>
            <a:r>
              <a:rPr lang="en-GB" dirty="0"/>
              <a:t>E</a:t>
            </a:r>
            <a:r>
              <a:rPr dirty="0"/>
              <a:t>P à </a:t>
            </a:r>
            <a:r>
              <a:rPr dirty="0" err="1"/>
              <a:t>une</a:t>
            </a:r>
            <a:r>
              <a:rPr dirty="0"/>
              <a:t> </a:t>
            </a:r>
            <a:r>
              <a:rPr dirty="0" err="1"/>
              <a:t>vitesse</a:t>
            </a:r>
            <a:r>
              <a:rPr dirty="0"/>
              <a:t> </a:t>
            </a:r>
            <a:r>
              <a:rPr dirty="0" err="1"/>
              <a:t>largement</a:t>
            </a:r>
            <a:r>
              <a:rPr dirty="0"/>
              <a:t> </a:t>
            </a:r>
            <a:r>
              <a:rPr dirty="0" err="1"/>
              <a:t>indépendante</a:t>
            </a:r>
            <a:r>
              <a:rPr dirty="0"/>
              <a:t> du sous-type de S</a:t>
            </a:r>
            <a:r>
              <a:rPr lang="en-GB" dirty="0"/>
              <a:t>E</a:t>
            </a:r>
            <a:r>
              <a:rPr dirty="0"/>
              <a:t>P.</a:t>
            </a:r>
          </a:p>
          <a:p>
            <a:endParaRPr dirty="0"/>
          </a:p>
          <a:p>
            <a:pPr>
              <a:defRPr b="1"/>
            </a:pPr>
            <a:endParaRPr dirty="0"/>
          </a:p>
          <a:p>
            <a:pPr>
              <a:defRPr b="1"/>
            </a:pPr>
            <a:r>
              <a:rPr dirty="0" err="1"/>
              <a:t>Références</a:t>
            </a:r>
            <a:endParaRPr dirty="0"/>
          </a:p>
          <a:p>
            <a:pPr marL="228600" indent="-228600">
              <a:buSzPct val="100000"/>
              <a:buAutoNum type="arabicPeriod"/>
            </a:pPr>
            <a:r>
              <a:rPr dirty="0" err="1"/>
              <a:t>Filippi</a:t>
            </a:r>
            <a:r>
              <a:rPr dirty="0"/>
              <a:t> M, Rocca MA. </a:t>
            </a:r>
            <a:r>
              <a:rPr i="1" dirty="0"/>
              <a:t>J </a:t>
            </a:r>
            <a:r>
              <a:rPr i="1" dirty="0" err="1"/>
              <a:t>Neurol</a:t>
            </a:r>
            <a:r>
              <a:rPr i="1" dirty="0"/>
              <a:t> </a:t>
            </a:r>
            <a:r>
              <a:rPr dirty="0"/>
              <a:t>2005;252:16–24.</a:t>
            </a:r>
          </a:p>
          <a:p>
            <a:pPr marL="228600" indent="-228600">
              <a:buSzPct val="100000"/>
              <a:buAutoNum type="arabicPeriod"/>
            </a:pPr>
            <a:r>
              <a:rPr dirty="0"/>
              <a:t>De Stefano N </a:t>
            </a:r>
            <a:r>
              <a:rPr i="1" dirty="0"/>
              <a:t>et al.</a:t>
            </a:r>
            <a:r>
              <a:rPr dirty="0"/>
              <a:t> </a:t>
            </a:r>
            <a:r>
              <a:rPr i="1" dirty="0"/>
              <a:t>Neurology </a:t>
            </a:r>
            <a:r>
              <a:rPr dirty="0"/>
              <a:t>2010;74:1868–76.</a:t>
            </a:r>
          </a:p>
          <a:p>
            <a:endParaRPr dirty="0"/>
          </a:p>
        </p:txBody>
      </p:sp>
    </p:spTree>
    <p:extLst>
      <p:ext uri="{BB962C8B-B14F-4D97-AF65-F5344CB8AC3E}">
        <p14:creationId xmlns:p14="http://schemas.microsoft.com/office/powerpoint/2010/main" val="260562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rPr dirty="0"/>
              <a:t>Illustration </a:t>
            </a:r>
            <a:r>
              <a:rPr lang="fr-FR" dirty="0"/>
              <a:t>obtenue </a:t>
            </a:r>
            <a:r>
              <a:rPr dirty="0"/>
              <a:t>de </a:t>
            </a:r>
            <a:r>
              <a:rPr dirty="0" err="1"/>
              <a:t>données</a:t>
            </a:r>
            <a:r>
              <a:rPr dirty="0"/>
              <a:t> </a:t>
            </a:r>
            <a:r>
              <a:rPr dirty="0" err="1"/>
              <a:t>fournies</a:t>
            </a:r>
            <a:r>
              <a:rPr dirty="0"/>
              <a:t> par De Stefano </a:t>
            </a:r>
            <a:r>
              <a:rPr i="1" dirty="0"/>
              <a:t>et al.</a:t>
            </a:r>
            <a:r>
              <a:rPr baseline="30000" dirty="0"/>
              <a:t>1,2</a:t>
            </a:r>
          </a:p>
          <a:p>
            <a:endParaRPr baseline="30000" dirty="0"/>
          </a:p>
          <a:p>
            <a:r>
              <a:rPr dirty="0"/>
              <a:t>Chez les </a:t>
            </a:r>
            <a:r>
              <a:rPr dirty="0" err="1"/>
              <a:t>adultes</a:t>
            </a:r>
            <a:r>
              <a:rPr dirty="0"/>
              <a:t> </a:t>
            </a:r>
            <a:r>
              <a:rPr dirty="0" err="1"/>
              <a:t>en</a:t>
            </a:r>
            <a:r>
              <a:rPr dirty="0"/>
              <a:t> bonne santé, </a:t>
            </a:r>
            <a:r>
              <a:rPr dirty="0" err="1"/>
              <a:t>il</a:t>
            </a:r>
            <a:r>
              <a:rPr dirty="0"/>
              <a:t> se </a:t>
            </a:r>
            <a:r>
              <a:rPr dirty="0" err="1"/>
              <a:t>produit</a:t>
            </a:r>
            <a:r>
              <a:rPr dirty="0"/>
              <a:t> </a:t>
            </a:r>
            <a:r>
              <a:rPr dirty="0" err="1"/>
              <a:t>une</a:t>
            </a:r>
            <a:r>
              <a:rPr dirty="0"/>
              <a:t> </a:t>
            </a:r>
            <a:r>
              <a:rPr dirty="0" err="1"/>
              <a:t>légère</a:t>
            </a:r>
            <a:r>
              <a:rPr dirty="0"/>
              <a:t> </a:t>
            </a:r>
            <a:r>
              <a:rPr dirty="0" err="1"/>
              <a:t>atrophie</a:t>
            </a:r>
            <a:r>
              <a:rPr dirty="0"/>
              <a:t> du </a:t>
            </a:r>
            <a:r>
              <a:rPr dirty="0" err="1"/>
              <a:t>cerveau</a:t>
            </a:r>
            <a:r>
              <a:rPr dirty="0"/>
              <a:t> au </a:t>
            </a:r>
            <a:r>
              <a:rPr dirty="0" err="1"/>
              <a:t>cours</a:t>
            </a:r>
            <a:r>
              <a:rPr dirty="0"/>
              <a:t> du </a:t>
            </a:r>
            <a:r>
              <a:rPr dirty="0" err="1"/>
              <a:t>vieillissement</a:t>
            </a:r>
            <a:r>
              <a:rPr dirty="0"/>
              <a:t> (</a:t>
            </a:r>
            <a:r>
              <a:rPr dirty="0" err="1"/>
              <a:t>moyenne</a:t>
            </a:r>
            <a:r>
              <a:rPr dirty="0"/>
              <a:t> ± ET, 0,27 ± 0,15 % par an).</a:t>
            </a:r>
            <a:r>
              <a:rPr baseline="30000" dirty="0"/>
              <a:t>1</a:t>
            </a:r>
          </a:p>
          <a:p>
            <a:endParaRPr baseline="30000" dirty="0"/>
          </a:p>
          <a:p>
            <a:r>
              <a:rPr dirty="0"/>
              <a:t>Chez les </a:t>
            </a:r>
            <a:r>
              <a:rPr dirty="0" err="1"/>
              <a:t>personnes</a:t>
            </a:r>
            <a:r>
              <a:rPr dirty="0"/>
              <a:t> </a:t>
            </a:r>
            <a:r>
              <a:rPr dirty="0" err="1"/>
              <a:t>dont</a:t>
            </a:r>
            <a:r>
              <a:rPr dirty="0"/>
              <a:t> la S</a:t>
            </a:r>
            <a:r>
              <a:rPr lang="en-GB" dirty="0"/>
              <a:t>E</a:t>
            </a:r>
            <a:r>
              <a:rPr dirty="0"/>
              <a:t>P </a:t>
            </a:r>
            <a:r>
              <a:rPr dirty="0" err="1"/>
              <a:t>n’est</a:t>
            </a:r>
            <a:r>
              <a:rPr dirty="0"/>
              <a:t> pas </a:t>
            </a:r>
            <a:r>
              <a:rPr dirty="0" err="1"/>
              <a:t>traitée</a:t>
            </a:r>
            <a:r>
              <a:rPr dirty="0"/>
              <a:t>, le </a:t>
            </a:r>
            <a:r>
              <a:rPr dirty="0" err="1"/>
              <a:t>cerveau</a:t>
            </a:r>
            <a:r>
              <a:rPr dirty="0"/>
              <a:t> </a:t>
            </a:r>
            <a:r>
              <a:rPr dirty="0" err="1"/>
              <a:t>s’atrophie</a:t>
            </a:r>
            <a:r>
              <a:rPr dirty="0"/>
              <a:t> </a:t>
            </a:r>
            <a:r>
              <a:rPr dirty="0" err="1"/>
              <a:t>d’habitude</a:t>
            </a:r>
            <a:r>
              <a:rPr dirty="0"/>
              <a:t> à </a:t>
            </a:r>
            <a:r>
              <a:rPr dirty="0" err="1"/>
              <a:t>une</a:t>
            </a:r>
            <a:r>
              <a:rPr dirty="0"/>
              <a:t> </a:t>
            </a:r>
            <a:r>
              <a:rPr dirty="0" err="1"/>
              <a:t>vitesse</a:t>
            </a:r>
            <a:r>
              <a:rPr dirty="0"/>
              <a:t> </a:t>
            </a:r>
            <a:r>
              <a:rPr dirty="0" err="1"/>
              <a:t>bien</a:t>
            </a:r>
            <a:r>
              <a:rPr dirty="0"/>
              <a:t> plus </a:t>
            </a:r>
            <a:r>
              <a:rPr dirty="0" err="1"/>
              <a:t>rapide</a:t>
            </a:r>
            <a:r>
              <a:rPr dirty="0"/>
              <a:t> (</a:t>
            </a:r>
            <a:r>
              <a:rPr dirty="0" err="1"/>
              <a:t>limites</a:t>
            </a:r>
            <a:r>
              <a:rPr dirty="0"/>
              <a:t> : 0,5–1,35 % par an) que chez les </a:t>
            </a:r>
            <a:r>
              <a:rPr dirty="0" err="1"/>
              <a:t>adultes</a:t>
            </a:r>
            <a:r>
              <a:rPr dirty="0"/>
              <a:t> </a:t>
            </a:r>
            <a:r>
              <a:rPr dirty="0" err="1"/>
              <a:t>en</a:t>
            </a:r>
            <a:r>
              <a:rPr dirty="0"/>
              <a:t> bonne santé.</a:t>
            </a:r>
            <a:r>
              <a:rPr baseline="30000" dirty="0"/>
              <a:t>2</a:t>
            </a:r>
          </a:p>
          <a:p>
            <a:endParaRPr baseline="30000" dirty="0"/>
          </a:p>
          <a:p>
            <a:pPr>
              <a:defRPr b="1"/>
            </a:pPr>
            <a:r>
              <a:rPr dirty="0" err="1"/>
              <a:t>Références</a:t>
            </a:r>
            <a:endParaRPr dirty="0"/>
          </a:p>
          <a:p>
            <a:pPr marL="228600" indent="-228600">
              <a:buSzPct val="100000"/>
              <a:buAutoNum type="arabicPeriod"/>
            </a:pPr>
            <a:r>
              <a:rPr dirty="0"/>
              <a:t>De Stefano N </a:t>
            </a:r>
            <a:r>
              <a:rPr i="1" dirty="0"/>
              <a:t>et al. J </a:t>
            </a:r>
            <a:r>
              <a:rPr i="1" dirty="0" err="1"/>
              <a:t>Neurol</a:t>
            </a:r>
            <a:r>
              <a:rPr i="1" dirty="0"/>
              <a:t> </a:t>
            </a:r>
            <a:r>
              <a:rPr i="1" dirty="0" err="1"/>
              <a:t>Neurosurg</a:t>
            </a:r>
            <a:r>
              <a:rPr i="1" dirty="0"/>
              <a:t> Psychiatry </a:t>
            </a:r>
            <a:r>
              <a:rPr dirty="0"/>
              <a:t>2015;doi:10.1136/jnnp-2014-309903.</a:t>
            </a:r>
          </a:p>
          <a:p>
            <a:pPr marL="228600" indent="-228600">
              <a:buSzPct val="100000"/>
              <a:buAutoNum type="arabicPeriod"/>
            </a:pPr>
            <a:r>
              <a:rPr dirty="0"/>
              <a:t>De Stefano N </a:t>
            </a:r>
            <a:r>
              <a:rPr i="1" dirty="0"/>
              <a:t>et al. CNS Drugs </a:t>
            </a:r>
            <a:r>
              <a:rPr dirty="0"/>
              <a:t>2014;28:147–56.</a:t>
            </a:r>
          </a:p>
        </p:txBody>
      </p:sp>
    </p:spTree>
    <p:extLst>
      <p:ext uri="{BB962C8B-B14F-4D97-AF65-F5344CB8AC3E}">
        <p14:creationId xmlns:p14="http://schemas.microsoft.com/office/powerpoint/2010/main" val="254836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dirty="0"/>
              <a:t>Le plus </a:t>
            </a:r>
            <a:r>
              <a:rPr dirty="0" err="1"/>
              <a:t>souvent</a:t>
            </a:r>
            <a:r>
              <a:rPr dirty="0"/>
              <a:t>, la </a:t>
            </a:r>
            <a:r>
              <a:rPr dirty="0" err="1"/>
              <a:t>maladie</a:t>
            </a:r>
            <a:r>
              <a:rPr dirty="0"/>
              <a:t> </a:t>
            </a:r>
            <a:r>
              <a:rPr dirty="0" err="1"/>
              <a:t>évolutive</a:t>
            </a:r>
            <a:r>
              <a:rPr dirty="0"/>
              <a:t> se </a:t>
            </a:r>
            <a:r>
              <a:rPr dirty="0" err="1"/>
              <a:t>manifeste</a:t>
            </a:r>
            <a:r>
              <a:rPr dirty="0"/>
              <a:t> après </a:t>
            </a:r>
            <a:r>
              <a:rPr dirty="0" err="1"/>
              <a:t>une</a:t>
            </a:r>
            <a:r>
              <a:rPr dirty="0"/>
              <a:t> </a:t>
            </a:r>
            <a:r>
              <a:rPr dirty="0" err="1"/>
              <a:t>période</a:t>
            </a:r>
            <a:r>
              <a:rPr dirty="0"/>
              <a:t> de </a:t>
            </a:r>
            <a:r>
              <a:rPr lang="fr-FR" b="0" dirty="0">
                <a:solidFill>
                  <a:schemeClr val="accent1"/>
                </a:solidFill>
              </a:rPr>
              <a:t>poussées</a:t>
            </a:r>
            <a:r>
              <a:rPr lang="fr-FR" dirty="0">
                <a:solidFill>
                  <a:schemeClr val="accent1"/>
                </a:solidFill>
              </a:rPr>
              <a:t> </a:t>
            </a:r>
            <a:r>
              <a:rPr dirty="0"/>
              <a:t>et de </a:t>
            </a:r>
            <a:r>
              <a:rPr dirty="0" err="1"/>
              <a:t>rémissions</a:t>
            </a:r>
            <a:r>
              <a:rPr dirty="0"/>
              <a:t>. </a:t>
            </a:r>
            <a:r>
              <a:rPr dirty="0" err="1"/>
              <a:t>Cependant</a:t>
            </a:r>
            <a:r>
              <a:rPr dirty="0"/>
              <a:t>, </a:t>
            </a:r>
            <a:r>
              <a:rPr dirty="0" err="1"/>
              <a:t>l'aggravation</a:t>
            </a:r>
            <a:r>
              <a:rPr dirty="0"/>
              <a:t> des </a:t>
            </a:r>
            <a:r>
              <a:rPr dirty="0" err="1"/>
              <a:t>symptômes</a:t>
            </a:r>
            <a:r>
              <a:rPr dirty="0"/>
              <a:t> </a:t>
            </a:r>
            <a:r>
              <a:rPr dirty="0" err="1"/>
              <a:t>peut</a:t>
            </a:r>
            <a:r>
              <a:rPr dirty="0"/>
              <a:t> </a:t>
            </a:r>
            <a:r>
              <a:rPr dirty="0" err="1"/>
              <a:t>être</a:t>
            </a:r>
            <a:r>
              <a:rPr dirty="0"/>
              <a:t> </a:t>
            </a:r>
            <a:r>
              <a:rPr dirty="0" err="1"/>
              <a:t>cliniquement</a:t>
            </a:r>
            <a:r>
              <a:rPr dirty="0"/>
              <a:t> </a:t>
            </a:r>
            <a:r>
              <a:rPr dirty="0" err="1"/>
              <a:t>évidente</a:t>
            </a:r>
            <a:r>
              <a:rPr dirty="0"/>
              <a:t> </a:t>
            </a:r>
            <a:r>
              <a:rPr dirty="0" err="1"/>
              <a:t>dès</a:t>
            </a:r>
            <a:r>
              <a:rPr dirty="0"/>
              <a:t> </a:t>
            </a:r>
            <a:r>
              <a:rPr dirty="0" err="1"/>
              <a:t>l’apparition</a:t>
            </a:r>
            <a:r>
              <a:rPr dirty="0"/>
              <a:t> de la </a:t>
            </a:r>
            <a:r>
              <a:rPr dirty="0" err="1"/>
              <a:t>maladie</a:t>
            </a:r>
            <a:r>
              <a:rPr dirty="0"/>
              <a:t> </a:t>
            </a:r>
            <a:r>
              <a:rPr dirty="0" err="1"/>
              <a:t>si</a:t>
            </a:r>
            <a:r>
              <a:rPr dirty="0"/>
              <a:t> la </a:t>
            </a:r>
            <a:r>
              <a:rPr dirty="0" err="1"/>
              <a:t>réserve</a:t>
            </a:r>
            <a:r>
              <a:rPr dirty="0"/>
              <a:t> </a:t>
            </a:r>
            <a:r>
              <a:rPr dirty="0" err="1"/>
              <a:t>neurologique</a:t>
            </a:r>
            <a:r>
              <a:rPr dirty="0"/>
              <a:t> </a:t>
            </a:r>
            <a:r>
              <a:rPr dirty="0" err="1"/>
              <a:t>est</a:t>
            </a:r>
            <a:r>
              <a:rPr dirty="0"/>
              <a:t> </a:t>
            </a:r>
            <a:r>
              <a:rPr dirty="0" err="1"/>
              <a:t>épuisée</a:t>
            </a:r>
            <a:r>
              <a:rPr dirty="0"/>
              <a:t> </a:t>
            </a:r>
            <a:r>
              <a:rPr dirty="0" err="1"/>
              <a:t>avant</a:t>
            </a:r>
            <a:r>
              <a:rPr dirty="0"/>
              <a:t> la </a:t>
            </a:r>
            <a:r>
              <a:rPr dirty="0" err="1"/>
              <a:t>survenue</a:t>
            </a:r>
            <a:r>
              <a:rPr dirty="0"/>
              <a:t> </a:t>
            </a:r>
            <a:r>
              <a:rPr dirty="0" err="1"/>
              <a:t>d’une</a:t>
            </a:r>
            <a:r>
              <a:rPr dirty="0"/>
              <a:t> </a:t>
            </a:r>
            <a:r>
              <a:rPr lang="fr-FR" dirty="0"/>
              <a:t>poussée</a:t>
            </a:r>
            <a:r>
              <a:rPr dirty="0"/>
              <a:t>.</a:t>
            </a:r>
          </a:p>
          <a:p>
            <a:endParaRPr dirty="0"/>
          </a:p>
          <a:p>
            <a:pPr>
              <a:defRPr b="1"/>
            </a:pPr>
            <a:r>
              <a:rPr dirty="0" err="1"/>
              <a:t>Références</a:t>
            </a:r>
            <a:endParaRPr dirty="0"/>
          </a:p>
          <a:p>
            <a:pPr marL="228600" indent="-228600">
              <a:buSzPct val="100000"/>
              <a:buAutoNum type="arabicPeriod"/>
            </a:pPr>
            <a:r>
              <a:rPr dirty="0" err="1"/>
              <a:t>Barkhof</a:t>
            </a:r>
            <a:r>
              <a:rPr dirty="0"/>
              <a:t> F </a:t>
            </a:r>
            <a:r>
              <a:rPr i="1" dirty="0"/>
              <a:t>et al.</a:t>
            </a:r>
            <a:r>
              <a:rPr dirty="0"/>
              <a:t> </a:t>
            </a:r>
            <a:r>
              <a:rPr i="1" dirty="0"/>
              <a:t>Am J </a:t>
            </a:r>
            <a:r>
              <a:rPr i="1" dirty="0" err="1"/>
              <a:t>Roentgenol</a:t>
            </a:r>
            <a:r>
              <a:rPr i="1" dirty="0"/>
              <a:t> </a:t>
            </a:r>
            <a:r>
              <a:rPr dirty="0"/>
              <a:t>1992;159:1041–7.</a:t>
            </a:r>
          </a:p>
          <a:p>
            <a:pPr marL="228600" indent="-228600">
              <a:buSzPct val="100000"/>
              <a:buAutoNum type="arabicPeriod"/>
            </a:pPr>
            <a:r>
              <a:rPr dirty="0" err="1"/>
              <a:t>Kappos</a:t>
            </a:r>
            <a:r>
              <a:rPr dirty="0"/>
              <a:t> L </a:t>
            </a:r>
            <a:r>
              <a:rPr i="1" dirty="0"/>
              <a:t>et al</a:t>
            </a:r>
            <a:r>
              <a:rPr dirty="0"/>
              <a:t>. </a:t>
            </a:r>
            <a:r>
              <a:rPr i="1" dirty="0"/>
              <a:t>Lancet </a:t>
            </a:r>
            <a:r>
              <a:rPr dirty="0"/>
              <a:t>1999;353:964–9.</a:t>
            </a:r>
          </a:p>
        </p:txBody>
      </p:sp>
    </p:spTree>
    <p:extLst>
      <p:ext uri="{BB962C8B-B14F-4D97-AF65-F5344CB8AC3E}">
        <p14:creationId xmlns:p14="http://schemas.microsoft.com/office/powerpoint/2010/main" val="262828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rPr dirty="0"/>
              <a:t>Les </a:t>
            </a:r>
            <a:r>
              <a:rPr dirty="0" err="1"/>
              <a:t>deux</a:t>
            </a:r>
            <a:r>
              <a:rPr dirty="0"/>
              <a:t> </a:t>
            </a:r>
            <a:r>
              <a:rPr dirty="0" err="1"/>
              <a:t>études</a:t>
            </a:r>
            <a:r>
              <a:rPr dirty="0"/>
              <a:t> </a:t>
            </a:r>
            <a:r>
              <a:rPr dirty="0" err="1"/>
              <a:t>menées</a:t>
            </a:r>
            <a:r>
              <a:rPr dirty="0"/>
              <a:t> par Rocca </a:t>
            </a:r>
            <a:r>
              <a:rPr i="1" dirty="0"/>
              <a:t>et al. </a:t>
            </a:r>
            <a:r>
              <a:rPr dirty="0" err="1"/>
              <a:t>ont</a:t>
            </a:r>
            <a:r>
              <a:rPr dirty="0"/>
              <a:t> </a:t>
            </a:r>
            <a:r>
              <a:rPr dirty="0" err="1"/>
              <a:t>utilisé</a:t>
            </a:r>
            <a:r>
              <a:rPr dirty="0"/>
              <a:t> </a:t>
            </a:r>
            <a:r>
              <a:rPr dirty="0" err="1"/>
              <a:t>l’IRM</a:t>
            </a:r>
            <a:r>
              <a:rPr dirty="0"/>
              <a:t> </a:t>
            </a:r>
            <a:r>
              <a:rPr dirty="0" err="1"/>
              <a:t>fonctionnelle</a:t>
            </a:r>
            <a:r>
              <a:rPr dirty="0"/>
              <a:t> pour </a:t>
            </a:r>
            <a:r>
              <a:rPr dirty="0" err="1"/>
              <a:t>montrer</a:t>
            </a:r>
            <a:r>
              <a:rPr dirty="0"/>
              <a:t> les </a:t>
            </a:r>
            <a:r>
              <a:rPr dirty="0" err="1"/>
              <a:t>réorganisations</a:t>
            </a:r>
            <a:r>
              <a:rPr dirty="0"/>
              <a:t> </a:t>
            </a:r>
            <a:r>
              <a:rPr dirty="0" err="1"/>
              <a:t>corticales</a:t>
            </a:r>
            <a:r>
              <a:rPr dirty="0"/>
              <a:t> : </a:t>
            </a:r>
            <a:r>
              <a:rPr dirty="0" err="1"/>
              <a:t>une</a:t>
            </a:r>
            <a:r>
              <a:rPr dirty="0"/>
              <a:t> </a:t>
            </a:r>
            <a:r>
              <a:rPr dirty="0" err="1"/>
              <a:t>était</a:t>
            </a:r>
            <a:r>
              <a:rPr dirty="0"/>
              <a:t> chez des </a:t>
            </a:r>
            <a:r>
              <a:rPr dirty="0" err="1"/>
              <a:t>personnes</a:t>
            </a:r>
            <a:r>
              <a:rPr dirty="0"/>
              <a:t> avec un SCI</a:t>
            </a:r>
            <a:r>
              <a:rPr baseline="30000" dirty="0"/>
              <a:t>1</a:t>
            </a:r>
            <a:r>
              <a:rPr dirty="0"/>
              <a:t> et </a:t>
            </a:r>
            <a:r>
              <a:rPr dirty="0" err="1"/>
              <a:t>l’autre</a:t>
            </a:r>
            <a:r>
              <a:rPr dirty="0"/>
              <a:t> chez des </a:t>
            </a:r>
            <a:r>
              <a:rPr dirty="0" err="1"/>
              <a:t>personnes</a:t>
            </a:r>
            <a:r>
              <a:rPr dirty="0"/>
              <a:t> avec </a:t>
            </a:r>
            <a:r>
              <a:rPr dirty="0" err="1"/>
              <a:t>une</a:t>
            </a:r>
            <a:r>
              <a:rPr dirty="0"/>
              <a:t> S</a:t>
            </a:r>
            <a:r>
              <a:rPr lang="en-GB" dirty="0"/>
              <a:t>E</a:t>
            </a:r>
            <a:r>
              <a:rPr dirty="0"/>
              <a:t>P.</a:t>
            </a:r>
            <a:r>
              <a:rPr baseline="30000" dirty="0"/>
              <a:t>2</a:t>
            </a:r>
          </a:p>
          <a:p>
            <a:endParaRPr baseline="30000" dirty="0"/>
          </a:p>
          <a:p>
            <a:r>
              <a:rPr dirty="0"/>
              <a:t>Le </a:t>
            </a:r>
            <a:r>
              <a:rPr dirty="0" err="1"/>
              <a:t>cerveau</a:t>
            </a:r>
            <a:r>
              <a:rPr dirty="0"/>
              <a:t> se </a:t>
            </a:r>
            <a:r>
              <a:rPr dirty="0" err="1"/>
              <a:t>remodèle</a:t>
            </a:r>
            <a:r>
              <a:rPr dirty="0"/>
              <a:t> </a:t>
            </a:r>
            <a:r>
              <a:rPr dirty="0" err="1"/>
              <a:t>en</a:t>
            </a:r>
            <a:r>
              <a:rPr dirty="0"/>
              <a:t> </a:t>
            </a:r>
            <a:r>
              <a:rPr dirty="0" err="1"/>
              <a:t>partie</a:t>
            </a:r>
            <a:r>
              <a:rPr dirty="0"/>
              <a:t> </a:t>
            </a:r>
            <a:r>
              <a:rPr dirty="0" err="1"/>
              <a:t>en</a:t>
            </a:r>
            <a:r>
              <a:rPr dirty="0"/>
              <a:t> </a:t>
            </a:r>
            <a:r>
              <a:rPr dirty="0" err="1"/>
              <a:t>redirigeant</a:t>
            </a:r>
            <a:r>
              <a:rPr dirty="0"/>
              <a:t> les </a:t>
            </a:r>
            <a:r>
              <a:rPr dirty="0" err="1"/>
              <a:t>signaux</a:t>
            </a:r>
            <a:r>
              <a:rPr dirty="0"/>
              <a:t> via des zones non </a:t>
            </a:r>
            <a:r>
              <a:rPr dirty="0" err="1"/>
              <a:t>endommagées</a:t>
            </a:r>
            <a:r>
              <a:rPr dirty="0"/>
              <a:t> </a:t>
            </a:r>
            <a:r>
              <a:rPr dirty="0" err="1"/>
              <a:t>ou</a:t>
            </a:r>
            <a:r>
              <a:rPr dirty="0"/>
              <a:t> </a:t>
            </a:r>
            <a:r>
              <a:rPr dirty="0" err="1"/>
              <a:t>bien</a:t>
            </a:r>
            <a:r>
              <a:rPr dirty="0"/>
              <a:t> </a:t>
            </a:r>
            <a:r>
              <a:rPr dirty="0" err="1"/>
              <a:t>en</a:t>
            </a:r>
            <a:r>
              <a:rPr dirty="0"/>
              <a:t> </a:t>
            </a:r>
            <a:r>
              <a:rPr dirty="0" err="1"/>
              <a:t>adaptant</a:t>
            </a:r>
            <a:r>
              <a:rPr dirty="0"/>
              <a:t> les zones non </a:t>
            </a:r>
            <a:r>
              <a:rPr dirty="0" err="1"/>
              <a:t>endommagées</a:t>
            </a:r>
            <a:r>
              <a:rPr dirty="0"/>
              <a:t> pour </a:t>
            </a:r>
            <a:r>
              <a:rPr dirty="0" err="1"/>
              <a:t>qu’elles</a:t>
            </a:r>
            <a:r>
              <a:rPr dirty="0"/>
              <a:t> </a:t>
            </a:r>
            <a:r>
              <a:rPr dirty="0" err="1"/>
              <a:t>puissent</a:t>
            </a:r>
            <a:r>
              <a:rPr dirty="0"/>
              <a:t> assumer de </a:t>
            </a:r>
            <a:r>
              <a:rPr dirty="0" err="1"/>
              <a:t>nouvelles</a:t>
            </a:r>
            <a:r>
              <a:rPr dirty="0"/>
              <a:t> </a:t>
            </a:r>
            <a:r>
              <a:rPr dirty="0" err="1"/>
              <a:t>fonctions</a:t>
            </a:r>
            <a:r>
              <a:rPr dirty="0"/>
              <a:t>. </a:t>
            </a:r>
            <a:r>
              <a:rPr dirty="0" err="1"/>
              <a:t>Ces</a:t>
            </a:r>
            <a:r>
              <a:rPr dirty="0"/>
              <a:t> </a:t>
            </a:r>
            <a:r>
              <a:rPr dirty="0" err="1"/>
              <a:t>changements</a:t>
            </a:r>
            <a:r>
              <a:rPr dirty="0"/>
              <a:t> se </a:t>
            </a:r>
            <a:r>
              <a:rPr dirty="0" err="1"/>
              <a:t>produisent</a:t>
            </a:r>
            <a:r>
              <a:rPr dirty="0"/>
              <a:t> </a:t>
            </a:r>
            <a:r>
              <a:rPr dirty="0" err="1"/>
              <a:t>en</a:t>
            </a:r>
            <a:r>
              <a:rPr dirty="0"/>
              <a:t> </a:t>
            </a:r>
            <a:r>
              <a:rPr dirty="0" err="1"/>
              <a:t>supplément</a:t>
            </a:r>
            <a:r>
              <a:rPr dirty="0"/>
              <a:t> aux </a:t>
            </a:r>
            <a:r>
              <a:rPr dirty="0" err="1"/>
              <a:t>mécanismes</a:t>
            </a:r>
            <a:r>
              <a:rPr dirty="0"/>
              <a:t> qui existent pour </a:t>
            </a:r>
            <a:r>
              <a:rPr dirty="0" err="1"/>
              <a:t>réparer</a:t>
            </a:r>
            <a:r>
              <a:rPr dirty="0"/>
              <a:t> les </a:t>
            </a:r>
            <a:r>
              <a:rPr dirty="0" err="1"/>
              <a:t>dégâts</a:t>
            </a:r>
            <a:r>
              <a:rPr dirty="0"/>
              <a:t> physiques </a:t>
            </a:r>
            <a:r>
              <a:rPr dirty="0" err="1"/>
              <a:t>subis</a:t>
            </a:r>
            <a:r>
              <a:rPr dirty="0"/>
              <a:t> par le SNC.</a:t>
            </a:r>
          </a:p>
          <a:p>
            <a:endParaRPr dirty="0"/>
          </a:p>
          <a:p>
            <a:pPr>
              <a:defRPr b="1"/>
            </a:pPr>
            <a:r>
              <a:rPr dirty="0" err="1"/>
              <a:t>Références</a:t>
            </a:r>
            <a:endParaRPr dirty="0"/>
          </a:p>
          <a:p>
            <a:pPr marL="228600" indent="-228600">
              <a:buSzPct val="100000"/>
              <a:buAutoNum type="arabicPeriod"/>
            </a:pPr>
            <a:r>
              <a:rPr dirty="0"/>
              <a:t>Rocca MA </a:t>
            </a:r>
            <a:r>
              <a:rPr i="1" dirty="0"/>
              <a:t>et al</a:t>
            </a:r>
            <a:r>
              <a:rPr dirty="0"/>
              <a:t>. </a:t>
            </a:r>
            <a:r>
              <a:rPr i="1" dirty="0" err="1"/>
              <a:t>Neuroimage</a:t>
            </a:r>
            <a:r>
              <a:rPr dirty="0"/>
              <a:t> 2003;18:847–55.</a:t>
            </a:r>
          </a:p>
          <a:p>
            <a:pPr marL="228600" indent="-228600">
              <a:buSzPct val="100000"/>
              <a:buAutoNum type="arabicPeriod"/>
            </a:pPr>
            <a:r>
              <a:rPr dirty="0"/>
              <a:t>Rocca MA, </a:t>
            </a:r>
            <a:r>
              <a:rPr dirty="0" err="1"/>
              <a:t>Filippi</a:t>
            </a:r>
            <a:r>
              <a:rPr dirty="0"/>
              <a:t> M. </a:t>
            </a:r>
            <a:r>
              <a:rPr i="1" dirty="0"/>
              <a:t>J Neuroimaging </a:t>
            </a:r>
            <a:r>
              <a:rPr dirty="0"/>
              <a:t>2007;17 </a:t>
            </a:r>
            <a:r>
              <a:rPr dirty="0" err="1"/>
              <a:t>Suppl</a:t>
            </a:r>
            <a:r>
              <a:rPr dirty="0"/>
              <a:t> 1:s36–41.</a:t>
            </a:r>
          </a:p>
        </p:txBody>
      </p:sp>
    </p:spTree>
    <p:extLst>
      <p:ext uri="{BB962C8B-B14F-4D97-AF65-F5344CB8AC3E}">
        <p14:creationId xmlns:p14="http://schemas.microsoft.com/office/powerpoint/2010/main" val="338158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dirty="0"/>
              <a:t>La </a:t>
            </a:r>
            <a:r>
              <a:rPr dirty="0" err="1"/>
              <a:t>préservation</a:t>
            </a:r>
            <a:r>
              <a:rPr dirty="0"/>
              <a:t> du volume du </a:t>
            </a:r>
            <a:r>
              <a:rPr dirty="0" err="1"/>
              <a:t>cerveau</a:t>
            </a:r>
            <a:r>
              <a:rPr dirty="0"/>
              <a:t> et de la </a:t>
            </a:r>
            <a:r>
              <a:rPr dirty="0" err="1"/>
              <a:t>réserve</a:t>
            </a:r>
            <a:r>
              <a:rPr dirty="0"/>
              <a:t> cognitive </a:t>
            </a:r>
            <a:r>
              <a:rPr dirty="0" err="1"/>
              <a:t>protège</a:t>
            </a:r>
            <a:r>
              <a:rPr dirty="0"/>
              <a:t> </a:t>
            </a:r>
            <a:r>
              <a:rPr dirty="0" err="1"/>
              <a:t>contre</a:t>
            </a:r>
            <a:r>
              <a:rPr dirty="0"/>
              <a:t> </a:t>
            </a:r>
            <a:r>
              <a:rPr dirty="0" err="1"/>
              <a:t>l’aggravation</a:t>
            </a:r>
            <a:r>
              <a:rPr dirty="0"/>
              <a:t> d</a:t>
            </a:r>
            <a:r>
              <a:rPr lang="fr-FR" dirty="0"/>
              <a:t>u handicap,</a:t>
            </a:r>
            <a:r>
              <a:rPr dirty="0"/>
              <a:t> et </a:t>
            </a:r>
            <a:r>
              <a:rPr dirty="0" err="1"/>
              <a:t>ces</a:t>
            </a:r>
            <a:r>
              <a:rPr dirty="0"/>
              <a:t> </a:t>
            </a:r>
            <a:r>
              <a:rPr dirty="0" err="1"/>
              <a:t>deux</a:t>
            </a:r>
            <a:r>
              <a:rPr dirty="0"/>
              <a:t> </a:t>
            </a:r>
            <a:r>
              <a:rPr dirty="0" err="1"/>
              <a:t>facteurs</a:t>
            </a:r>
            <a:r>
              <a:rPr dirty="0"/>
              <a:t> </a:t>
            </a:r>
            <a:r>
              <a:rPr dirty="0" err="1"/>
              <a:t>protègent</a:t>
            </a:r>
            <a:r>
              <a:rPr dirty="0"/>
              <a:t> </a:t>
            </a:r>
            <a:r>
              <a:rPr dirty="0" err="1"/>
              <a:t>indépendamment</a:t>
            </a:r>
            <a:r>
              <a:rPr dirty="0"/>
              <a:t> </a:t>
            </a:r>
            <a:r>
              <a:rPr dirty="0" err="1"/>
              <a:t>contre</a:t>
            </a:r>
            <a:r>
              <a:rPr dirty="0"/>
              <a:t> le </a:t>
            </a:r>
            <a:r>
              <a:rPr dirty="0" err="1"/>
              <a:t>déclin</a:t>
            </a:r>
            <a:r>
              <a:rPr dirty="0"/>
              <a:t> </a:t>
            </a:r>
            <a:r>
              <a:rPr dirty="0" err="1"/>
              <a:t>cognitif</a:t>
            </a:r>
            <a:r>
              <a:rPr dirty="0"/>
              <a:t> </a:t>
            </a:r>
            <a:r>
              <a:rPr dirty="0" err="1"/>
              <a:t>associé</a:t>
            </a:r>
            <a:r>
              <a:rPr dirty="0"/>
              <a:t> à la maladie.</a:t>
            </a:r>
            <a:r>
              <a:rPr baseline="30000" dirty="0"/>
              <a:t>1</a:t>
            </a:r>
          </a:p>
          <a:p>
            <a:pPr>
              <a:defRPr b="1"/>
            </a:pPr>
            <a:endParaRPr baseline="30000" dirty="0"/>
          </a:p>
          <a:p>
            <a:pPr>
              <a:defRPr b="1"/>
            </a:pPr>
            <a:r>
              <a:rPr dirty="0"/>
              <a:t>Volume du </a:t>
            </a:r>
            <a:r>
              <a:rPr dirty="0" err="1"/>
              <a:t>cerveau</a:t>
            </a:r>
            <a:endParaRPr dirty="0"/>
          </a:p>
          <a:p>
            <a:r>
              <a:rPr dirty="0" err="1"/>
              <a:t>Sormani</a:t>
            </a:r>
            <a:r>
              <a:rPr dirty="0"/>
              <a:t> </a:t>
            </a:r>
            <a:r>
              <a:rPr i="1" dirty="0"/>
              <a:t>et al</a:t>
            </a:r>
            <a:r>
              <a:rPr dirty="0"/>
              <a:t>. </a:t>
            </a:r>
            <a:r>
              <a:rPr dirty="0" err="1"/>
              <a:t>ont</a:t>
            </a:r>
            <a:r>
              <a:rPr dirty="0"/>
              <a:t> </a:t>
            </a:r>
            <a:r>
              <a:rPr dirty="0" err="1"/>
              <a:t>collecté</a:t>
            </a:r>
            <a:r>
              <a:rPr dirty="0"/>
              <a:t> </a:t>
            </a:r>
            <a:r>
              <a:rPr dirty="0" err="1"/>
              <a:t>tous</a:t>
            </a:r>
            <a:r>
              <a:rPr dirty="0"/>
              <a:t> les ERC </a:t>
            </a:r>
            <a:r>
              <a:rPr dirty="0" err="1"/>
              <a:t>publiés</a:t>
            </a:r>
            <a:r>
              <a:rPr dirty="0"/>
              <a:t> sur la S</a:t>
            </a:r>
            <a:r>
              <a:rPr lang="en-GB" dirty="0"/>
              <a:t>E</a:t>
            </a:r>
            <a:r>
              <a:rPr dirty="0"/>
              <a:t>P</a:t>
            </a:r>
            <a:r>
              <a:rPr lang="en-GB" dirty="0"/>
              <a:t> </a:t>
            </a:r>
            <a:r>
              <a:rPr dirty="0"/>
              <a:t>RR </a:t>
            </a:r>
            <a:r>
              <a:rPr dirty="0" err="1"/>
              <a:t>d’une</a:t>
            </a:r>
            <a:r>
              <a:rPr dirty="0"/>
              <a:t> </a:t>
            </a:r>
            <a:r>
              <a:rPr dirty="0" err="1"/>
              <a:t>durée</a:t>
            </a:r>
            <a:r>
              <a:rPr dirty="0"/>
              <a:t> </a:t>
            </a:r>
            <a:r>
              <a:rPr dirty="0" err="1"/>
              <a:t>d’au</a:t>
            </a:r>
            <a:r>
              <a:rPr dirty="0"/>
              <a:t> </a:t>
            </a:r>
            <a:r>
              <a:rPr dirty="0" err="1"/>
              <a:t>moins</a:t>
            </a:r>
            <a:r>
              <a:rPr dirty="0"/>
              <a:t> 2 </a:t>
            </a:r>
            <a:r>
              <a:rPr dirty="0" err="1"/>
              <a:t>ans</a:t>
            </a:r>
            <a:r>
              <a:rPr dirty="0"/>
              <a:t> et </a:t>
            </a:r>
            <a:r>
              <a:rPr dirty="0" err="1"/>
              <a:t>incluant</a:t>
            </a:r>
            <a:r>
              <a:rPr dirty="0"/>
              <a:t> des </a:t>
            </a:r>
            <a:r>
              <a:rPr dirty="0" err="1"/>
              <a:t>critères</a:t>
            </a:r>
            <a:r>
              <a:rPr dirty="0"/>
              <a:t> </a:t>
            </a:r>
            <a:r>
              <a:rPr dirty="0" err="1"/>
              <a:t>d’évaluation</a:t>
            </a:r>
            <a:r>
              <a:rPr dirty="0"/>
              <a:t> </a:t>
            </a:r>
            <a:r>
              <a:rPr dirty="0" err="1"/>
              <a:t>tels</a:t>
            </a:r>
            <a:r>
              <a:rPr dirty="0"/>
              <a:t> que :</a:t>
            </a:r>
          </a:p>
          <a:p>
            <a:pPr marL="171450" indent="-171450">
              <a:buSzPct val="100000"/>
              <a:buFont typeface="Arial"/>
              <a:buChar char="•"/>
            </a:pPr>
            <a:r>
              <a:rPr dirty="0" err="1"/>
              <a:t>L’aggravation</a:t>
            </a:r>
            <a:r>
              <a:rPr dirty="0"/>
              <a:t> </a:t>
            </a:r>
            <a:r>
              <a:rPr b="0" dirty="0"/>
              <a:t>d</a:t>
            </a:r>
            <a:r>
              <a:rPr lang="fr-FR" b="0" dirty="0"/>
              <a:t>u handicap</a:t>
            </a:r>
            <a:r>
              <a:rPr b="0" dirty="0"/>
              <a:t> </a:t>
            </a:r>
            <a:r>
              <a:rPr dirty="0"/>
              <a:t>(</a:t>
            </a:r>
            <a:r>
              <a:rPr dirty="0" err="1"/>
              <a:t>définie</a:t>
            </a:r>
            <a:r>
              <a:rPr dirty="0"/>
              <a:t> </a:t>
            </a:r>
            <a:r>
              <a:rPr dirty="0" err="1"/>
              <a:t>comme</a:t>
            </a:r>
            <a:r>
              <a:rPr dirty="0"/>
              <a:t> </a:t>
            </a:r>
            <a:r>
              <a:rPr dirty="0" err="1"/>
              <a:t>une</a:t>
            </a:r>
            <a:r>
              <a:rPr dirty="0"/>
              <a:t> augmentation d’1 point du score EDSS)</a:t>
            </a:r>
          </a:p>
          <a:p>
            <a:pPr marL="171450" indent="-171450">
              <a:buSzPct val="100000"/>
              <a:buFont typeface="Arial"/>
              <a:buChar char="•"/>
            </a:pPr>
            <a:r>
              <a:rPr dirty="0"/>
              <a:t>Les </a:t>
            </a:r>
            <a:r>
              <a:rPr dirty="0" err="1"/>
              <a:t>lésions</a:t>
            </a:r>
            <a:r>
              <a:rPr dirty="0"/>
              <a:t> actives </a:t>
            </a:r>
            <a:r>
              <a:rPr dirty="0" err="1"/>
              <a:t>détectées</a:t>
            </a:r>
            <a:r>
              <a:rPr dirty="0"/>
              <a:t> par IRM (</a:t>
            </a:r>
            <a:r>
              <a:rPr dirty="0" err="1"/>
              <a:t>définies</a:t>
            </a:r>
            <a:r>
              <a:rPr dirty="0"/>
              <a:t> </a:t>
            </a:r>
            <a:r>
              <a:rPr dirty="0" err="1"/>
              <a:t>comme</a:t>
            </a:r>
            <a:r>
              <a:rPr dirty="0"/>
              <a:t> des </a:t>
            </a:r>
            <a:r>
              <a:rPr dirty="0" err="1"/>
              <a:t>lésions</a:t>
            </a:r>
            <a:r>
              <a:rPr dirty="0"/>
              <a:t> T2 </a:t>
            </a:r>
            <a:r>
              <a:rPr dirty="0" err="1"/>
              <a:t>nouvelles</a:t>
            </a:r>
            <a:r>
              <a:rPr dirty="0"/>
              <a:t>/</a:t>
            </a:r>
            <a:r>
              <a:rPr dirty="0" err="1"/>
              <a:t>élargies</a:t>
            </a:r>
            <a:r>
              <a:rPr dirty="0"/>
              <a:t>)</a:t>
            </a:r>
          </a:p>
          <a:p>
            <a:pPr marL="171450" indent="-171450">
              <a:buSzPct val="100000"/>
              <a:buFont typeface="Arial"/>
              <a:buChar char="•"/>
            </a:pPr>
            <a:r>
              <a:rPr dirty="0" err="1"/>
              <a:t>L’atrophie</a:t>
            </a:r>
            <a:r>
              <a:rPr dirty="0"/>
              <a:t> du </a:t>
            </a:r>
            <a:r>
              <a:rPr dirty="0" err="1"/>
              <a:t>cerveau</a:t>
            </a:r>
            <a:r>
              <a:rPr dirty="0"/>
              <a:t> (</a:t>
            </a:r>
            <a:r>
              <a:rPr dirty="0" err="1"/>
              <a:t>définie</a:t>
            </a:r>
            <a:r>
              <a:rPr dirty="0"/>
              <a:t> </a:t>
            </a:r>
            <a:r>
              <a:rPr dirty="0" err="1"/>
              <a:t>comme</a:t>
            </a:r>
            <a:r>
              <a:rPr dirty="0"/>
              <a:t> un </a:t>
            </a:r>
            <a:r>
              <a:rPr dirty="0" err="1"/>
              <a:t>changement</a:t>
            </a:r>
            <a:r>
              <a:rPr dirty="0"/>
              <a:t> du volume du </a:t>
            </a:r>
            <a:r>
              <a:rPr dirty="0" err="1"/>
              <a:t>cerveau</a:t>
            </a:r>
            <a:r>
              <a:rPr dirty="0"/>
              <a:t> entre les </a:t>
            </a:r>
            <a:r>
              <a:rPr dirty="0" err="1"/>
              <a:t>mois</a:t>
            </a:r>
            <a:r>
              <a:rPr dirty="0"/>
              <a:t> 6</a:t>
            </a:r>
            <a:r>
              <a:rPr dirty="0">
                <a:latin typeface="Arial"/>
                <a:ea typeface="Arial"/>
                <a:cs typeface="Arial"/>
                <a:sym typeface="Arial"/>
              </a:rPr>
              <a:t>–</a:t>
            </a:r>
            <a:r>
              <a:rPr dirty="0"/>
              <a:t>12 et le </a:t>
            </a:r>
            <a:r>
              <a:rPr dirty="0" err="1"/>
              <a:t>mois</a:t>
            </a:r>
            <a:r>
              <a:rPr dirty="0"/>
              <a:t> 24).</a:t>
            </a:r>
            <a:r>
              <a:rPr baseline="30000" dirty="0"/>
              <a:t>2</a:t>
            </a:r>
          </a:p>
          <a:p>
            <a:r>
              <a:rPr dirty="0"/>
              <a:t>La </a:t>
            </a:r>
            <a:r>
              <a:rPr dirty="0" err="1"/>
              <a:t>corrélation</a:t>
            </a:r>
            <a:r>
              <a:rPr dirty="0"/>
              <a:t> avec </a:t>
            </a:r>
            <a:r>
              <a:rPr dirty="0" err="1"/>
              <a:t>l’aggravation</a:t>
            </a:r>
            <a:r>
              <a:rPr dirty="0"/>
              <a:t> d</a:t>
            </a:r>
            <a:r>
              <a:rPr lang="fr-FR" dirty="0"/>
              <a:t>u handicap</a:t>
            </a:r>
            <a:r>
              <a:rPr dirty="0"/>
              <a:t> </a:t>
            </a:r>
            <a:r>
              <a:rPr dirty="0" err="1"/>
              <a:t>était</a:t>
            </a:r>
            <a:r>
              <a:rPr dirty="0"/>
              <a:t> plus </a:t>
            </a:r>
            <a:r>
              <a:rPr dirty="0" err="1"/>
              <a:t>importante</a:t>
            </a:r>
            <a:r>
              <a:rPr dirty="0"/>
              <a:t> </a:t>
            </a:r>
            <a:r>
              <a:rPr dirty="0" err="1"/>
              <a:t>quand</a:t>
            </a:r>
            <a:r>
              <a:rPr dirty="0"/>
              <a:t> les </a:t>
            </a:r>
            <a:r>
              <a:rPr dirty="0" err="1"/>
              <a:t>deux</a:t>
            </a:r>
            <a:r>
              <a:rPr dirty="0"/>
              <a:t> </a:t>
            </a:r>
            <a:r>
              <a:rPr dirty="0" err="1"/>
              <a:t>marqueurs</a:t>
            </a:r>
            <a:r>
              <a:rPr dirty="0"/>
              <a:t> </a:t>
            </a:r>
            <a:r>
              <a:rPr dirty="0" err="1"/>
              <a:t>détectés</a:t>
            </a:r>
            <a:r>
              <a:rPr dirty="0"/>
              <a:t> par IRM </a:t>
            </a:r>
            <a:r>
              <a:rPr dirty="0" err="1"/>
              <a:t>étaient</a:t>
            </a:r>
            <a:r>
              <a:rPr dirty="0"/>
              <a:t> </a:t>
            </a:r>
            <a:r>
              <a:rPr dirty="0" err="1"/>
              <a:t>associés</a:t>
            </a:r>
            <a:r>
              <a:rPr dirty="0"/>
              <a:t> (</a:t>
            </a:r>
            <a:r>
              <a:rPr i="1" dirty="0"/>
              <a:t>R</a:t>
            </a:r>
            <a:r>
              <a:rPr baseline="30000" dirty="0"/>
              <a:t>2</a:t>
            </a:r>
            <a:r>
              <a:rPr dirty="0"/>
              <a:t> = 0,75).</a:t>
            </a:r>
          </a:p>
          <a:p>
            <a:endParaRPr dirty="0"/>
          </a:p>
          <a:p>
            <a:pPr>
              <a:defRPr b="1"/>
            </a:pPr>
            <a:r>
              <a:rPr dirty="0" err="1"/>
              <a:t>Réserve</a:t>
            </a:r>
            <a:r>
              <a:rPr dirty="0"/>
              <a:t> cognitive</a:t>
            </a:r>
          </a:p>
          <a:p>
            <a:r>
              <a:rPr dirty="0"/>
              <a:t>Schwartz </a:t>
            </a:r>
            <a:r>
              <a:rPr i="1" dirty="0"/>
              <a:t>et al. </a:t>
            </a:r>
            <a:r>
              <a:rPr dirty="0" err="1"/>
              <a:t>ont</a:t>
            </a:r>
            <a:r>
              <a:rPr dirty="0"/>
              <a:t> </a:t>
            </a:r>
            <a:r>
              <a:rPr dirty="0" err="1"/>
              <a:t>réalisé</a:t>
            </a:r>
            <a:r>
              <a:rPr dirty="0"/>
              <a:t> </a:t>
            </a:r>
            <a:r>
              <a:rPr dirty="0" err="1"/>
              <a:t>une</a:t>
            </a:r>
            <a:r>
              <a:rPr dirty="0"/>
              <a:t> </a:t>
            </a:r>
            <a:r>
              <a:rPr dirty="0" err="1"/>
              <a:t>analyse</a:t>
            </a:r>
            <a:r>
              <a:rPr dirty="0"/>
              <a:t> </a:t>
            </a:r>
            <a:r>
              <a:rPr dirty="0" err="1"/>
              <a:t>secondaire</a:t>
            </a:r>
            <a:r>
              <a:rPr dirty="0"/>
              <a:t> des </a:t>
            </a:r>
            <a:r>
              <a:rPr dirty="0" err="1"/>
              <a:t>données</a:t>
            </a:r>
            <a:r>
              <a:rPr dirty="0"/>
              <a:t> </a:t>
            </a:r>
            <a:r>
              <a:rPr dirty="0" err="1"/>
              <a:t>longitudinales</a:t>
            </a:r>
            <a:r>
              <a:rPr dirty="0"/>
              <a:t> </a:t>
            </a:r>
            <a:r>
              <a:rPr dirty="0" err="1"/>
              <a:t>obtenues</a:t>
            </a:r>
            <a:r>
              <a:rPr dirty="0"/>
              <a:t> du </a:t>
            </a:r>
            <a:r>
              <a:rPr dirty="0" err="1"/>
              <a:t>Registre</a:t>
            </a:r>
            <a:r>
              <a:rPr dirty="0"/>
              <a:t> du North American Research Committee sur la S</a:t>
            </a:r>
            <a:r>
              <a:rPr lang="en-GB" dirty="0"/>
              <a:t>E</a:t>
            </a:r>
            <a:r>
              <a:rPr dirty="0"/>
              <a:t>P (NARCOMS).</a:t>
            </a:r>
            <a:r>
              <a:rPr baseline="30000" dirty="0"/>
              <a:t> 3</a:t>
            </a:r>
            <a:r>
              <a:rPr dirty="0"/>
              <a:t> Les scores sur </a:t>
            </a:r>
            <a:r>
              <a:rPr dirty="0" err="1"/>
              <a:t>l’inventaire</a:t>
            </a:r>
            <a:r>
              <a:rPr dirty="0"/>
              <a:t> des </a:t>
            </a:r>
            <a:r>
              <a:rPr dirty="0" err="1"/>
              <a:t>symptômes</a:t>
            </a:r>
            <a:r>
              <a:rPr dirty="0"/>
              <a:t> et les </a:t>
            </a:r>
            <a:r>
              <a:rPr dirty="0" err="1"/>
              <a:t>échelles</a:t>
            </a:r>
            <a:r>
              <a:rPr dirty="0"/>
              <a:t> de performance </a:t>
            </a:r>
            <a:r>
              <a:rPr dirty="0" err="1"/>
              <a:t>ont</a:t>
            </a:r>
            <a:r>
              <a:rPr dirty="0"/>
              <a:t> </a:t>
            </a:r>
            <a:r>
              <a:rPr dirty="0" err="1"/>
              <a:t>été</a:t>
            </a:r>
            <a:r>
              <a:rPr dirty="0"/>
              <a:t> </a:t>
            </a:r>
            <a:r>
              <a:rPr dirty="0" err="1"/>
              <a:t>collectés</a:t>
            </a:r>
            <a:r>
              <a:rPr dirty="0"/>
              <a:t> sur 1 et 6 </a:t>
            </a:r>
            <a:r>
              <a:rPr dirty="0" err="1"/>
              <a:t>ans</a:t>
            </a:r>
            <a:r>
              <a:rPr dirty="0"/>
              <a:t>, </a:t>
            </a:r>
            <a:r>
              <a:rPr dirty="0" err="1"/>
              <a:t>respectivement</a:t>
            </a:r>
            <a:r>
              <a:rPr dirty="0"/>
              <a:t>. Les </a:t>
            </a:r>
            <a:r>
              <a:rPr dirty="0" err="1"/>
              <a:t>réserves</a:t>
            </a:r>
            <a:r>
              <a:rPr dirty="0"/>
              <a:t> </a:t>
            </a:r>
            <a:r>
              <a:rPr dirty="0" err="1"/>
              <a:t>cognitives</a:t>
            </a:r>
            <a:r>
              <a:rPr dirty="0"/>
              <a:t> active et passive </a:t>
            </a:r>
            <a:r>
              <a:rPr dirty="0" err="1"/>
              <a:t>ont</a:t>
            </a:r>
            <a:r>
              <a:rPr dirty="0"/>
              <a:t> </a:t>
            </a:r>
            <a:r>
              <a:rPr dirty="0" err="1"/>
              <a:t>été</a:t>
            </a:r>
            <a:r>
              <a:rPr dirty="0"/>
              <a:t> </a:t>
            </a:r>
            <a:r>
              <a:rPr dirty="0" err="1"/>
              <a:t>mesurées</a:t>
            </a:r>
            <a:r>
              <a:rPr dirty="0"/>
              <a:t> </a:t>
            </a:r>
            <a:r>
              <a:rPr dirty="0" err="1"/>
              <a:t>en</a:t>
            </a:r>
            <a:r>
              <a:rPr dirty="0"/>
              <a:t> </a:t>
            </a:r>
            <a:r>
              <a:rPr dirty="0" err="1"/>
              <a:t>utilisant</a:t>
            </a:r>
            <a:r>
              <a:rPr dirty="0"/>
              <a:t> les </a:t>
            </a:r>
            <a:r>
              <a:rPr dirty="0" err="1"/>
              <a:t>outils</a:t>
            </a:r>
            <a:r>
              <a:rPr dirty="0"/>
              <a:t> Stern Leisure Activities et Sole</a:t>
            </a:r>
            <a:r>
              <a:rPr dirty="0">
                <a:latin typeface="Arial"/>
                <a:ea typeface="Arial"/>
                <a:cs typeface="Arial"/>
                <a:sym typeface="Arial"/>
              </a:rPr>
              <a:t>–</a:t>
            </a:r>
            <a:r>
              <a:rPr dirty="0" err="1"/>
              <a:t>Padulles</a:t>
            </a:r>
            <a:r>
              <a:rPr dirty="0"/>
              <a:t> Childhood Enrichment, </a:t>
            </a:r>
            <a:r>
              <a:rPr dirty="0" err="1"/>
              <a:t>respectivement</a:t>
            </a:r>
            <a:r>
              <a:rPr dirty="0"/>
              <a:t>.</a:t>
            </a:r>
            <a:endParaRPr b="1" dirty="0"/>
          </a:p>
          <a:p>
            <a:endParaRPr b="1" dirty="0"/>
          </a:p>
          <a:p>
            <a:r>
              <a:rPr dirty="0"/>
              <a:t>Face à la </a:t>
            </a:r>
            <a:r>
              <a:rPr dirty="0" err="1"/>
              <a:t>même</a:t>
            </a:r>
            <a:r>
              <a:rPr dirty="0"/>
              <a:t> </a:t>
            </a:r>
            <a:r>
              <a:rPr dirty="0" err="1"/>
              <a:t>ampleur</a:t>
            </a:r>
            <a:r>
              <a:rPr dirty="0"/>
              <a:t> des </a:t>
            </a:r>
            <a:r>
              <a:rPr dirty="0" err="1"/>
              <a:t>dégâts</a:t>
            </a:r>
            <a:r>
              <a:rPr dirty="0"/>
              <a:t> physiques (</a:t>
            </a:r>
            <a:r>
              <a:rPr dirty="0" err="1"/>
              <a:t>mesurés</a:t>
            </a:r>
            <a:r>
              <a:rPr dirty="0"/>
              <a:t> </a:t>
            </a:r>
            <a:r>
              <a:rPr dirty="0" err="1"/>
              <a:t>en</a:t>
            </a:r>
            <a:r>
              <a:rPr dirty="0"/>
              <a:t> </a:t>
            </a:r>
            <a:r>
              <a:rPr dirty="0" err="1"/>
              <a:t>termes</a:t>
            </a:r>
            <a:r>
              <a:rPr dirty="0"/>
              <a:t> </a:t>
            </a:r>
            <a:r>
              <a:rPr dirty="0" err="1"/>
              <a:t>d’atrophie</a:t>
            </a:r>
            <a:r>
              <a:rPr dirty="0"/>
              <a:t> du </a:t>
            </a:r>
            <a:r>
              <a:rPr dirty="0" err="1"/>
              <a:t>cerveau</a:t>
            </a:r>
            <a:r>
              <a:rPr dirty="0"/>
              <a:t> </a:t>
            </a:r>
            <a:r>
              <a:rPr dirty="0" err="1"/>
              <a:t>ou</a:t>
            </a:r>
            <a:r>
              <a:rPr dirty="0"/>
              <a:t> de </a:t>
            </a:r>
            <a:r>
              <a:rPr dirty="0" err="1"/>
              <a:t>lésions</a:t>
            </a:r>
            <a:r>
              <a:rPr dirty="0"/>
              <a:t>), les </a:t>
            </a:r>
            <a:r>
              <a:rPr dirty="0" err="1"/>
              <a:t>personnes</a:t>
            </a:r>
            <a:r>
              <a:rPr dirty="0"/>
              <a:t> </a:t>
            </a:r>
            <a:r>
              <a:rPr dirty="0" err="1"/>
              <a:t>atteintes</a:t>
            </a:r>
            <a:r>
              <a:rPr dirty="0"/>
              <a:t> de S</a:t>
            </a:r>
            <a:r>
              <a:rPr lang="en-GB" dirty="0"/>
              <a:t>E</a:t>
            </a:r>
            <a:r>
              <a:rPr dirty="0"/>
              <a:t>P qui </a:t>
            </a:r>
            <a:r>
              <a:rPr dirty="0" err="1"/>
              <a:t>ont</a:t>
            </a:r>
            <a:r>
              <a:rPr dirty="0"/>
              <a:t> </a:t>
            </a:r>
            <a:r>
              <a:rPr dirty="0" err="1"/>
              <a:t>une</a:t>
            </a:r>
            <a:r>
              <a:rPr dirty="0"/>
              <a:t> </a:t>
            </a:r>
            <a:r>
              <a:rPr dirty="0" err="1"/>
              <a:t>grande</a:t>
            </a:r>
            <a:r>
              <a:rPr dirty="0"/>
              <a:t> </a:t>
            </a:r>
            <a:r>
              <a:rPr dirty="0" err="1"/>
              <a:t>réserve</a:t>
            </a:r>
            <a:r>
              <a:rPr dirty="0"/>
              <a:t> cognitive </a:t>
            </a:r>
            <a:r>
              <a:rPr dirty="0" err="1"/>
              <a:t>perdent</a:t>
            </a:r>
            <a:r>
              <a:rPr dirty="0"/>
              <a:t> </a:t>
            </a:r>
            <a:r>
              <a:rPr dirty="0" err="1"/>
              <a:t>moins</a:t>
            </a:r>
            <a:r>
              <a:rPr dirty="0"/>
              <a:t> de </a:t>
            </a:r>
            <a:r>
              <a:rPr dirty="0" err="1"/>
              <a:t>fonction</a:t>
            </a:r>
            <a:r>
              <a:rPr dirty="0"/>
              <a:t> cognitive que </a:t>
            </a:r>
            <a:r>
              <a:rPr dirty="0" err="1"/>
              <a:t>celles</a:t>
            </a:r>
            <a:r>
              <a:rPr dirty="0"/>
              <a:t> </a:t>
            </a:r>
            <a:r>
              <a:rPr dirty="0" err="1"/>
              <a:t>ayant</a:t>
            </a:r>
            <a:r>
              <a:rPr dirty="0"/>
              <a:t> </a:t>
            </a:r>
            <a:r>
              <a:rPr dirty="0" err="1"/>
              <a:t>une</a:t>
            </a:r>
            <a:r>
              <a:rPr dirty="0"/>
              <a:t> </a:t>
            </a:r>
            <a:r>
              <a:rPr dirty="0" err="1"/>
              <a:t>faible</a:t>
            </a:r>
            <a:r>
              <a:rPr dirty="0"/>
              <a:t> </a:t>
            </a:r>
            <a:r>
              <a:rPr dirty="0" err="1"/>
              <a:t>réserve</a:t>
            </a:r>
            <a:r>
              <a:rPr dirty="0"/>
              <a:t>.</a:t>
            </a:r>
          </a:p>
          <a:p>
            <a:endParaRPr dirty="0"/>
          </a:p>
          <a:p>
            <a:pPr>
              <a:defRPr b="1"/>
            </a:pPr>
            <a:r>
              <a:rPr dirty="0" err="1"/>
              <a:t>Références</a:t>
            </a:r>
            <a:endParaRPr dirty="0"/>
          </a:p>
          <a:p>
            <a:pPr marL="228600" indent="-228600">
              <a:buSzPct val="100000"/>
              <a:buAutoNum type="arabicPeriod"/>
            </a:pPr>
            <a:r>
              <a:rPr dirty="0" err="1"/>
              <a:t>Sumowski</a:t>
            </a:r>
            <a:r>
              <a:rPr dirty="0"/>
              <a:t> JF </a:t>
            </a:r>
            <a:r>
              <a:rPr i="1" dirty="0"/>
              <a:t>et al. Neurology </a:t>
            </a:r>
            <a:r>
              <a:rPr dirty="0"/>
              <a:t>2013;80:2186–93.</a:t>
            </a:r>
          </a:p>
          <a:p>
            <a:pPr marL="228600" indent="-228600">
              <a:buSzPct val="100000"/>
              <a:buAutoNum type="arabicPeriod"/>
            </a:pPr>
            <a:r>
              <a:rPr dirty="0" err="1"/>
              <a:t>Sormani</a:t>
            </a:r>
            <a:r>
              <a:rPr dirty="0"/>
              <a:t> MP </a:t>
            </a:r>
            <a:r>
              <a:rPr i="1" dirty="0"/>
              <a:t>et al. Ann </a:t>
            </a:r>
            <a:r>
              <a:rPr i="1" dirty="0" err="1"/>
              <a:t>Neurol</a:t>
            </a:r>
            <a:r>
              <a:rPr i="1" dirty="0"/>
              <a:t> </a:t>
            </a:r>
            <a:r>
              <a:rPr dirty="0"/>
              <a:t>2014;75:43–9.</a:t>
            </a:r>
          </a:p>
          <a:p>
            <a:pPr marL="228600" indent="-228600">
              <a:buSzPct val="100000"/>
              <a:buAutoNum type="arabicPeriod"/>
            </a:pPr>
            <a:r>
              <a:rPr dirty="0"/>
              <a:t>Schwartz CE </a:t>
            </a:r>
            <a:r>
              <a:rPr i="1" dirty="0"/>
              <a:t>et al. Arch Phys Med </a:t>
            </a:r>
            <a:r>
              <a:rPr i="1" dirty="0" err="1"/>
              <a:t>Rehabil</a:t>
            </a:r>
            <a:r>
              <a:rPr i="1" dirty="0"/>
              <a:t> </a:t>
            </a:r>
            <a:r>
              <a:rPr dirty="0"/>
              <a:t>2013;94:1971–81.</a:t>
            </a:r>
          </a:p>
          <a:p>
            <a:endParaRPr dirty="0"/>
          </a:p>
        </p:txBody>
      </p:sp>
    </p:spTree>
    <p:extLst>
      <p:ext uri="{BB962C8B-B14F-4D97-AF65-F5344CB8AC3E}">
        <p14:creationId xmlns:p14="http://schemas.microsoft.com/office/powerpoint/2010/main" val="4129541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resentation title slide">
    <p:spTree>
      <p:nvGrpSpPr>
        <p:cNvPr id="1" name=""/>
        <p:cNvGrpSpPr/>
        <p:nvPr/>
      </p:nvGrpSpPr>
      <p:grpSpPr>
        <a:xfrm>
          <a:off x="0" y="0"/>
          <a:ext cx="0" cy="0"/>
          <a:chOff x="0" y="0"/>
          <a:chExt cx="0" cy="0"/>
        </a:xfrm>
      </p:grpSpPr>
      <p:sp>
        <p:nvSpPr>
          <p:cNvPr id="14"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15"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pic>
        <p:nvPicPr>
          <p:cNvPr id="16" name="Picture 3" descr="Picture 3"/>
          <p:cNvPicPr>
            <a:picLocks noChangeAspect="1"/>
          </p:cNvPicPr>
          <p:nvPr/>
        </p:nvPicPr>
        <p:blipFill>
          <a:blip r:embed="rId2">
            <a:extLst/>
          </a:blip>
          <a:srcRect l="34246" t="12013" r="51682"/>
          <a:stretch>
            <a:fillRect/>
          </a:stretch>
        </p:blipFill>
        <p:spPr>
          <a:xfrm>
            <a:off x="0" y="0"/>
            <a:ext cx="1061479" cy="6869878"/>
          </a:xfrm>
          <a:prstGeom prst="rect">
            <a:avLst/>
          </a:prstGeom>
          <a:ln w="12700">
            <a:miter lim="400000"/>
          </a:ln>
        </p:spPr>
      </p:pic>
      <p:pic>
        <p:nvPicPr>
          <p:cNvPr id="17" name="Picture 3" descr="Picture 3"/>
          <p:cNvPicPr>
            <a:picLocks noChangeAspect="1"/>
          </p:cNvPicPr>
          <p:nvPr/>
        </p:nvPicPr>
        <p:blipFill>
          <a:blip r:embed="rId2">
            <a:extLst/>
          </a:blip>
          <a:srcRect l="9" t="12013" r="52038"/>
          <a:stretch>
            <a:fillRect/>
          </a:stretch>
        </p:blipFill>
        <p:spPr>
          <a:xfrm flipH="1">
            <a:off x="1034684" y="0"/>
            <a:ext cx="4824002" cy="6869878"/>
          </a:xfrm>
          <a:prstGeom prst="rect">
            <a:avLst/>
          </a:prstGeom>
          <a:ln w="12700">
            <a:miter lim="400000"/>
          </a:ln>
        </p:spPr>
      </p:pic>
      <p:pic>
        <p:nvPicPr>
          <p:cNvPr id="18" name="Picture 3" descr="Picture 3"/>
          <p:cNvPicPr>
            <a:picLocks noChangeAspect="1"/>
          </p:cNvPicPr>
          <p:nvPr/>
        </p:nvPicPr>
        <p:blipFill>
          <a:blip r:embed="rId2">
            <a:extLst/>
          </a:blip>
          <a:srcRect l="268" t="12017" r="15735"/>
          <a:stretch>
            <a:fillRect/>
          </a:stretch>
        </p:blipFill>
        <p:spPr>
          <a:xfrm>
            <a:off x="5858685" y="-8780"/>
            <a:ext cx="6336491" cy="6869566"/>
          </a:xfrm>
          <a:prstGeom prst="rect">
            <a:avLst/>
          </a:prstGeom>
          <a:ln w="12700">
            <a:miter lim="400000"/>
          </a:ln>
          <a:effectLst>
            <a:reflection endPos="40000" dir="5400000" sy="-100000" algn="bl" rotWithShape="0"/>
          </a:effectLst>
        </p:spPr>
      </p:pic>
      <p:sp>
        <p:nvSpPr>
          <p:cNvPr id="19" name="Texte niveau 1…"/>
          <p:cNvSpPr txBox="1">
            <a:spLocks noGrp="1"/>
          </p:cNvSpPr>
          <p:nvPr>
            <p:ph type="body" sz="quarter" idx="1"/>
          </p:nvPr>
        </p:nvSpPr>
        <p:spPr>
          <a:xfrm>
            <a:off x="10939" y="3933056"/>
            <a:ext cx="8018090" cy="399601"/>
          </a:xfrm>
          <a:prstGeom prst="rect">
            <a:avLst/>
          </a:prstGeom>
        </p:spPr>
        <p:txBody>
          <a:bodyPr lIns="45719" tIns="45719" rIns="45719" bIns="4571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20" name="Texte du titre"/>
          <p:cNvSpPr txBox="1">
            <a:spLocks noGrp="1"/>
          </p:cNvSpPr>
          <p:nvPr>
            <p:ph type="title"/>
          </p:nvPr>
        </p:nvSpPr>
        <p:spPr>
          <a:xfrm>
            <a:off x="0" y="557544"/>
            <a:ext cx="8018089" cy="2895207"/>
          </a:xfrm>
          <a:prstGeom prst="rect">
            <a:avLst/>
          </a:prstGeom>
        </p:spPr>
        <p:txBody>
          <a:bodyPr/>
          <a:lstStyle>
            <a:lvl1pPr>
              <a:defRPr sz="4000"/>
            </a:lvl1pPr>
          </a:lstStyle>
          <a:p>
            <a:r>
              <a:t>Texte du titre</a:t>
            </a:r>
          </a:p>
        </p:txBody>
      </p:sp>
      <p:sp>
        <p:nvSpPr>
          <p:cNvPr id="21" name="Rectangle 11"/>
          <p:cNvSpPr/>
          <p:nvPr/>
        </p:nvSpPr>
        <p:spPr>
          <a:xfrm>
            <a:off x="0" y="5517232"/>
            <a:ext cx="8029029" cy="1329957"/>
          </a:xfrm>
          <a:prstGeom prst="rect">
            <a:avLst/>
          </a:prstGeom>
          <a:solidFill>
            <a:schemeClr val="accent1">
              <a:alpha val="50195"/>
            </a:schemeClr>
          </a:solidFill>
          <a:ln w="12700">
            <a:miter lim="400000"/>
          </a:ln>
        </p:spPr>
        <p:txBody>
          <a:bodyPr lIns="45719" rIns="45719" anchor="ctr"/>
          <a:lstStyle/>
          <a:p>
            <a:pPr algn="ctr">
              <a:defRPr>
                <a:solidFill>
                  <a:srgbClr val="FFFFFF"/>
                </a:solidFill>
              </a:defRPr>
            </a:pPr>
            <a:endParaRPr/>
          </a:p>
        </p:txBody>
      </p:sp>
      <p:sp>
        <p:nvSpPr>
          <p:cNvPr id="22" name="Text Placeholder 3"/>
          <p:cNvSpPr txBox="1"/>
          <p:nvPr/>
        </p:nvSpPr>
        <p:spPr>
          <a:xfrm>
            <a:off x="167623" y="5644471"/>
            <a:ext cx="7801930" cy="118494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spcBef>
                <a:spcPts val="600"/>
              </a:spcBef>
              <a:defRPr sz="1200">
                <a:solidFill>
                  <a:srgbClr val="FFFFFF"/>
                </a:solidFill>
              </a:defRPr>
            </a:lvl1pPr>
          </a:lstStyle>
          <a:p>
            <a:r>
              <a:rPr kumimoji="0" lang="fr-FR" sz="1100" b="0" i="0" u="none" strike="noStrike" cap="none" spc="0" normalizeH="0" baseline="0" dirty="0" smtClean="0">
                <a:ln>
                  <a:noFill/>
                </a:ln>
                <a:solidFill>
                  <a:srgbClr val="FFFFFF"/>
                </a:solidFill>
                <a:effectLst/>
                <a:uFillTx/>
                <a:latin typeface="Arial"/>
                <a:ea typeface="Arial"/>
                <a:cs typeface="Arial"/>
                <a:sym typeface="Arial"/>
              </a:rPr>
              <a:t>Cette présentation a été préparée à partir du rapport intitulé </a:t>
            </a:r>
            <a:r>
              <a:rPr kumimoji="0" lang="fr-FR" sz="1100" b="0" i="1" u="none" strike="noStrike" cap="none" spc="0" normalizeH="0" baseline="0" dirty="0" smtClean="0">
                <a:ln>
                  <a:noFill/>
                </a:ln>
                <a:solidFill>
                  <a:srgbClr val="FFFFFF"/>
                </a:solidFill>
                <a:effectLst/>
                <a:uFillTx/>
                <a:latin typeface="Arial"/>
                <a:ea typeface="Arial"/>
                <a:cs typeface="Arial"/>
                <a:sym typeface="Arial"/>
              </a:rPr>
              <a:t>«La santé du cerveau: facteurs de temps dans la sclérose en plaques».</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Cela a été financé par une subvention à l'éducation de F. Hoffman-La Roche, qui n'a eu aucune influence sur son contenu.</a:t>
            </a:r>
          </a:p>
          <a:p>
            <a:r>
              <a:rPr kumimoji="0" lang="fr-FR" sz="1100" b="0" i="0" u="none" strike="noStrike" cap="none" spc="0" normalizeH="0" baseline="0" dirty="0" smtClean="0">
                <a:ln>
                  <a:noFill/>
                </a:ln>
                <a:solidFill>
                  <a:srgbClr val="FFFFFF"/>
                </a:solidFill>
                <a:effectLst/>
                <a:uFillTx/>
                <a:latin typeface="Arial"/>
                <a:ea typeface="Arial"/>
                <a:cs typeface="Arial"/>
                <a:sym typeface="Arial"/>
              </a:rPr>
              <a:t>Les activités et supports de soutien de MS Brain </a:t>
            </a:r>
            <a:r>
              <a:rPr kumimoji="0" lang="fr-FR" sz="1100" b="0" i="0" u="none" strike="noStrike" cap="none" spc="0" normalizeH="0" baseline="0" dirty="0" err="1" smtClean="0">
                <a:ln>
                  <a:noFill/>
                </a:ln>
                <a:solidFill>
                  <a:srgbClr val="FFFFFF"/>
                </a:solidFill>
                <a:effectLst/>
                <a:uFillTx/>
                <a:latin typeface="Arial"/>
                <a:ea typeface="Arial"/>
                <a:cs typeface="Arial"/>
                <a:sym typeface="Arial"/>
              </a:rPr>
              <a:t>Health</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ont été financés par des subventions d'</a:t>
            </a:r>
            <a:r>
              <a:rPr kumimoji="0" lang="fr-FR" sz="1100" b="0" i="0" u="none" strike="noStrike" cap="none" spc="0" normalizeH="0" baseline="0" dirty="0" err="1" smtClean="0">
                <a:ln>
                  <a:noFill/>
                </a:ln>
                <a:solidFill>
                  <a:srgbClr val="FFFFFF"/>
                </a:solidFill>
                <a:effectLst/>
                <a:uFillTx/>
                <a:latin typeface="Arial"/>
                <a:ea typeface="Arial"/>
                <a:cs typeface="Arial"/>
                <a:sym typeface="Arial"/>
              </a:rPr>
              <a:t>AbbVie</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d'</a:t>
            </a:r>
            <a:r>
              <a:rPr kumimoji="0" lang="fr-FR" sz="1100" b="0" i="0" u="none" strike="noStrike" cap="none" spc="0" normalizeH="0" baseline="0" dirty="0" err="1" smtClean="0">
                <a:ln>
                  <a:noFill/>
                </a:ln>
                <a:solidFill>
                  <a:srgbClr val="FFFFFF"/>
                </a:solidFill>
                <a:effectLst/>
                <a:uFillTx/>
                <a:latin typeface="Arial"/>
                <a:ea typeface="Arial"/>
                <a:cs typeface="Arial"/>
                <a:sym typeface="Arial"/>
              </a:rPr>
              <a:t>Actelion</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Pharmaceuticals, de </a:t>
            </a:r>
            <a:r>
              <a:rPr kumimoji="0" lang="fr-FR" sz="1100" b="0" i="0" u="none" strike="noStrike" cap="none" spc="0" normalizeH="0" baseline="0" dirty="0" err="1" smtClean="0">
                <a:ln>
                  <a:noFill/>
                </a:ln>
                <a:solidFill>
                  <a:srgbClr val="FFFFFF"/>
                </a:solidFill>
                <a:effectLst/>
                <a:uFillTx/>
                <a:latin typeface="Arial"/>
                <a:ea typeface="Arial"/>
                <a:cs typeface="Arial"/>
                <a:sym typeface="Arial"/>
              </a:rPr>
              <a:t>Celgene</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et de Sanofi </a:t>
            </a:r>
            <a:r>
              <a:rPr kumimoji="0" lang="fr-FR" sz="1100" b="0" i="0" u="none" strike="noStrike" cap="none" spc="0" normalizeH="0" baseline="0" dirty="0" err="1" smtClean="0">
                <a:ln>
                  <a:noFill/>
                </a:ln>
                <a:solidFill>
                  <a:srgbClr val="FFFFFF"/>
                </a:solidFill>
                <a:effectLst/>
                <a:uFillTx/>
                <a:latin typeface="Arial"/>
                <a:ea typeface="Arial"/>
                <a:cs typeface="Arial"/>
                <a:sym typeface="Arial"/>
              </a:rPr>
              <a:t>Genzyme</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ainsi que des bourses d'études de </a:t>
            </a:r>
            <a:r>
              <a:rPr kumimoji="0" lang="fr-FR" sz="1100" b="0" i="0" u="none" strike="noStrike" cap="none" spc="0" normalizeH="0" baseline="0" dirty="0" err="1" smtClean="0">
                <a:ln>
                  <a:noFill/>
                </a:ln>
                <a:solidFill>
                  <a:srgbClr val="FFFFFF"/>
                </a:solidFill>
                <a:effectLst/>
                <a:uFillTx/>
                <a:latin typeface="Arial"/>
                <a:ea typeface="Arial"/>
                <a:cs typeface="Arial"/>
                <a:sym typeface="Arial"/>
              </a:rPr>
              <a:t>Biogen</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F. Hoffmann-La Roche, </a:t>
            </a:r>
            <a:r>
              <a:rPr kumimoji="0" lang="fr-FR" sz="1100" b="0" i="0" u="none" strike="noStrike" cap="none" spc="0" normalizeH="0" baseline="0" dirty="0" err="1" smtClean="0">
                <a:ln>
                  <a:noFill/>
                </a:ln>
                <a:solidFill>
                  <a:srgbClr val="FFFFFF"/>
                </a:solidFill>
                <a:effectLst/>
                <a:uFillTx/>
                <a:latin typeface="Arial"/>
                <a:ea typeface="Arial"/>
                <a:cs typeface="Arial"/>
                <a:sym typeface="Arial"/>
              </a:rPr>
              <a:t>Merck</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a:t>
            </a:r>
            <a:r>
              <a:rPr kumimoji="0" lang="fr-FR" sz="1100" b="0" i="0" u="none" strike="noStrike" cap="none" spc="0" normalizeH="0" baseline="0" dirty="0" err="1" smtClean="0">
                <a:ln>
                  <a:noFill/>
                </a:ln>
                <a:solidFill>
                  <a:srgbClr val="FFFFFF"/>
                </a:solidFill>
                <a:effectLst/>
                <a:uFillTx/>
                <a:latin typeface="Arial"/>
                <a:ea typeface="Arial"/>
                <a:cs typeface="Arial"/>
                <a:sym typeface="Arial"/>
              </a:rPr>
              <a:t>KGaA</a:t>
            </a:r>
            <a:r>
              <a:rPr kumimoji="0" lang="fr-FR" sz="1100" b="0" i="0" u="none" strike="noStrike" cap="none" spc="0" normalizeH="0" baseline="0" dirty="0" smtClean="0">
                <a:ln>
                  <a:noFill/>
                </a:ln>
                <a:solidFill>
                  <a:srgbClr val="FFFFFF"/>
                </a:solidFill>
                <a:effectLst/>
                <a:uFillTx/>
                <a:latin typeface="Arial"/>
                <a:ea typeface="Arial"/>
                <a:cs typeface="Arial"/>
                <a:sym typeface="Arial"/>
              </a:rPr>
              <a:t> et Novartis. Ces sociétés pharmaceutiques n'ont aucune influence sur le contenu du matériel de support..</a:t>
            </a:r>
            <a:endParaRPr kumimoji="0" lang="en-GB" sz="1100" b="0" i="0" u="none" strike="noStrike" cap="none" spc="0" normalizeH="0" baseline="0" dirty="0">
              <a:ln>
                <a:noFill/>
              </a:ln>
              <a:solidFill>
                <a:srgbClr val="FFFFFF"/>
              </a:solidFill>
              <a:effectLst/>
              <a:uFillTx/>
              <a:latin typeface="Arial"/>
              <a:ea typeface="Arial"/>
              <a:cs typeface="Arial"/>
              <a:sym typeface="Arial"/>
            </a:endParaRP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30" name="Texte du titre"/>
          <p:cNvSpPr txBox="1">
            <a:spLocks noGrp="1"/>
          </p:cNvSpPr>
          <p:nvPr>
            <p:ph type="title"/>
          </p:nvPr>
        </p:nvSpPr>
        <p:spPr>
          <a:prstGeom prst="rect">
            <a:avLst/>
          </a:prstGeom>
        </p:spPr>
        <p:txBody>
          <a:bodyPr/>
          <a:lstStyle/>
          <a:p>
            <a:r>
              <a:t>Texte du titre</a:t>
            </a:r>
          </a:p>
        </p:txBody>
      </p:sp>
      <p:sp>
        <p:nvSpPr>
          <p:cNvPr id="31" name="Texte niveau 1…"/>
          <p:cNvSpPr txBox="1">
            <a:spLocks noGrp="1"/>
          </p:cNvSpPr>
          <p:nvPr>
            <p:ph type="body" idx="1"/>
          </p:nvPr>
        </p:nvSpPr>
        <p:spPr>
          <a:prstGeom prst="rect">
            <a:avLst/>
          </a:prstGeom>
        </p:spPr>
        <p:txBody>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32" name="Text Placeholder 12"/>
          <p:cNvSpPr>
            <a:spLocks noGrp="1"/>
          </p:cNvSpPr>
          <p:nvPr>
            <p:ph type="body" sz="quarter" idx="13"/>
          </p:nvPr>
        </p:nvSpPr>
        <p:spPr>
          <a:xfrm>
            <a:off x="528136" y="6581000"/>
            <a:ext cx="10777637" cy="277000"/>
          </a:xfrm>
          <a:prstGeom prst="rect">
            <a:avLst/>
          </a:prstGeom>
        </p:spPr>
        <p:txBody>
          <a:bodyPr tIns="46800" bIns="46800" anchor="b"/>
          <a:lstStyle/>
          <a:p>
            <a:pPr marL="0" indent="0">
              <a:buClrTx/>
              <a:buSzTx/>
              <a:buFontTx/>
              <a:buNone/>
              <a:defRPr sz="1200">
                <a:solidFill>
                  <a:schemeClr val="accent4"/>
                </a:solidFill>
              </a:defRPr>
            </a:pPr>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KP_Title and content">
    <p:spTree>
      <p:nvGrpSpPr>
        <p:cNvPr id="1" name=""/>
        <p:cNvGrpSpPr/>
        <p:nvPr/>
      </p:nvGrpSpPr>
      <p:grpSpPr>
        <a:xfrm>
          <a:off x="0" y="0"/>
          <a:ext cx="0" cy="0"/>
          <a:chOff x="0" y="0"/>
          <a:chExt cx="0" cy="0"/>
        </a:xfrm>
      </p:grpSpPr>
      <p:sp>
        <p:nvSpPr>
          <p:cNvPr id="39"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40"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
        <p:nvSpPr>
          <p:cNvPr id="41" name="Texte du titre"/>
          <p:cNvSpPr txBox="1">
            <a:spLocks noGrp="1"/>
          </p:cNvSpPr>
          <p:nvPr>
            <p:ph type="title"/>
          </p:nvPr>
        </p:nvSpPr>
        <p:spPr>
          <a:xfrm>
            <a:off x="-2" y="0"/>
            <a:ext cx="10862442" cy="1335600"/>
          </a:xfrm>
          <a:prstGeom prst="rect">
            <a:avLst/>
          </a:prstGeom>
        </p:spPr>
        <p:txBody>
          <a:bodyPr/>
          <a:lstStyle/>
          <a:p>
            <a:r>
              <a:t>Texte du titre</a:t>
            </a:r>
          </a:p>
        </p:txBody>
      </p:sp>
      <p:sp>
        <p:nvSpPr>
          <p:cNvPr id="42"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3" name="Text Placeholder 12"/>
          <p:cNvSpPr>
            <a:spLocks noGrp="1"/>
          </p:cNvSpPr>
          <p:nvPr>
            <p:ph type="body" sz="quarter" idx="13"/>
          </p:nvPr>
        </p:nvSpPr>
        <p:spPr>
          <a:xfrm>
            <a:off x="528136" y="6581000"/>
            <a:ext cx="10777637"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44" name="Rectangle 3"/>
          <p:cNvSpPr/>
          <p:nvPr/>
        </p:nvSpPr>
        <p:spPr>
          <a:xfrm>
            <a:off x="10862440" y="-1"/>
            <a:ext cx="1332735" cy="1332736"/>
          </a:xfrm>
          <a:prstGeom prst="rect">
            <a:avLst/>
          </a:prstGeom>
          <a:solidFill>
            <a:srgbClr val="FBE1D3"/>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sp>
        <p:nvSpPr>
          <p:cNvPr id="51"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52"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
        <p:nvSpPr>
          <p:cNvPr id="53" name="Texte niveau 1…"/>
          <p:cNvSpPr txBox="1">
            <a:spLocks noGrp="1"/>
          </p:cNvSpPr>
          <p:nvPr>
            <p:ph type="body" sz="quarter" idx="1"/>
          </p:nvPr>
        </p:nvSpPr>
        <p:spPr>
          <a:xfrm>
            <a:off x="0" y="4442359"/>
            <a:ext cx="10018438" cy="399601"/>
          </a:xfrm>
          <a:prstGeom prst="rect">
            <a:avLst/>
          </a:prstGeom>
        </p:spPr>
        <p:txBody>
          <a:bodyPr lIns="396000" tIns="46799" rIns="46799" bIns="4679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54" name="Rectangle 2"/>
          <p:cNvSpPr/>
          <p:nvPr/>
        </p:nvSpPr>
        <p:spPr>
          <a:xfrm>
            <a:off x="0" y="-1"/>
            <a:ext cx="12195175" cy="90252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5" name="Texte du titre"/>
          <p:cNvSpPr txBox="1">
            <a:spLocks noGrp="1"/>
          </p:cNvSpPr>
          <p:nvPr>
            <p:ph type="title"/>
          </p:nvPr>
        </p:nvSpPr>
        <p:spPr>
          <a:xfrm>
            <a:off x="0" y="19"/>
            <a:ext cx="10018438" cy="3744000"/>
          </a:xfrm>
          <a:prstGeom prst="rect">
            <a:avLst/>
          </a:prstGeom>
          <a:ln w="9525">
            <a:solidFill>
              <a:schemeClr val="accent1"/>
            </a:solidFill>
            <a:round/>
          </a:ln>
        </p:spPr>
        <p:txBody>
          <a:bodyPr/>
          <a:lstStyle>
            <a:lvl1pPr>
              <a:defRPr sz="4000"/>
            </a:lvl1pPr>
          </a:lstStyle>
          <a:p>
            <a:r>
              <a:t>Texte du titre</a:t>
            </a:r>
          </a:p>
        </p:txBody>
      </p:sp>
      <p:pic>
        <p:nvPicPr>
          <p:cNvPr id="56" name="Picture 3" descr="Picture 3"/>
          <p:cNvPicPr>
            <a:picLocks noChangeAspect="1"/>
          </p:cNvPicPr>
          <p:nvPr/>
        </p:nvPicPr>
        <p:blipFill>
          <a:blip r:embed="rId2">
            <a:extLst/>
          </a:blip>
          <a:srcRect l="41360" t="15644" r="8315" b="472"/>
          <a:stretch>
            <a:fillRect/>
          </a:stretch>
        </p:blipFill>
        <p:spPr>
          <a:xfrm>
            <a:off x="10018438" y="0"/>
            <a:ext cx="2176738" cy="3738835"/>
          </a:xfrm>
          <a:prstGeom prst="rect">
            <a:avLst/>
          </a:prstGeom>
          <a:ln>
            <a:solidFill>
              <a:schemeClr val="accent1"/>
            </a:solidFill>
          </a:ln>
        </p:spPr>
      </p:pic>
      <p:sp>
        <p:nvSpPr>
          <p:cNvPr id="57" name="Text Placeholder 16"/>
          <p:cNvSpPr>
            <a:spLocks noGrp="1"/>
          </p:cNvSpPr>
          <p:nvPr>
            <p:ph type="body" sz="quarter" idx="13"/>
          </p:nvPr>
        </p:nvSpPr>
        <p:spPr>
          <a:xfrm>
            <a:off x="-1" y="3900254"/>
            <a:ext cx="10018439" cy="542107"/>
          </a:xfrm>
          <a:prstGeom prst="rect">
            <a:avLst/>
          </a:prstGeom>
        </p:spPr>
        <p:txBody>
          <a:bodyPr lIns="396000" tIns="45719" rIns="45719" bIns="45719"/>
          <a:lstStyle/>
          <a:p>
            <a:pPr marL="0" indent="0">
              <a:buClrTx/>
              <a:buSzTx/>
              <a:buFontTx/>
              <a:buNone/>
              <a:defRPr>
                <a:solidFill>
                  <a:schemeClr val="accent5"/>
                </a:solidFill>
              </a:defRPr>
            </a:pPr>
            <a:endParaRPr dirty="0"/>
          </a:p>
        </p:txBody>
      </p:sp>
      <p:pic>
        <p:nvPicPr>
          <p:cNvPr id="58" name="Picture 2" descr="Picture 2"/>
          <p:cNvPicPr>
            <a:picLocks noChangeAspect="1"/>
          </p:cNvPicPr>
          <p:nvPr/>
        </p:nvPicPr>
        <p:blipFill>
          <a:blip r:embed="rId3">
            <a:extLst/>
          </a:blip>
          <a:stretch>
            <a:fillRect/>
          </a:stretch>
        </p:blipFill>
        <p:spPr>
          <a:xfrm>
            <a:off x="8843691" y="5605960"/>
            <a:ext cx="3351484" cy="1256933"/>
          </a:xfrm>
          <a:prstGeom prst="rect">
            <a:avLst/>
          </a:prstGeom>
          <a:ln w="12700">
            <a:miter lim="400000"/>
          </a:ln>
        </p:spPr>
      </p:pic>
      <p:sp>
        <p:nvSpPr>
          <p:cNvPr id="59" name="Text Placeholder 3"/>
          <p:cNvSpPr txBox="1"/>
          <p:nvPr/>
        </p:nvSpPr>
        <p:spPr>
          <a:xfrm>
            <a:off x="-1" y="5669840"/>
            <a:ext cx="8136906"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spcBef>
                <a:spcPts val="600"/>
              </a:spcBef>
              <a:defRPr sz="1200">
                <a:solidFill>
                  <a:schemeClr val="accent5"/>
                </a:solidFill>
              </a:defRPr>
            </a:lvl1pPr>
          </a:lstStyle>
          <a:p>
            <a:r>
              <a:rPr lang="fr-FR" dirty="0" smtClean="0"/>
              <a:t>Les activités et supports de soutien de MS Brain </a:t>
            </a:r>
            <a:r>
              <a:rPr lang="fr-FR" dirty="0" err="1" smtClean="0"/>
              <a:t>Health</a:t>
            </a:r>
            <a:r>
              <a:rPr lang="fr-FR" dirty="0" smtClean="0"/>
              <a:t> ont été financés par des subventions d'</a:t>
            </a:r>
            <a:r>
              <a:rPr lang="fr-FR" dirty="0" err="1" smtClean="0"/>
              <a:t>AbbVie</a:t>
            </a:r>
            <a:r>
              <a:rPr lang="fr-FR" dirty="0" smtClean="0"/>
              <a:t>, d'</a:t>
            </a:r>
            <a:r>
              <a:rPr lang="fr-FR" dirty="0" err="1" smtClean="0"/>
              <a:t>Actelion</a:t>
            </a:r>
            <a:r>
              <a:rPr lang="fr-FR" dirty="0" smtClean="0"/>
              <a:t> Pharmaceuticals, de </a:t>
            </a:r>
            <a:r>
              <a:rPr lang="fr-FR" dirty="0" err="1" smtClean="0"/>
              <a:t>Celgene</a:t>
            </a:r>
            <a:r>
              <a:rPr lang="fr-FR" dirty="0" smtClean="0"/>
              <a:t> et de Sanofi </a:t>
            </a:r>
            <a:r>
              <a:rPr lang="fr-FR" dirty="0" err="1" smtClean="0"/>
              <a:t>Genzyme</a:t>
            </a:r>
            <a:r>
              <a:rPr lang="fr-FR" dirty="0" smtClean="0"/>
              <a:t>, ainsi que des bourses d'études de </a:t>
            </a:r>
            <a:r>
              <a:rPr lang="fr-FR" dirty="0" err="1" smtClean="0"/>
              <a:t>Biogen</a:t>
            </a:r>
            <a:r>
              <a:rPr lang="fr-FR" dirty="0" smtClean="0"/>
              <a:t>, F. Hoffmann-La Roche, </a:t>
            </a:r>
            <a:r>
              <a:rPr lang="fr-FR" dirty="0" err="1" smtClean="0"/>
              <a:t>Merck</a:t>
            </a:r>
            <a:r>
              <a:rPr lang="fr-FR" dirty="0" smtClean="0"/>
              <a:t> </a:t>
            </a:r>
            <a:r>
              <a:rPr lang="fr-FR" dirty="0" err="1" smtClean="0"/>
              <a:t>KGaA</a:t>
            </a:r>
            <a:r>
              <a:rPr lang="fr-FR" dirty="0" smtClean="0"/>
              <a:t> et Novartis. Ces sociétés pharmaceutiques n'ont aucune influence sur le contenu du matériel de support.</a:t>
            </a:r>
          </a:p>
        </p:txBody>
      </p:sp>
      <p:sp>
        <p:nvSpPr>
          <p:cNvPr id="60" name="TextBox 9"/>
          <p:cNvSpPr txBox="1"/>
          <p:nvPr/>
        </p:nvSpPr>
        <p:spPr>
          <a:xfrm>
            <a:off x="5431797" y="-1"/>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67"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68"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
        <p:nvSpPr>
          <p:cNvPr id="69" name="Texte du titre"/>
          <p:cNvSpPr txBox="1">
            <a:spLocks noGrp="1"/>
          </p:cNvSpPr>
          <p:nvPr>
            <p:ph type="title"/>
          </p:nvPr>
        </p:nvSpPr>
        <p:spPr>
          <a:prstGeom prst="rect">
            <a:avLst/>
          </a:prstGeom>
        </p:spPr>
        <p:txBody>
          <a:bodyPr/>
          <a:lstStyle/>
          <a:p>
            <a:r>
              <a:t>Texte du titre</a:t>
            </a:r>
          </a:p>
        </p:txBody>
      </p:sp>
      <p:sp>
        <p:nvSpPr>
          <p:cNvPr id="70" name="Texte niveau 1…"/>
          <p:cNvSpPr txBox="1">
            <a:spLocks noGrp="1"/>
          </p:cNvSpPr>
          <p:nvPr>
            <p:ph type="body" sz="half" idx="1"/>
          </p:nvPr>
        </p:nvSpPr>
        <p:spPr>
          <a:xfrm>
            <a:off x="528136" y="1600200"/>
            <a:ext cx="5555750" cy="4525964"/>
          </a:xfrm>
          <a:prstGeom prst="rect">
            <a:avLst/>
          </a:prstGeom>
        </p:spPr>
        <p:txBody>
          <a:bodyPr/>
          <a:lstStyle>
            <a:lvl4pPr marL="1727200" indent="-355600"/>
            <a:lvl5pPr marL="2184400" indent="-355600"/>
          </a:lstStyle>
          <a:p>
            <a:r>
              <a:t>Texte niveau 1</a:t>
            </a:r>
          </a:p>
          <a:p>
            <a:pPr lvl="1"/>
            <a:r>
              <a:t>Texte niveau 2</a:t>
            </a:r>
          </a:p>
          <a:p>
            <a:pPr lvl="2"/>
            <a:r>
              <a:t>Texte niveau 3</a:t>
            </a:r>
          </a:p>
          <a:p>
            <a:pPr lvl="3"/>
            <a:r>
              <a:t>Texte niveau 4</a:t>
            </a:r>
          </a:p>
          <a:p>
            <a:pPr lvl="4"/>
            <a:r>
              <a:t>Texte niveau 5</a:t>
            </a:r>
          </a:p>
        </p:txBody>
      </p:sp>
      <p:pic>
        <p:nvPicPr>
          <p:cNvPr id="71" name="Picture 2" descr="Picture 2"/>
          <p:cNvPicPr>
            <a:picLocks noChangeAspect="1"/>
          </p:cNvPicPr>
          <p:nvPr/>
        </p:nvPicPr>
        <p:blipFill>
          <a:blip r:embed="rId2">
            <a:extLst/>
          </a:blip>
          <a:srcRect l="38568" t="17716" r="4821" b="248"/>
          <a:stretch>
            <a:fillRect/>
          </a:stretch>
        </p:blipFill>
        <p:spPr>
          <a:xfrm>
            <a:off x="11305771" y="-1"/>
            <a:ext cx="889404" cy="1333184"/>
          </a:xfrm>
          <a:prstGeom prst="rect">
            <a:avLst/>
          </a:prstGeom>
          <a:ln w="12700">
            <a:miter lim="400000"/>
          </a:ln>
        </p:spPr>
      </p:pic>
      <p:sp>
        <p:nvSpPr>
          <p:cNvPr id="72" name="Text Placeholder 12"/>
          <p:cNvSpPr>
            <a:spLocks noGrp="1"/>
          </p:cNvSpPr>
          <p:nvPr>
            <p:ph type="body" sz="quarter" idx="13"/>
          </p:nvPr>
        </p:nvSpPr>
        <p:spPr>
          <a:xfrm>
            <a:off x="528137" y="6581000"/>
            <a:ext cx="11114066"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73" name="TextBox 8"/>
          <p:cNvSpPr txBox="1"/>
          <p:nvPr/>
        </p:nvSpPr>
        <p:spPr>
          <a:xfrm>
            <a:off x="6720113" y="595084"/>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0"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81"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
        <p:nvSpPr>
          <p:cNvPr id="82" name="Texte du titre"/>
          <p:cNvSpPr txBox="1">
            <a:spLocks noGrp="1"/>
          </p:cNvSpPr>
          <p:nvPr>
            <p:ph type="title"/>
          </p:nvPr>
        </p:nvSpPr>
        <p:spPr>
          <a:prstGeom prst="rect">
            <a:avLst/>
          </a:prstGeom>
        </p:spPr>
        <p:txBody>
          <a:bodyPr/>
          <a:lstStyle/>
          <a:p>
            <a:r>
              <a:t>Texte du titre</a:t>
            </a:r>
          </a:p>
        </p:txBody>
      </p:sp>
      <p:sp>
        <p:nvSpPr>
          <p:cNvPr id="83" name="Texte niveau 1…"/>
          <p:cNvSpPr txBox="1">
            <a:spLocks noGrp="1"/>
          </p:cNvSpPr>
          <p:nvPr>
            <p:ph type="body" sz="half" idx="1"/>
          </p:nvPr>
        </p:nvSpPr>
        <p:spPr>
          <a:xfrm>
            <a:off x="528138" y="2465797"/>
            <a:ext cx="5555046" cy="3660366"/>
          </a:xfrm>
          <a:prstGeom prst="rect">
            <a:avLst/>
          </a:prstGeom>
        </p:spPr>
        <p:txBody>
          <a:bodyPr/>
          <a:lstStyle>
            <a:lvl4pPr marL="1727200" indent="-355600"/>
            <a:lvl5pPr marL="2184400" indent="-355600"/>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pic>
        <p:nvPicPr>
          <p:cNvPr id="84" name="Picture 2" descr="Picture 2"/>
          <p:cNvPicPr>
            <a:picLocks noChangeAspect="1"/>
          </p:cNvPicPr>
          <p:nvPr/>
        </p:nvPicPr>
        <p:blipFill>
          <a:blip r:embed="rId2">
            <a:extLst/>
          </a:blip>
          <a:srcRect l="38568" t="17716" r="4821" b="248"/>
          <a:stretch>
            <a:fillRect/>
          </a:stretch>
        </p:blipFill>
        <p:spPr>
          <a:xfrm>
            <a:off x="11305771" y="-1"/>
            <a:ext cx="889404" cy="1333184"/>
          </a:xfrm>
          <a:prstGeom prst="rect">
            <a:avLst/>
          </a:prstGeom>
          <a:ln w="12700">
            <a:miter lim="400000"/>
          </a:ln>
        </p:spPr>
      </p:pic>
      <p:sp>
        <p:nvSpPr>
          <p:cNvPr id="85" name="Text Placeholder 2"/>
          <p:cNvSpPr>
            <a:spLocks noGrp="1"/>
          </p:cNvSpPr>
          <p:nvPr>
            <p:ph type="body" sz="quarter" idx="13"/>
          </p:nvPr>
        </p:nvSpPr>
        <p:spPr>
          <a:xfrm>
            <a:off x="528138" y="1535112"/>
            <a:ext cx="5555046" cy="639763"/>
          </a:xfrm>
          <a:prstGeom prst="rect">
            <a:avLst/>
          </a:prstGeom>
        </p:spPr>
        <p:txBody>
          <a:bodyPr anchor="b"/>
          <a:lstStyle/>
          <a:p>
            <a:pPr marL="0" indent="0">
              <a:buClrTx/>
              <a:buSzTx/>
              <a:buFontTx/>
              <a:buNone/>
            </a:pPr>
            <a:endParaRPr/>
          </a:p>
        </p:txBody>
      </p:sp>
      <p:sp>
        <p:nvSpPr>
          <p:cNvPr id="86" name="Text Placeholder 2"/>
          <p:cNvSpPr>
            <a:spLocks noGrp="1"/>
          </p:cNvSpPr>
          <p:nvPr>
            <p:ph type="body" sz="quarter" idx="14"/>
          </p:nvPr>
        </p:nvSpPr>
        <p:spPr>
          <a:xfrm>
            <a:off x="6102389" y="1533400"/>
            <a:ext cx="5555046" cy="639763"/>
          </a:xfrm>
          <a:prstGeom prst="rect">
            <a:avLst/>
          </a:prstGeom>
        </p:spPr>
        <p:txBody>
          <a:bodyPr anchor="b"/>
          <a:lstStyle/>
          <a:p>
            <a:pPr marL="0" indent="0">
              <a:buClrTx/>
              <a:buSzTx/>
              <a:buFontTx/>
              <a:buNone/>
            </a:pPr>
            <a:endParaRPr/>
          </a:p>
        </p:txBody>
      </p:sp>
      <p:sp>
        <p:nvSpPr>
          <p:cNvPr id="87" name="Text Placeholder 12"/>
          <p:cNvSpPr>
            <a:spLocks noGrp="1"/>
          </p:cNvSpPr>
          <p:nvPr>
            <p:ph type="body" sz="quarter" idx="15"/>
          </p:nvPr>
        </p:nvSpPr>
        <p:spPr>
          <a:xfrm>
            <a:off x="574590" y="6581002"/>
            <a:ext cx="11067614" cy="276999"/>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88" name="TextBox 10"/>
          <p:cNvSpPr txBox="1"/>
          <p:nvPr/>
        </p:nvSpPr>
        <p:spPr>
          <a:xfrm>
            <a:off x="6720113" y="595084"/>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5"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96"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
        <p:nvSpPr>
          <p:cNvPr id="97" name="Texte du titre"/>
          <p:cNvSpPr txBox="1">
            <a:spLocks noGrp="1"/>
          </p:cNvSpPr>
          <p:nvPr>
            <p:ph type="title"/>
          </p:nvPr>
        </p:nvSpPr>
        <p:spPr>
          <a:prstGeom prst="rect">
            <a:avLst/>
          </a:prstGeom>
        </p:spPr>
        <p:txBody>
          <a:bodyPr/>
          <a:lstStyle/>
          <a:p>
            <a:r>
              <a:t>Texte du titre</a:t>
            </a:r>
          </a:p>
        </p:txBody>
      </p:sp>
      <p:pic>
        <p:nvPicPr>
          <p:cNvPr id="98" name="Picture 2" descr="Picture 2"/>
          <p:cNvPicPr>
            <a:picLocks noChangeAspect="1"/>
          </p:cNvPicPr>
          <p:nvPr/>
        </p:nvPicPr>
        <p:blipFill>
          <a:blip r:embed="rId2">
            <a:extLst/>
          </a:blip>
          <a:srcRect l="38568" t="17716" r="4821" b="248"/>
          <a:stretch>
            <a:fillRect/>
          </a:stretch>
        </p:blipFill>
        <p:spPr>
          <a:xfrm>
            <a:off x="11305771" y="-1"/>
            <a:ext cx="889404" cy="1333184"/>
          </a:xfrm>
          <a:prstGeom prst="rect">
            <a:avLst/>
          </a:prstGeom>
          <a:ln w="12700">
            <a:miter lim="400000"/>
          </a:ln>
        </p:spPr>
      </p:pic>
      <p:sp>
        <p:nvSpPr>
          <p:cNvPr id="99" name="Texte niveau 1…"/>
          <p:cNvSpPr txBox="1">
            <a:spLocks noGrp="1"/>
          </p:cNvSpPr>
          <p:nvPr>
            <p:ph type="body" sz="quarter" idx="1"/>
          </p:nvPr>
        </p:nvSpPr>
        <p:spPr>
          <a:xfrm>
            <a:off x="528136" y="6581000"/>
            <a:ext cx="10777637"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100" name="TextBox 4"/>
          <p:cNvSpPr txBox="1"/>
          <p:nvPr/>
        </p:nvSpPr>
        <p:spPr>
          <a:xfrm>
            <a:off x="6720113" y="595084"/>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7"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108"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
        <p:nvSpPr>
          <p:cNvPr id="109" name="Texte niveau 1…"/>
          <p:cNvSpPr txBox="1">
            <a:spLocks noGrp="1"/>
          </p:cNvSpPr>
          <p:nvPr>
            <p:ph type="body" sz="quarter" idx="1"/>
          </p:nvPr>
        </p:nvSpPr>
        <p:spPr>
          <a:xfrm>
            <a:off x="528136" y="6581000"/>
            <a:ext cx="10826035"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t>Texte niveau 1</a:t>
            </a:r>
          </a:p>
          <a:p>
            <a:pPr lvl="1"/>
            <a:r>
              <a:t>Texte niveau 2</a:t>
            </a:r>
          </a:p>
          <a:p>
            <a:pPr lvl="2"/>
            <a:r>
              <a:t>Texte niveau 3</a:t>
            </a:r>
          </a:p>
          <a:p>
            <a:pPr lvl="3"/>
            <a:r>
              <a:t>Texte niveau 4</a:t>
            </a:r>
          </a:p>
          <a:p>
            <a:pPr lvl="4"/>
            <a:r>
              <a:t>Texte niveau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O NOT USE">
    <p:spTree>
      <p:nvGrpSpPr>
        <p:cNvPr id="1" name=""/>
        <p:cNvGrpSpPr/>
        <p:nvPr/>
      </p:nvGrpSpPr>
      <p:grpSpPr>
        <a:xfrm>
          <a:off x="0" y="0"/>
          <a:ext cx="0" cy="0"/>
          <a:chOff x="0" y="0"/>
          <a:chExt cx="0" cy="0"/>
        </a:xfrm>
      </p:grpSpPr>
      <p:sp>
        <p:nvSpPr>
          <p:cNvPr id="116" name="Numéro de diapositive"/>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117"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
        <p:nvSpPr>
          <p:cNvPr id="118" name="Texte du titre"/>
          <p:cNvSpPr txBox="1">
            <a:spLocks noGrp="1"/>
          </p:cNvSpPr>
          <p:nvPr>
            <p:ph type="title"/>
          </p:nvPr>
        </p:nvSpPr>
        <p:spPr>
          <a:xfrm>
            <a:off x="914637" y="2130425"/>
            <a:ext cx="10365901" cy="1470026"/>
          </a:xfrm>
          <a:prstGeom prst="rect">
            <a:avLst/>
          </a:prstGeom>
        </p:spPr>
        <p:txBody>
          <a:bodyPr/>
          <a:lstStyle/>
          <a:p>
            <a:r>
              <a:t>Texte du titre</a:t>
            </a:r>
          </a:p>
        </p:txBody>
      </p:sp>
      <p:sp>
        <p:nvSpPr>
          <p:cNvPr id="119" name="Texte niveau 1…"/>
          <p:cNvSpPr txBox="1">
            <a:spLocks noGrp="1"/>
          </p:cNvSpPr>
          <p:nvPr>
            <p:ph type="body" sz="quarter" idx="1"/>
          </p:nvPr>
        </p:nvSpPr>
        <p:spPr>
          <a:xfrm>
            <a:off x="1829275" y="3886200"/>
            <a:ext cx="8536625" cy="1752600"/>
          </a:xfrm>
          <a:prstGeom prst="rect">
            <a:avLst/>
          </a:prstGeom>
        </p:spPr>
        <p:txBody>
          <a:bodyPr/>
          <a:lstStyle>
            <a:lvl1pPr marL="0" indent="0" algn="ctr">
              <a:buClrTx/>
              <a:buSzTx/>
              <a:buFontTx/>
              <a:buNone/>
              <a:defRPr>
                <a:solidFill>
                  <a:srgbClr val="888888"/>
                </a:solidFill>
              </a:defRPr>
            </a:lvl1pPr>
            <a:lvl2pPr marL="0" indent="457200" algn="ctr">
              <a:buClrTx/>
              <a:buSzTx/>
              <a:buFontTx/>
              <a:buNone/>
              <a:defRPr>
                <a:solidFill>
                  <a:srgbClr val="888888"/>
                </a:solidFill>
              </a:defRPr>
            </a:lvl2pPr>
            <a:lvl3pPr marL="0" indent="914400" algn="ctr">
              <a:buClrTx/>
              <a:buSzTx/>
              <a:buFontTx/>
              <a:buNone/>
              <a:defRPr>
                <a:solidFill>
                  <a:srgbClr val="888888"/>
                </a:solidFill>
              </a:defRPr>
            </a:lvl3pPr>
            <a:lvl4pPr marL="0" indent="1371600" algn="ctr">
              <a:buClrTx/>
              <a:buSzTx/>
              <a:buFontTx/>
              <a:buNone/>
              <a:defRPr>
                <a:solidFill>
                  <a:srgbClr val="888888"/>
                </a:solidFill>
              </a:defRPr>
            </a:lvl4pPr>
            <a:lvl5pPr marL="0" indent="1828800" algn="ctr">
              <a:buClrTx/>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uméro de diapositive"/>
          <p:cNvSpPr txBox="1">
            <a:spLocks noGrp="1"/>
          </p:cNvSpPr>
          <p:nvPr>
            <p:ph type="sldNum" sz="quarter" idx="2"/>
          </p:nvPr>
        </p:nvSpPr>
        <p:spPr>
          <a:xfrm>
            <a:off x="11925570" y="6586019"/>
            <a:ext cx="278430" cy="279180"/>
          </a:xfrm>
          <a:prstGeom prst="rect">
            <a:avLst/>
          </a:prstGeom>
          <a:ln w="12700">
            <a:miter lim="400000"/>
          </a:ln>
        </p:spPr>
        <p:txBody>
          <a:bodyPr wrap="none" lIns="0" tIns="46800" rIns="90000" bIns="46800" anchor="b">
            <a:spAutoFit/>
          </a:bodyPr>
          <a:lstStyle>
            <a:lvl1pPr algn="r">
              <a:defRPr sz="1200">
                <a:solidFill>
                  <a:schemeClr val="accent4"/>
                </a:solidFill>
              </a:defRPr>
            </a:lvl1pPr>
          </a:lstStyle>
          <a:p>
            <a:fld id="{86CB4B4D-7CA3-9044-876B-883B54F8677D}" type="slidenum">
              <a:rPr/>
              <a:pPr/>
              <a:t>‹#›</a:t>
            </a:fld>
            <a:endParaRPr dirty="0"/>
          </a:p>
        </p:txBody>
      </p:sp>
      <p:sp>
        <p:nvSpPr>
          <p:cNvPr id="3" name="TextBox 3"/>
          <p:cNvSpPr txBox="1"/>
          <p:nvPr/>
        </p:nvSpPr>
        <p:spPr>
          <a:xfrm>
            <a:off x="6720113" y="-14516"/>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t>DRAFT SLIDES</a:t>
            </a:r>
          </a:p>
        </p:txBody>
      </p:sp>
      <p:sp>
        <p:nvSpPr>
          <p:cNvPr id="4" name="Texte du titre"/>
          <p:cNvSpPr txBox="1">
            <a:spLocks noGrp="1"/>
          </p:cNvSpPr>
          <p:nvPr>
            <p:ph type="title"/>
          </p:nvPr>
        </p:nvSpPr>
        <p:spPr>
          <a:xfrm>
            <a:off x="0" y="0"/>
            <a:ext cx="11307600" cy="1335600"/>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396000" tIns="107999" rIns="396000" bIns="107999" anchor="b">
            <a:normAutofit/>
          </a:bodyPr>
          <a:lstStyle/>
          <a:p>
            <a:r>
              <a:rPr dirty="0" err="1"/>
              <a:t>Texte</a:t>
            </a:r>
            <a:r>
              <a:rPr dirty="0"/>
              <a:t> du </a:t>
            </a:r>
            <a:r>
              <a:rPr dirty="0" err="1"/>
              <a:t>titre</a:t>
            </a:r>
            <a:endParaRPr dirty="0"/>
          </a:p>
        </p:txBody>
      </p:sp>
      <p:sp>
        <p:nvSpPr>
          <p:cNvPr id="5" name="Texte niveau 1…"/>
          <p:cNvSpPr txBox="1">
            <a:spLocks noGrp="1"/>
          </p:cNvSpPr>
          <p:nvPr>
            <p:ph type="body" idx="1"/>
          </p:nvPr>
        </p:nvSpPr>
        <p:spPr>
          <a:xfrm>
            <a:off x="509462" y="1597820"/>
            <a:ext cx="10796311"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Texte niveau 1</a:t>
            </a:r>
          </a:p>
          <a:p>
            <a:pPr lvl="1"/>
            <a:r>
              <a:t>Texte niveau 2</a:t>
            </a:r>
          </a:p>
          <a:p>
            <a:pPr lvl="2"/>
            <a:r>
              <a:t>Texte niveau 3</a:t>
            </a:r>
          </a:p>
          <a:p>
            <a:pPr lvl="3"/>
            <a:r>
              <a:t>Texte niveau 4</a:t>
            </a:r>
          </a:p>
          <a:p>
            <a:pPr lvl="4"/>
            <a:r>
              <a:t>Texte niveau 5</a:t>
            </a:r>
          </a:p>
        </p:txBody>
      </p:sp>
      <p:pic>
        <p:nvPicPr>
          <p:cNvPr id="6" name="Picture 2" descr="Picture 2"/>
          <p:cNvPicPr>
            <a:picLocks noChangeAspect="1"/>
          </p:cNvPicPr>
          <p:nvPr/>
        </p:nvPicPr>
        <p:blipFill>
          <a:blip r:embed="rId11">
            <a:extLst/>
          </a:blip>
          <a:srcRect l="38568" t="17716" r="4821" b="248"/>
          <a:stretch>
            <a:fillRect/>
          </a:stretch>
        </p:blipFill>
        <p:spPr>
          <a:xfrm>
            <a:off x="11305771" y="-1"/>
            <a:ext cx="889404" cy="1333184"/>
          </a:xfrm>
          <a:prstGeom prst="rect">
            <a:avLst/>
          </a:prstGeom>
          <a:ln w="12700">
            <a:miter lim="400000"/>
          </a:ln>
        </p:spPr>
      </p:pic>
      <p:sp>
        <p:nvSpPr>
          <p:cNvPr id="7" name="TextBox 7"/>
          <p:cNvSpPr txBox="1"/>
          <p:nvPr/>
        </p:nvSpPr>
        <p:spPr>
          <a:xfrm>
            <a:off x="6720113" y="595084"/>
            <a:ext cx="4462722" cy="769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r>
              <a:rPr dirty="0"/>
              <a:t>DRAFT SLIDES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iming>
    <p:tnLst>
      <p:par>
        <p:cTn id="1" dur="indefinite" restart="never" nodeType="tmRoot"/>
      </p:par>
    </p:tnLst>
  </p:timing>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41000" marR="0" indent="-3990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162799" marR="0" indent="-47879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638300" marR="0" indent="-2667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488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060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632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204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39776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a:t>
            </a:fld>
            <a:endParaRPr/>
          </a:p>
        </p:txBody>
      </p:sp>
      <p:sp>
        <p:nvSpPr>
          <p:cNvPr id="129" name="Title 1"/>
          <p:cNvSpPr txBox="1">
            <a:spLocks noGrp="1"/>
          </p:cNvSpPr>
          <p:nvPr>
            <p:ph type="title"/>
          </p:nvPr>
        </p:nvSpPr>
        <p:spPr>
          <a:xfrm>
            <a:off x="-1" y="-1"/>
            <a:ext cx="11307602" cy="1335602"/>
          </a:xfrm>
          <a:prstGeom prst="rect">
            <a:avLst/>
          </a:prstGeom>
        </p:spPr>
        <p:txBody>
          <a:bodyPr/>
          <a:lstStyle/>
          <a:p>
            <a:r>
              <a:rPr lang="fr-FR" dirty="0"/>
              <a:t>Conseils à l’attention des animateurs</a:t>
            </a:r>
          </a:p>
        </p:txBody>
      </p:sp>
      <p:sp>
        <p:nvSpPr>
          <p:cNvPr id="130" name="Content Placeholder 2"/>
          <p:cNvSpPr txBox="1">
            <a:spLocks noGrp="1"/>
          </p:cNvSpPr>
          <p:nvPr>
            <p:ph type="body" idx="1"/>
          </p:nvPr>
        </p:nvSpPr>
        <p:spPr>
          <a:xfrm>
            <a:off x="509462" y="1597820"/>
            <a:ext cx="10796311" cy="4525963"/>
          </a:xfrm>
          <a:prstGeom prst="rect">
            <a:avLst/>
          </a:prstGeom>
        </p:spPr>
        <p:txBody>
          <a:bodyPr/>
          <a:lstStyle/>
          <a:p>
            <a:pPr marL="342900" indent="-342900">
              <a:lnSpc>
                <a:spcPct val="88000"/>
              </a:lnSpc>
              <a:spcBef>
                <a:spcPts val="3000"/>
              </a:spcBef>
              <a:defRPr sz="2500"/>
            </a:pPr>
            <a:r>
              <a:rPr lang="fr-FR" dirty="0">
                <a:solidFill>
                  <a:schemeClr val="tx1"/>
                </a:solidFill>
              </a:rPr>
              <a:t>Ce jeu de diapositives est destiné à être utilisé pour éduquer des professionnels de la santé qui s’intéressent à la SEP</a:t>
            </a:r>
          </a:p>
          <a:p>
            <a:pPr marL="342900" indent="-342900">
              <a:lnSpc>
                <a:spcPct val="88000"/>
              </a:lnSpc>
              <a:spcBef>
                <a:spcPts val="3000"/>
              </a:spcBef>
              <a:defRPr sz="2500"/>
            </a:pPr>
            <a:r>
              <a:rPr lang="fr-FR" dirty="0">
                <a:solidFill>
                  <a:schemeClr val="tx1"/>
                </a:solidFill>
              </a:rPr>
              <a:t>Les sections de ce jeu de diapositives peuvent être présentées séparément ; toutefois, la déclaration concernant le financement doit toujours être conservée et présentée en même temps que toute documentation obtenue de ce jeu de diapositives</a:t>
            </a:r>
          </a:p>
          <a:p>
            <a:pPr>
              <a:lnSpc>
                <a:spcPct val="88000"/>
              </a:lnSpc>
              <a:spcBef>
                <a:spcPts val="3000"/>
              </a:spcBef>
              <a:defRPr sz="2500"/>
            </a:pPr>
            <a:r>
              <a:rPr lang="fr-FR" dirty="0">
                <a:solidFill>
                  <a:schemeClr val="tx1"/>
                </a:solidFill>
              </a:rPr>
              <a:t>Veuillez inclure votre propre déclaration relative au Conflit d’intérêt au début de la présentation, tout en vous conformant aux réglementations en vigueur dans votre propre pays, ainsi que dans le pays où les diapositives seront présentées</a:t>
            </a:r>
          </a:p>
        </p:txBody>
      </p:sp>
      <p:sp>
        <p:nvSpPr>
          <p:cNvPr id="131" name="Text Placeholder 3"/>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1200">
                <a:solidFill>
                  <a:schemeClr val="accent4"/>
                </a:solidFill>
              </a:defRPr>
            </a:lvl1pPr>
          </a:lstStyle>
          <a:p>
            <a:r>
              <a:rPr dirty="0"/>
              <a:t>Cliquer pour </a:t>
            </a:r>
            <a:r>
              <a:rPr dirty="0" err="1"/>
              <a:t>ajouter</a:t>
            </a:r>
            <a:r>
              <a:rPr dirty="0"/>
              <a:t> des </a:t>
            </a:r>
            <a:r>
              <a:rPr dirty="0" err="1"/>
              <a:t>remarques</a:t>
            </a:r>
            <a:r>
              <a:rPr dirty="0"/>
              <a:t> et des </a:t>
            </a:r>
            <a:r>
              <a:rPr dirty="0" err="1"/>
              <a:t>références</a:t>
            </a:r>
            <a:r>
              <a:rPr dirty="0"/>
              <a:t> (</a:t>
            </a:r>
            <a:r>
              <a:rPr dirty="0" err="1"/>
              <a:t>si</a:t>
            </a:r>
            <a:r>
              <a:rPr dirty="0"/>
              <a:t> </a:t>
            </a:r>
            <a:r>
              <a:rPr dirty="0" err="1"/>
              <a:t>requises</a:t>
            </a:r>
            <a:r>
              <a:rPr dirty="0"/>
              <a: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OHPF050-Fig 02.png"/>
          <p:cNvPicPr>
            <a:picLocks noChangeAspect="1"/>
          </p:cNvPicPr>
          <p:nvPr/>
        </p:nvPicPr>
        <p:blipFill>
          <a:blip r:embed="rId3"/>
          <a:stretch>
            <a:fillRect/>
          </a:stretch>
        </p:blipFill>
        <p:spPr>
          <a:xfrm>
            <a:off x="6523167" y="1676400"/>
            <a:ext cx="5417820" cy="3790188"/>
          </a:xfrm>
          <a:prstGeom prst="rect">
            <a:avLst/>
          </a:prstGeom>
        </p:spPr>
      </p:pic>
      <p:sp>
        <p:nvSpPr>
          <p:cNvPr id="204"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10</a:t>
            </a:fld>
            <a:endParaRPr/>
          </a:p>
        </p:txBody>
      </p:sp>
      <p:sp>
        <p:nvSpPr>
          <p:cNvPr id="206" name="Title 1"/>
          <p:cNvSpPr txBox="1">
            <a:spLocks noGrp="1"/>
          </p:cNvSpPr>
          <p:nvPr>
            <p:ph type="title"/>
          </p:nvPr>
        </p:nvSpPr>
        <p:spPr>
          <a:xfrm>
            <a:off x="-1" y="-1"/>
            <a:ext cx="11307602" cy="1335602"/>
          </a:xfrm>
          <a:prstGeom prst="rect">
            <a:avLst/>
          </a:prstGeom>
        </p:spPr>
        <p:txBody>
          <a:bodyPr/>
          <a:lstStyle/>
          <a:p>
            <a:pPr>
              <a:defRPr sz="3200"/>
            </a:pPr>
            <a:r>
              <a:rPr dirty="0" err="1"/>
              <a:t>L’activité</a:t>
            </a:r>
            <a:r>
              <a:rPr dirty="0"/>
              <a:t> </a:t>
            </a:r>
            <a:r>
              <a:rPr lang="fr-FR" dirty="0">
                <a:solidFill>
                  <a:schemeClr val="bg1"/>
                </a:solidFill>
              </a:rPr>
              <a:t>pathologique </a:t>
            </a:r>
            <a:r>
              <a:rPr lang="it-IT" dirty="0">
                <a:solidFill>
                  <a:schemeClr val="bg1"/>
                </a:solidFill>
              </a:rPr>
              <a:t>persiste</a:t>
            </a:r>
            <a:r>
              <a:rPr dirty="0">
                <a:solidFill>
                  <a:schemeClr val="bg1"/>
                </a:solidFill>
              </a:rPr>
              <a:t> : </a:t>
            </a:r>
            <a:br>
              <a:rPr dirty="0">
                <a:solidFill>
                  <a:schemeClr val="bg1"/>
                </a:solidFill>
              </a:rPr>
            </a:br>
            <a:r>
              <a:rPr dirty="0" err="1">
                <a:solidFill>
                  <a:schemeClr val="bg1"/>
                </a:solidFill>
              </a:rPr>
              <a:t>mais</a:t>
            </a:r>
            <a:r>
              <a:rPr dirty="0">
                <a:solidFill>
                  <a:schemeClr val="bg1"/>
                </a:solidFill>
              </a:rPr>
              <a:t> </a:t>
            </a:r>
            <a:r>
              <a:rPr dirty="0" err="1">
                <a:solidFill>
                  <a:schemeClr val="bg1"/>
                </a:solidFill>
              </a:rPr>
              <a:t>seulement</a:t>
            </a:r>
            <a:r>
              <a:rPr dirty="0">
                <a:solidFill>
                  <a:schemeClr val="bg1"/>
                </a:solidFill>
              </a:rPr>
              <a:t> 1 </a:t>
            </a:r>
            <a:r>
              <a:rPr dirty="0" err="1">
                <a:solidFill>
                  <a:schemeClr val="bg1"/>
                </a:solidFill>
              </a:rPr>
              <a:t>lésion</a:t>
            </a:r>
            <a:r>
              <a:rPr dirty="0">
                <a:solidFill>
                  <a:schemeClr val="bg1"/>
                </a:solidFill>
              </a:rPr>
              <a:t> sur 10 </a:t>
            </a:r>
            <a:r>
              <a:rPr lang="it-IT" dirty="0" err="1">
                <a:solidFill>
                  <a:schemeClr val="bg1"/>
                </a:solidFill>
              </a:rPr>
              <a:t>conduit</a:t>
            </a:r>
            <a:r>
              <a:rPr lang="it-IT" dirty="0">
                <a:solidFill>
                  <a:schemeClr val="bg1"/>
                </a:solidFill>
              </a:rPr>
              <a:t> à une </a:t>
            </a:r>
            <a:r>
              <a:rPr lang="fr-FR" dirty="0"/>
              <a:t>poussée</a:t>
            </a:r>
            <a:endParaRPr dirty="0">
              <a:solidFill>
                <a:srgbClr val="FF0000"/>
              </a:solidFill>
            </a:endParaRPr>
          </a:p>
        </p:txBody>
      </p:sp>
      <p:sp>
        <p:nvSpPr>
          <p:cNvPr id="207" name="Content Placeholder 4"/>
          <p:cNvSpPr txBox="1">
            <a:spLocks noGrp="1"/>
          </p:cNvSpPr>
          <p:nvPr>
            <p:ph type="body" sz="half" idx="1"/>
          </p:nvPr>
        </p:nvSpPr>
        <p:spPr>
          <a:xfrm>
            <a:off x="509462" y="1597820"/>
            <a:ext cx="6766134" cy="4525963"/>
          </a:xfrm>
          <a:prstGeom prst="rect">
            <a:avLst/>
          </a:prstGeom>
        </p:spPr>
        <p:txBody>
          <a:bodyPr>
            <a:normAutofit/>
          </a:bodyPr>
          <a:lstStyle/>
          <a:p>
            <a:pPr>
              <a:lnSpc>
                <a:spcPct val="80000"/>
              </a:lnSpc>
              <a:defRPr sz="2500"/>
            </a:pPr>
            <a:r>
              <a:rPr dirty="0" err="1">
                <a:solidFill>
                  <a:schemeClr val="tx1"/>
                </a:solidFill>
              </a:rPr>
              <a:t>Seulement</a:t>
            </a:r>
            <a:r>
              <a:rPr dirty="0">
                <a:solidFill>
                  <a:schemeClr val="tx1"/>
                </a:solidFill>
              </a:rPr>
              <a:t> 1 </a:t>
            </a:r>
            <a:r>
              <a:rPr dirty="0" err="1">
                <a:solidFill>
                  <a:schemeClr val="tx1"/>
                </a:solidFill>
              </a:rPr>
              <a:t>lésion</a:t>
            </a:r>
            <a:r>
              <a:rPr dirty="0">
                <a:solidFill>
                  <a:schemeClr val="tx1"/>
                </a:solidFill>
              </a:rPr>
              <a:t> sur 10 </a:t>
            </a:r>
            <a:r>
              <a:rPr lang="fr-FR" dirty="0">
                <a:solidFill>
                  <a:schemeClr val="tx1"/>
                </a:solidFill>
              </a:rPr>
              <a:t>aboutit à </a:t>
            </a:r>
            <a:br>
              <a:rPr lang="fr-FR" dirty="0">
                <a:solidFill>
                  <a:schemeClr val="tx1"/>
                </a:solidFill>
              </a:rPr>
            </a:br>
            <a:r>
              <a:rPr lang="fr-FR" dirty="0">
                <a:solidFill>
                  <a:schemeClr val="tx1"/>
                </a:solidFill>
              </a:rPr>
              <a:t>une poussée</a:t>
            </a:r>
            <a:r>
              <a:rPr dirty="0">
                <a:solidFill>
                  <a:schemeClr val="tx1"/>
                </a:solidFill>
              </a:rPr>
              <a:t>,</a:t>
            </a:r>
            <a:r>
              <a:rPr baseline="30000" dirty="0">
                <a:solidFill>
                  <a:schemeClr val="tx1"/>
                </a:solidFill>
              </a:rPr>
              <a:t>1,2</a:t>
            </a:r>
            <a:r>
              <a:rPr dirty="0">
                <a:solidFill>
                  <a:schemeClr val="tx1"/>
                </a:solidFill>
              </a:rPr>
              <a:t> </a:t>
            </a:r>
            <a:r>
              <a:rPr dirty="0" err="1">
                <a:solidFill>
                  <a:schemeClr val="tx1"/>
                </a:solidFill>
              </a:rPr>
              <a:t>mais</a:t>
            </a:r>
            <a:r>
              <a:rPr dirty="0">
                <a:solidFill>
                  <a:schemeClr val="tx1"/>
                </a:solidFill>
              </a:rPr>
              <a:t> </a:t>
            </a:r>
            <a:r>
              <a:rPr lang="it-IT" dirty="0">
                <a:solidFill>
                  <a:schemeClr val="tx1"/>
                </a:solidFill>
              </a:rPr>
              <a:t>toutes</a:t>
            </a:r>
            <a:r>
              <a:rPr dirty="0">
                <a:solidFill>
                  <a:schemeClr val="tx1"/>
                </a:solidFill>
              </a:rPr>
              <a:t> </a:t>
            </a:r>
            <a:r>
              <a:rPr dirty="0" err="1">
                <a:solidFill>
                  <a:schemeClr val="tx1"/>
                </a:solidFill>
              </a:rPr>
              <a:t>contribuent</a:t>
            </a:r>
            <a:r>
              <a:rPr lang="en-GB" dirty="0">
                <a:solidFill>
                  <a:schemeClr val="tx1"/>
                </a:solidFill>
              </a:rPr>
              <a:t/>
            </a:r>
            <a:br>
              <a:rPr lang="en-GB" dirty="0">
                <a:solidFill>
                  <a:schemeClr val="tx1"/>
                </a:solidFill>
              </a:rPr>
            </a:br>
            <a:r>
              <a:rPr dirty="0">
                <a:solidFill>
                  <a:schemeClr val="tx1"/>
                </a:solidFill>
              </a:rPr>
              <a:t>à la </a:t>
            </a:r>
            <a:r>
              <a:rPr dirty="0" err="1">
                <a:solidFill>
                  <a:schemeClr val="tx1"/>
                </a:solidFill>
              </a:rPr>
              <a:t>perte</a:t>
            </a:r>
            <a:r>
              <a:rPr dirty="0">
                <a:solidFill>
                  <a:schemeClr val="tx1"/>
                </a:solidFill>
              </a:rPr>
              <a:t> de la </a:t>
            </a:r>
            <a:r>
              <a:rPr dirty="0" err="1">
                <a:solidFill>
                  <a:schemeClr val="tx1"/>
                </a:solidFill>
              </a:rPr>
              <a:t>réserve</a:t>
            </a:r>
            <a:r>
              <a:rPr dirty="0">
                <a:solidFill>
                  <a:schemeClr val="tx1"/>
                </a:solidFill>
              </a:rPr>
              <a:t> </a:t>
            </a:r>
            <a:r>
              <a:rPr dirty="0" err="1">
                <a:solidFill>
                  <a:schemeClr val="tx1"/>
                </a:solidFill>
              </a:rPr>
              <a:t>neurologique</a:t>
            </a:r>
            <a:endParaRPr dirty="0">
              <a:solidFill>
                <a:schemeClr val="tx1"/>
              </a:solidFill>
            </a:endParaRPr>
          </a:p>
          <a:p>
            <a:pPr marL="342900" indent="-342900">
              <a:lnSpc>
                <a:spcPct val="80000"/>
              </a:lnSpc>
              <a:defRPr sz="2500"/>
            </a:pPr>
            <a:endParaRPr dirty="0">
              <a:solidFill>
                <a:schemeClr val="tx1"/>
              </a:solidFill>
            </a:endParaRPr>
          </a:p>
          <a:p>
            <a:pPr marL="342900" indent="-342900">
              <a:lnSpc>
                <a:spcPct val="80000"/>
              </a:lnSpc>
              <a:defRPr sz="2500"/>
            </a:pPr>
            <a:r>
              <a:rPr dirty="0">
                <a:solidFill>
                  <a:schemeClr val="tx1"/>
                </a:solidFill>
              </a:rPr>
              <a:t>Des IRM </a:t>
            </a:r>
            <a:r>
              <a:rPr dirty="0" err="1">
                <a:solidFill>
                  <a:schemeClr val="tx1"/>
                </a:solidFill>
              </a:rPr>
              <a:t>mensuelles</a:t>
            </a:r>
            <a:r>
              <a:rPr dirty="0">
                <a:solidFill>
                  <a:schemeClr val="tx1"/>
                </a:solidFill>
              </a:rPr>
              <a:t> chez 7 </a:t>
            </a:r>
            <a:r>
              <a:rPr dirty="0" err="1">
                <a:solidFill>
                  <a:schemeClr val="tx1"/>
                </a:solidFill>
              </a:rPr>
              <a:t>personnes</a:t>
            </a:r>
            <a:r>
              <a:rPr dirty="0">
                <a:solidFill>
                  <a:schemeClr val="tx1"/>
                </a:solidFill>
              </a:rPr>
              <a:t> </a:t>
            </a:r>
            <a:br>
              <a:rPr dirty="0">
                <a:solidFill>
                  <a:schemeClr val="tx1"/>
                </a:solidFill>
              </a:rPr>
            </a:br>
            <a:r>
              <a:rPr dirty="0">
                <a:solidFill>
                  <a:schemeClr val="tx1"/>
                </a:solidFill>
              </a:rPr>
              <a:t>avec SEP</a:t>
            </a:r>
            <a:r>
              <a:rPr lang="it-IT" dirty="0">
                <a:solidFill>
                  <a:schemeClr val="tx1"/>
                </a:solidFill>
              </a:rPr>
              <a:t>-</a:t>
            </a:r>
            <a:r>
              <a:rPr dirty="0">
                <a:solidFill>
                  <a:schemeClr val="tx1"/>
                </a:solidFill>
              </a:rPr>
              <a:t>RR sur 1 an </a:t>
            </a:r>
            <a:r>
              <a:rPr dirty="0" err="1">
                <a:solidFill>
                  <a:schemeClr val="tx1"/>
                </a:solidFill>
              </a:rPr>
              <a:t>ont</a:t>
            </a:r>
            <a:r>
              <a:rPr dirty="0">
                <a:solidFill>
                  <a:schemeClr val="tx1"/>
                </a:solidFill>
              </a:rPr>
              <a:t> </a:t>
            </a:r>
            <a:r>
              <a:rPr dirty="0" err="1">
                <a:solidFill>
                  <a:schemeClr val="tx1"/>
                </a:solidFill>
              </a:rPr>
              <a:t>montré</a:t>
            </a:r>
            <a:r>
              <a:rPr dirty="0">
                <a:solidFill>
                  <a:schemeClr val="tx1"/>
                </a:solidFill>
              </a:rPr>
              <a:t> que </a:t>
            </a:r>
            <a:br>
              <a:rPr dirty="0">
                <a:solidFill>
                  <a:schemeClr val="tx1"/>
                </a:solidFill>
              </a:rPr>
            </a:br>
            <a:r>
              <a:rPr dirty="0">
                <a:solidFill>
                  <a:schemeClr val="tx1"/>
                </a:solidFill>
              </a:rPr>
              <a:t>la </a:t>
            </a:r>
            <a:r>
              <a:rPr dirty="0" err="1">
                <a:solidFill>
                  <a:schemeClr val="tx1"/>
                </a:solidFill>
              </a:rPr>
              <a:t>majorité</a:t>
            </a:r>
            <a:r>
              <a:rPr dirty="0">
                <a:solidFill>
                  <a:schemeClr val="tx1"/>
                </a:solidFill>
              </a:rPr>
              <a:t> de </a:t>
            </a:r>
            <a:r>
              <a:rPr dirty="0" err="1">
                <a:solidFill>
                  <a:schemeClr val="tx1"/>
                </a:solidFill>
              </a:rPr>
              <a:t>l’activité</a:t>
            </a:r>
            <a:r>
              <a:rPr dirty="0">
                <a:solidFill>
                  <a:schemeClr val="tx1"/>
                </a:solidFill>
              </a:rPr>
              <a:t> </a:t>
            </a:r>
            <a:r>
              <a:rPr dirty="0" err="1">
                <a:solidFill>
                  <a:schemeClr val="tx1"/>
                </a:solidFill>
              </a:rPr>
              <a:t>pathologique</a:t>
            </a:r>
            <a:r>
              <a:rPr dirty="0">
                <a:solidFill>
                  <a:schemeClr val="tx1"/>
                </a:solidFill>
              </a:rPr>
              <a:t> </a:t>
            </a:r>
            <a:r>
              <a:rPr dirty="0" err="1">
                <a:solidFill>
                  <a:schemeClr val="tx1"/>
                </a:solidFill>
              </a:rPr>
              <a:t>est</a:t>
            </a:r>
            <a:r>
              <a:rPr dirty="0">
                <a:solidFill>
                  <a:schemeClr val="tx1"/>
                </a:solidFill>
              </a:rPr>
              <a:t> </a:t>
            </a:r>
            <a:r>
              <a:rPr lang="it-IT" dirty="0" err="1">
                <a:solidFill>
                  <a:schemeClr val="tx1"/>
                </a:solidFill>
              </a:rPr>
              <a:t>infraclinique</a:t>
            </a:r>
            <a:r>
              <a:rPr baseline="30000" dirty="0">
                <a:solidFill>
                  <a:schemeClr val="tx1"/>
                </a:solidFill>
              </a:rPr>
              <a:t>1</a:t>
            </a:r>
          </a:p>
          <a:p>
            <a:pPr marL="684000" lvl="1" indent="-342000">
              <a:lnSpc>
                <a:spcPct val="80000"/>
              </a:lnSpc>
              <a:defRPr sz="2200"/>
            </a:pPr>
            <a:r>
              <a:rPr dirty="0">
                <a:solidFill>
                  <a:schemeClr val="tx1"/>
                </a:solidFill>
              </a:rPr>
              <a:t>50 </a:t>
            </a:r>
            <a:r>
              <a:rPr dirty="0" err="1">
                <a:solidFill>
                  <a:schemeClr val="tx1"/>
                </a:solidFill>
              </a:rPr>
              <a:t>nouvelles</a:t>
            </a:r>
            <a:r>
              <a:rPr dirty="0">
                <a:solidFill>
                  <a:schemeClr val="tx1"/>
                </a:solidFill>
              </a:rPr>
              <a:t> </a:t>
            </a:r>
            <a:r>
              <a:rPr dirty="0" err="1">
                <a:solidFill>
                  <a:schemeClr val="tx1"/>
                </a:solidFill>
              </a:rPr>
              <a:t>lésions</a:t>
            </a:r>
            <a:r>
              <a:rPr dirty="0">
                <a:solidFill>
                  <a:schemeClr val="tx1"/>
                </a:solidFill>
              </a:rPr>
              <a:t> </a:t>
            </a:r>
            <a:r>
              <a:rPr dirty="0" err="1">
                <a:solidFill>
                  <a:schemeClr val="tx1"/>
                </a:solidFill>
              </a:rPr>
              <a:t>rehaussées</a:t>
            </a:r>
            <a:r>
              <a:rPr dirty="0">
                <a:solidFill>
                  <a:schemeClr val="tx1"/>
                </a:solidFill>
              </a:rPr>
              <a:t> par le </a:t>
            </a:r>
            <a:r>
              <a:rPr lang="it-IT" dirty="0" err="1">
                <a:solidFill>
                  <a:schemeClr val="tx1"/>
                </a:solidFill>
              </a:rPr>
              <a:t>produit</a:t>
            </a:r>
            <a:r>
              <a:rPr lang="it-IT" dirty="0">
                <a:solidFill>
                  <a:schemeClr val="tx1"/>
                </a:solidFill>
              </a:rPr>
              <a:t> de contraste </a:t>
            </a:r>
            <a:r>
              <a:rPr dirty="0" err="1">
                <a:solidFill>
                  <a:schemeClr val="tx1"/>
                </a:solidFill>
              </a:rPr>
              <a:t>ont</a:t>
            </a:r>
            <a:r>
              <a:rPr dirty="0">
                <a:solidFill>
                  <a:schemeClr val="tx1"/>
                </a:solidFill>
              </a:rPr>
              <a:t> </a:t>
            </a:r>
            <a:r>
              <a:rPr dirty="0" err="1">
                <a:solidFill>
                  <a:schemeClr val="tx1"/>
                </a:solidFill>
              </a:rPr>
              <a:t>été</a:t>
            </a:r>
            <a:r>
              <a:rPr dirty="0">
                <a:solidFill>
                  <a:schemeClr val="tx1"/>
                </a:solidFill>
              </a:rPr>
              <a:t> </a:t>
            </a:r>
            <a:r>
              <a:rPr dirty="0" err="1">
                <a:solidFill>
                  <a:schemeClr val="tx1"/>
                </a:solidFill>
              </a:rPr>
              <a:t>détectées</a:t>
            </a:r>
            <a:r>
              <a:rPr dirty="0">
                <a:solidFill>
                  <a:schemeClr val="tx1"/>
                </a:solidFill>
              </a:rPr>
              <a:t> (6 patients)</a:t>
            </a:r>
          </a:p>
          <a:p>
            <a:pPr marL="684000" lvl="1" indent="-342000">
              <a:lnSpc>
                <a:spcPct val="80000"/>
              </a:lnSpc>
              <a:defRPr sz="2200"/>
            </a:pPr>
            <a:r>
              <a:rPr lang="it-IT" dirty="0" err="1">
                <a:solidFill>
                  <a:schemeClr val="tx1"/>
                </a:solidFill>
              </a:rPr>
              <a:t>Seules</a:t>
            </a:r>
            <a:r>
              <a:rPr lang="it-IT" dirty="0">
                <a:solidFill>
                  <a:schemeClr val="tx1"/>
                </a:solidFill>
              </a:rPr>
              <a:t> </a:t>
            </a:r>
            <a:r>
              <a:rPr dirty="0">
                <a:solidFill>
                  <a:schemeClr val="tx1"/>
                </a:solidFill>
              </a:rPr>
              <a:t>5 </a:t>
            </a:r>
            <a:r>
              <a:rPr lang="fr-FR" dirty="0">
                <a:solidFill>
                  <a:schemeClr val="tx1"/>
                </a:solidFill>
              </a:rPr>
              <a:t>poussées </a:t>
            </a:r>
            <a:r>
              <a:rPr dirty="0" err="1">
                <a:solidFill>
                  <a:schemeClr val="tx1"/>
                </a:solidFill>
              </a:rPr>
              <a:t>sont</a:t>
            </a:r>
            <a:r>
              <a:rPr dirty="0">
                <a:solidFill>
                  <a:schemeClr val="tx1"/>
                </a:solidFill>
              </a:rPr>
              <a:t> </a:t>
            </a:r>
            <a:r>
              <a:rPr dirty="0" err="1">
                <a:solidFill>
                  <a:schemeClr val="tx1"/>
                </a:solidFill>
              </a:rPr>
              <a:t>survenues</a:t>
            </a:r>
            <a:r>
              <a:rPr dirty="0">
                <a:solidFill>
                  <a:schemeClr val="tx1"/>
                </a:solidFill>
              </a:rPr>
              <a:t> (3</a:t>
            </a:r>
            <a:r>
              <a:rPr lang="en-US" dirty="0">
                <a:solidFill>
                  <a:schemeClr val="tx1"/>
                </a:solidFill>
              </a:rPr>
              <a:t> </a:t>
            </a:r>
            <a:r>
              <a:rPr dirty="0">
                <a:solidFill>
                  <a:schemeClr val="tx1"/>
                </a:solidFill>
              </a:rPr>
              <a:t>patients)</a:t>
            </a:r>
          </a:p>
        </p:txBody>
      </p:sp>
      <p:sp>
        <p:nvSpPr>
          <p:cNvPr id="208" name="Text Placeholder 3"/>
          <p:cNvSpPr>
            <a:spLocks noGrp="1"/>
          </p:cNvSpPr>
          <p:nvPr>
            <p:ph type="body" idx="13"/>
          </p:nvPr>
        </p:nvSpPr>
        <p:spPr>
          <a:xfrm>
            <a:off x="528136" y="6027003"/>
            <a:ext cx="10777637" cy="830998"/>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rPr dirty="0"/>
              <a:t>SNC, </a:t>
            </a:r>
            <a:r>
              <a:rPr dirty="0" err="1"/>
              <a:t>système</a:t>
            </a:r>
            <a:r>
              <a:rPr dirty="0"/>
              <a:t> </a:t>
            </a:r>
            <a:r>
              <a:rPr dirty="0" err="1"/>
              <a:t>nerveux</a:t>
            </a:r>
            <a:r>
              <a:rPr dirty="0"/>
              <a:t> central ; IRM, </a:t>
            </a:r>
            <a:r>
              <a:rPr dirty="0" err="1"/>
              <a:t>imagerie</a:t>
            </a:r>
            <a:r>
              <a:rPr dirty="0"/>
              <a:t> par </a:t>
            </a:r>
            <a:r>
              <a:rPr dirty="0" err="1"/>
              <a:t>résonance</a:t>
            </a:r>
            <a:r>
              <a:rPr dirty="0"/>
              <a:t> </a:t>
            </a:r>
            <a:r>
              <a:rPr dirty="0" err="1"/>
              <a:t>magnétique</a:t>
            </a:r>
            <a:r>
              <a:rPr dirty="0"/>
              <a:t> ; SEP RR, </a:t>
            </a:r>
            <a:r>
              <a:rPr dirty="0" err="1"/>
              <a:t>sclérose</a:t>
            </a:r>
            <a:r>
              <a:rPr dirty="0"/>
              <a:t> </a:t>
            </a:r>
            <a:r>
              <a:rPr dirty="0" err="1"/>
              <a:t>en</a:t>
            </a:r>
            <a:r>
              <a:rPr dirty="0"/>
              <a:t> plaques </a:t>
            </a:r>
            <a:r>
              <a:rPr dirty="0" err="1"/>
              <a:t>récurrente</a:t>
            </a:r>
            <a:r>
              <a:rPr lang="en-GB" dirty="0"/>
              <a:t> </a:t>
            </a:r>
            <a:r>
              <a:rPr dirty="0" err="1"/>
              <a:t>rémittente</a:t>
            </a:r>
            <a:r>
              <a:rPr dirty="0"/>
              <a:t/>
            </a:r>
            <a:br>
              <a:rPr dirty="0"/>
            </a:br>
            <a:r>
              <a:rPr dirty="0"/>
              <a:t>1. </a:t>
            </a:r>
            <a:r>
              <a:rPr dirty="0" err="1"/>
              <a:t>Barkhof</a:t>
            </a:r>
            <a:r>
              <a:rPr dirty="0"/>
              <a:t> F </a:t>
            </a:r>
            <a:r>
              <a:rPr i="1" dirty="0"/>
              <a:t>et al.</a:t>
            </a:r>
            <a:r>
              <a:rPr dirty="0"/>
              <a:t>, 1992; 2. </a:t>
            </a:r>
            <a:r>
              <a:rPr dirty="0" err="1"/>
              <a:t>Kappos</a:t>
            </a:r>
            <a:r>
              <a:rPr dirty="0"/>
              <a:t> L </a:t>
            </a:r>
            <a:r>
              <a:rPr i="1" dirty="0"/>
              <a:t>et al.</a:t>
            </a:r>
            <a:r>
              <a:rPr dirty="0"/>
              <a:t>, 1999</a:t>
            </a:r>
            <a:br>
              <a:rPr dirty="0"/>
            </a:br>
            <a:r>
              <a:rPr dirty="0"/>
              <a:t>Figure </a:t>
            </a:r>
            <a:r>
              <a:rPr dirty="0" err="1"/>
              <a:t>adaptée</a:t>
            </a:r>
            <a:r>
              <a:rPr dirty="0"/>
              <a:t> avec la permission </a:t>
            </a:r>
            <a:r>
              <a:rPr dirty="0" err="1"/>
              <a:t>d’Oxford</a:t>
            </a:r>
            <a:r>
              <a:rPr dirty="0"/>
              <a:t> </a:t>
            </a:r>
            <a:r>
              <a:rPr dirty="0" err="1"/>
              <a:t>PharmaGenesis</a:t>
            </a:r>
            <a:r>
              <a:rPr dirty="0"/>
              <a:t>, </a:t>
            </a:r>
            <a:r>
              <a:rPr dirty="0" err="1"/>
              <a:t>fournie</a:t>
            </a:r>
            <a:r>
              <a:rPr dirty="0"/>
              <a:t> par </a:t>
            </a:r>
            <a:r>
              <a:rPr dirty="0" err="1"/>
              <a:t>Giovannoni</a:t>
            </a:r>
            <a:r>
              <a:rPr dirty="0"/>
              <a:t> G </a:t>
            </a:r>
            <a:r>
              <a:rPr i="1" dirty="0"/>
              <a:t>et al.</a:t>
            </a:r>
            <a:r>
              <a:rPr dirty="0"/>
              <a:t> Brain health: time matters in multiple sclerosis. © 2015 Oxford </a:t>
            </a:r>
            <a:r>
              <a:rPr dirty="0" err="1"/>
              <a:t>PharmaGenesis</a:t>
            </a:r>
            <a:r>
              <a:rPr dirty="0"/>
              <a:t> Ltd. </a:t>
            </a:r>
            <a:r>
              <a:rPr dirty="0" err="1"/>
              <a:t>Disponible</a:t>
            </a:r>
            <a:r>
              <a:rPr dirty="0"/>
              <a:t> sur : www.msbrainhealth.org</a:t>
            </a:r>
          </a:p>
        </p:txBody>
      </p:sp>
      <p:sp>
        <p:nvSpPr>
          <p:cNvPr id="8" name="TextBox 7"/>
          <p:cNvSpPr txBox="1"/>
          <p:nvPr/>
        </p:nvSpPr>
        <p:spPr>
          <a:xfrm>
            <a:off x="6484471" y="1809692"/>
            <a:ext cx="99060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000" dirty="0">
                <a:solidFill>
                  <a:srgbClr val="FFFFFF"/>
                </a:solidFill>
              </a:rPr>
              <a:t>Nouvelles lésions</a:t>
            </a:r>
            <a:r>
              <a:rPr lang="en-US" sz="1000" dirty="0">
                <a:solidFill>
                  <a:srgbClr val="FFFFFF"/>
                </a:solidFill>
              </a:rPr>
              <a:t> </a:t>
            </a:r>
            <a:endParaRPr kumimoji="0" lang="en-US" sz="1000" b="0" i="0" u="none" strike="noStrike" cap="none" spc="0" normalizeH="0" baseline="0" dirty="0">
              <a:ln>
                <a:noFill/>
              </a:ln>
              <a:solidFill>
                <a:srgbClr val="FFFFFF"/>
              </a:solidFill>
              <a:effectLst/>
              <a:uFillTx/>
              <a:latin typeface="Arial"/>
              <a:ea typeface="Arial"/>
              <a:cs typeface="Arial"/>
              <a:sym typeface="Arial"/>
            </a:endParaRPr>
          </a:p>
        </p:txBody>
      </p:sp>
      <p:sp>
        <p:nvSpPr>
          <p:cNvPr id="9" name="TextBox 8"/>
          <p:cNvSpPr txBox="1"/>
          <p:nvPr/>
        </p:nvSpPr>
        <p:spPr>
          <a:xfrm>
            <a:off x="6499413" y="3790892"/>
            <a:ext cx="99060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000" dirty="0">
                <a:solidFill>
                  <a:srgbClr val="FFFFFF"/>
                </a:solidFill>
              </a:rPr>
              <a:t>Symptômes cliniques</a:t>
            </a:r>
            <a:r>
              <a:rPr lang="en-US" sz="1000" dirty="0">
                <a:solidFill>
                  <a:srgbClr val="FFFFFF"/>
                </a:solidFill>
              </a:rPr>
              <a:t> </a:t>
            </a:r>
            <a:endParaRPr kumimoji="0" lang="en-US" sz="1000" b="0" i="0" u="none" strike="noStrike" cap="none" spc="0" normalizeH="0" baseline="0" dirty="0">
              <a:ln>
                <a:noFill/>
              </a:ln>
              <a:solidFill>
                <a:srgbClr val="FFFFFF"/>
              </a:solidFill>
              <a:effectLst/>
              <a:uFillTx/>
              <a:latin typeface="Arial"/>
              <a:ea typeface="Arial"/>
              <a:cs typeface="Arial"/>
              <a:sym typeface="Arial"/>
            </a:endParaRPr>
          </a:p>
        </p:txBody>
      </p:sp>
      <p:sp>
        <p:nvSpPr>
          <p:cNvPr id="10" name="TextBox 9"/>
          <p:cNvSpPr txBox="1"/>
          <p:nvPr/>
        </p:nvSpPr>
        <p:spPr>
          <a:xfrm rot="16200000">
            <a:off x="6483429" y="3991692"/>
            <a:ext cx="259080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000" dirty="0">
                <a:solidFill>
                  <a:schemeClr val="bg1"/>
                </a:solidFill>
              </a:rPr>
              <a:t>Aggravation </a:t>
            </a:r>
            <a:r>
              <a:rPr lang="en-GB" sz="1000" dirty="0">
                <a:solidFill>
                  <a:schemeClr val="bg1"/>
                </a:solidFill>
              </a:rPr>
              <a:t>du handicap</a:t>
            </a:r>
            <a:r>
              <a:rPr lang="en-US" sz="1000" dirty="0">
                <a:solidFill>
                  <a:schemeClr val="bg1"/>
                </a:solidFill>
              </a:rPr>
              <a:t> </a:t>
            </a:r>
            <a:endParaRPr kumimoji="0" lang="en-US" sz="1000" b="0" i="0" u="none" strike="noStrike" cap="none" spc="0" normalizeH="0" baseline="0" dirty="0">
              <a:ln>
                <a:noFill/>
              </a:ln>
              <a:solidFill>
                <a:schemeClr val="bg1"/>
              </a:solidFill>
              <a:effectLst/>
              <a:uFillTx/>
              <a:sym typeface="Arial"/>
            </a:endParaRPr>
          </a:p>
        </p:txBody>
      </p:sp>
      <p:sp>
        <p:nvSpPr>
          <p:cNvPr id="11" name="TextBox 10"/>
          <p:cNvSpPr txBox="1"/>
          <p:nvPr/>
        </p:nvSpPr>
        <p:spPr>
          <a:xfrm>
            <a:off x="8458200" y="2580357"/>
            <a:ext cx="1219200"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fr-FR" sz="900" b="1" dirty="0"/>
              <a:t>Les poussées </a:t>
            </a:r>
            <a:r>
              <a:rPr lang="fr-FR" sz="900" dirty="0"/>
              <a:t>sont des attaques aiguës de symptômes</a:t>
            </a:r>
            <a:r>
              <a:rPr lang="en-US" sz="900" dirty="0"/>
              <a:t> </a:t>
            </a:r>
            <a:endParaRPr kumimoji="0" lang="en-US" sz="900" b="0" i="0" u="none" strike="noStrike" cap="none" spc="0" normalizeH="0" baseline="0" dirty="0">
              <a:ln>
                <a:noFill/>
              </a:ln>
              <a:solidFill>
                <a:srgbClr val="FFFFFF"/>
              </a:solidFill>
              <a:effectLst/>
              <a:uFillTx/>
              <a:latin typeface="Arial"/>
              <a:ea typeface="Arial"/>
              <a:cs typeface="Arial"/>
              <a:sym typeface="Arial"/>
            </a:endParaRPr>
          </a:p>
        </p:txBody>
      </p:sp>
      <p:sp>
        <p:nvSpPr>
          <p:cNvPr id="12" name="TextBox 11"/>
          <p:cNvSpPr txBox="1"/>
          <p:nvPr/>
        </p:nvSpPr>
        <p:spPr>
          <a:xfrm>
            <a:off x="10551458" y="1654613"/>
            <a:ext cx="133574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fr-FR" sz="900" b="1" dirty="0"/>
              <a:t>De nouvelles lésions </a:t>
            </a:r>
            <a:r>
              <a:rPr lang="fr-FR" sz="900" dirty="0"/>
              <a:t>apparaissent, certaines conduisant à des </a:t>
            </a:r>
            <a:r>
              <a:rPr lang="fr-FR" sz="900" dirty="0">
                <a:solidFill>
                  <a:schemeClr val="tx1"/>
                </a:solidFill>
              </a:rPr>
              <a:t>rechutes</a:t>
            </a:r>
            <a:r>
              <a:rPr lang="en-US" sz="900" dirty="0"/>
              <a:t> </a:t>
            </a:r>
            <a:endParaRPr kumimoji="0" lang="en-US" sz="900" b="0" i="0" u="none" strike="noStrike" cap="none" spc="0" normalizeH="0" baseline="0" dirty="0">
              <a:ln>
                <a:noFill/>
              </a:ln>
              <a:solidFill>
                <a:srgbClr val="FFFFFF"/>
              </a:solidFill>
              <a:effectLst/>
              <a:uFillTx/>
              <a:latin typeface="Arial"/>
              <a:ea typeface="Arial"/>
              <a:cs typeface="Arial"/>
              <a:sym typeface="Arial"/>
            </a:endParaRPr>
          </a:p>
        </p:txBody>
      </p:sp>
      <p:sp>
        <p:nvSpPr>
          <p:cNvPr id="13" name="TextBox 12"/>
          <p:cNvSpPr txBox="1"/>
          <p:nvPr/>
        </p:nvSpPr>
        <p:spPr>
          <a:xfrm>
            <a:off x="10035987" y="2580357"/>
            <a:ext cx="1905000"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fr-FR" sz="900" b="1" dirty="0"/>
              <a:t>La maladie évolutive </a:t>
            </a:r>
            <a:r>
              <a:rPr lang="fr-FR" sz="900" dirty="0"/>
              <a:t>se caractérise d’habitude par la perte de l’aptitude à la marche</a:t>
            </a:r>
            <a:endParaRPr kumimoji="0" lang="en-US" sz="900" b="0" i="0" u="none" strike="noStrike" cap="none" spc="0" normalizeH="0" baseline="0" dirty="0">
              <a:ln>
                <a:noFill/>
              </a:ln>
              <a:solidFill>
                <a:srgbClr val="FFFFFF"/>
              </a:solidFill>
              <a:effectLst/>
              <a:uFillTx/>
              <a:latin typeface="Arial"/>
              <a:ea typeface="Arial"/>
              <a:cs typeface="Arial"/>
              <a:sym typeface="Arial"/>
            </a:endParaRPr>
          </a:p>
        </p:txBody>
      </p:sp>
      <p:sp>
        <p:nvSpPr>
          <p:cNvPr id="14" name="TextBox 13"/>
          <p:cNvSpPr txBox="1"/>
          <p:nvPr/>
        </p:nvSpPr>
        <p:spPr>
          <a:xfrm>
            <a:off x="9793940" y="4763871"/>
            <a:ext cx="167640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fr-FR" sz="900" dirty="0"/>
              <a:t>La récupération des poussées est souvent incomplète et peut conduire à une aggravation progressive du handicap</a:t>
            </a:r>
            <a:r>
              <a:rPr lang="en-US" sz="900" dirty="0"/>
              <a:t> </a:t>
            </a:r>
            <a:endParaRPr kumimoji="0" lang="en-US" sz="900" b="0" i="0" u="none" strike="noStrike" cap="none" spc="0" normalizeH="0" baseline="0" dirty="0">
              <a:ln>
                <a:noFill/>
              </a:ln>
              <a:solidFill>
                <a:srgbClr val="FFFFFF"/>
              </a:solidFill>
              <a:effectLst/>
              <a:uFillTx/>
              <a:latin typeface="Arial"/>
              <a:ea typeface="Arial"/>
              <a:cs typeface="Arial"/>
              <a:sym typeface="Aria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8"/>
          <p:cNvSpPr txBox="1">
            <a:spLocks noGrp="1"/>
          </p:cNvSpPr>
          <p:nvPr>
            <p:ph type="sldNum" sz="quarter" idx="2"/>
          </p:nvPr>
        </p:nvSpPr>
        <p:spPr>
          <a:xfrm>
            <a:off x="12031628" y="6692186"/>
            <a:ext cx="170905"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11</a:t>
            </a:fld>
            <a:endParaRPr/>
          </a:p>
        </p:txBody>
      </p:sp>
      <p:sp>
        <p:nvSpPr>
          <p:cNvPr id="213" name="Title 1"/>
          <p:cNvSpPr txBox="1">
            <a:spLocks noGrp="1"/>
          </p:cNvSpPr>
          <p:nvPr>
            <p:ph type="title"/>
          </p:nvPr>
        </p:nvSpPr>
        <p:spPr>
          <a:xfrm>
            <a:off x="-1" y="-1"/>
            <a:ext cx="11307602" cy="1335602"/>
          </a:xfrm>
          <a:prstGeom prst="rect">
            <a:avLst/>
          </a:prstGeom>
        </p:spPr>
        <p:txBody>
          <a:bodyPr/>
          <a:lstStyle/>
          <a:p>
            <a:r>
              <a:rPr dirty="0"/>
              <a:t>La </a:t>
            </a:r>
            <a:r>
              <a:rPr dirty="0" err="1"/>
              <a:t>réserve</a:t>
            </a:r>
            <a:r>
              <a:rPr dirty="0"/>
              <a:t> </a:t>
            </a:r>
            <a:r>
              <a:rPr dirty="0" err="1"/>
              <a:t>neurologique</a:t>
            </a:r>
            <a:r>
              <a:rPr dirty="0"/>
              <a:t> </a:t>
            </a:r>
            <a:r>
              <a:rPr dirty="0" err="1"/>
              <a:t>doit</a:t>
            </a:r>
            <a:r>
              <a:rPr dirty="0"/>
              <a:t> </a:t>
            </a:r>
            <a:r>
              <a:rPr dirty="0" err="1"/>
              <a:t>être</a:t>
            </a:r>
            <a:r>
              <a:rPr dirty="0"/>
              <a:t> </a:t>
            </a:r>
            <a:r>
              <a:rPr dirty="0" err="1"/>
              <a:t>préservée</a:t>
            </a:r>
            <a:r>
              <a:rPr dirty="0"/>
              <a:t> : </a:t>
            </a:r>
            <a:br>
              <a:rPr dirty="0"/>
            </a:br>
            <a:r>
              <a:rPr dirty="0"/>
              <a:t>la </a:t>
            </a:r>
            <a:r>
              <a:rPr dirty="0" err="1"/>
              <a:t>capacité</a:t>
            </a:r>
            <a:r>
              <a:rPr dirty="0"/>
              <a:t> à </a:t>
            </a:r>
            <a:r>
              <a:rPr lang="it-IT" dirty="0" err="1">
                <a:solidFill>
                  <a:schemeClr val="bg1"/>
                </a:solidFill>
              </a:rPr>
              <a:t>maintenir</a:t>
            </a:r>
            <a:r>
              <a:rPr lang="it-IT" dirty="0">
                <a:solidFill>
                  <a:srgbClr val="FF0000"/>
                </a:solidFill>
              </a:rPr>
              <a:t> </a:t>
            </a:r>
            <a:r>
              <a:rPr dirty="0"/>
              <a:t>la </a:t>
            </a:r>
            <a:r>
              <a:rPr dirty="0" err="1"/>
              <a:t>fonction</a:t>
            </a:r>
            <a:r>
              <a:rPr dirty="0"/>
              <a:t> </a:t>
            </a:r>
            <a:r>
              <a:rPr dirty="0" err="1"/>
              <a:t>est</a:t>
            </a:r>
            <a:r>
              <a:rPr dirty="0"/>
              <a:t> </a:t>
            </a:r>
            <a:r>
              <a:rPr dirty="0" err="1"/>
              <a:t>limitée</a:t>
            </a:r>
            <a:endParaRPr dirty="0"/>
          </a:p>
        </p:txBody>
      </p:sp>
      <p:sp>
        <p:nvSpPr>
          <p:cNvPr id="214" name="Content Placeholder 3"/>
          <p:cNvSpPr txBox="1">
            <a:spLocks noGrp="1"/>
          </p:cNvSpPr>
          <p:nvPr>
            <p:ph type="body" idx="1"/>
          </p:nvPr>
        </p:nvSpPr>
        <p:spPr>
          <a:xfrm>
            <a:off x="509462" y="1597820"/>
            <a:ext cx="11476891" cy="4525963"/>
          </a:xfrm>
          <a:prstGeom prst="rect">
            <a:avLst/>
          </a:prstGeom>
        </p:spPr>
        <p:txBody>
          <a:bodyPr/>
          <a:lstStyle/>
          <a:p>
            <a:pPr>
              <a:defRPr sz="2400"/>
            </a:pPr>
            <a:r>
              <a:rPr dirty="0" err="1"/>
              <a:t>Réserve</a:t>
            </a:r>
            <a:r>
              <a:rPr dirty="0"/>
              <a:t> </a:t>
            </a:r>
            <a:r>
              <a:rPr dirty="0" err="1"/>
              <a:t>neurologique</a:t>
            </a:r>
            <a:r>
              <a:rPr dirty="0"/>
              <a:t> : la </a:t>
            </a:r>
            <a:r>
              <a:rPr dirty="0" err="1"/>
              <a:t>capacité</a:t>
            </a:r>
            <a:r>
              <a:rPr dirty="0"/>
              <a:t> </a:t>
            </a:r>
            <a:r>
              <a:rPr dirty="0" err="1"/>
              <a:t>limitée</a:t>
            </a:r>
            <a:r>
              <a:rPr dirty="0"/>
              <a:t> du </a:t>
            </a:r>
            <a:r>
              <a:rPr dirty="0" err="1"/>
              <a:t>cerveau</a:t>
            </a:r>
            <a:r>
              <a:rPr dirty="0"/>
              <a:t> à </a:t>
            </a:r>
            <a:r>
              <a:rPr lang="it-IT" dirty="0" err="1">
                <a:solidFill>
                  <a:schemeClr val="tx1"/>
                </a:solidFill>
              </a:rPr>
              <a:t>maintenir</a:t>
            </a:r>
            <a:r>
              <a:rPr lang="it-IT" dirty="0">
                <a:solidFill>
                  <a:srgbClr val="FF0000"/>
                </a:solidFill>
              </a:rPr>
              <a:t> </a:t>
            </a:r>
            <a:r>
              <a:rPr dirty="0"/>
              <a:t>la </a:t>
            </a:r>
            <a:r>
              <a:rPr dirty="0" err="1"/>
              <a:t>fonction</a:t>
            </a:r>
            <a:r>
              <a:rPr dirty="0"/>
              <a:t> </a:t>
            </a:r>
            <a:r>
              <a:rPr dirty="0" err="1"/>
              <a:t>en</a:t>
            </a:r>
            <a:r>
              <a:rPr dirty="0"/>
              <a:t> se </a:t>
            </a:r>
            <a:r>
              <a:rPr dirty="0" err="1"/>
              <a:t>remodelant</a:t>
            </a:r>
            <a:r>
              <a:rPr dirty="0"/>
              <a:t> pour </a:t>
            </a:r>
            <a:r>
              <a:rPr dirty="0" err="1"/>
              <a:t>compenser</a:t>
            </a:r>
            <a:r>
              <a:rPr dirty="0"/>
              <a:t> la </a:t>
            </a:r>
            <a:r>
              <a:rPr dirty="0" err="1"/>
              <a:t>perte</a:t>
            </a:r>
            <a:r>
              <a:rPr dirty="0"/>
              <a:t> des cellules et des </a:t>
            </a:r>
            <a:r>
              <a:rPr dirty="0" err="1"/>
              <a:t>fibres</a:t>
            </a:r>
            <a:r>
              <a:rPr dirty="0"/>
              <a:t> nerveuses</a:t>
            </a:r>
            <a:r>
              <a:rPr baseline="30000" dirty="0"/>
              <a:t>1,2</a:t>
            </a:r>
          </a:p>
          <a:p>
            <a:endParaRPr baseline="30000" dirty="0"/>
          </a:p>
          <a:p>
            <a:endParaRPr baseline="30000" dirty="0"/>
          </a:p>
          <a:p>
            <a:endParaRPr lang="en-GB" baseline="30000" dirty="0"/>
          </a:p>
          <a:p>
            <a:endParaRPr baseline="30000" dirty="0"/>
          </a:p>
          <a:p>
            <a:pPr marL="0" indent="0">
              <a:buSzTx/>
              <a:buNone/>
            </a:pPr>
            <a:endParaRPr baseline="30000" dirty="0"/>
          </a:p>
          <a:p>
            <a:pPr>
              <a:defRPr sz="1200"/>
            </a:pPr>
            <a:endParaRPr baseline="30000" dirty="0"/>
          </a:p>
          <a:p>
            <a:pPr>
              <a:defRPr sz="2400"/>
            </a:pPr>
            <a:r>
              <a:rPr dirty="0"/>
              <a:t>La </a:t>
            </a:r>
            <a:r>
              <a:rPr dirty="0" err="1"/>
              <a:t>réserve</a:t>
            </a:r>
            <a:r>
              <a:rPr dirty="0"/>
              <a:t> </a:t>
            </a:r>
            <a:r>
              <a:rPr dirty="0" err="1"/>
              <a:t>neurologique</a:t>
            </a:r>
            <a:r>
              <a:rPr dirty="0"/>
              <a:t> </a:t>
            </a:r>
            <a:r>
              <a:rPr dirty="0" err="1"/>
              <a:t>pourrait</a:t>
            </a:r>
            <a:r>
              <a:rPr dirty="0"/>
              <a:t> </a:t>
            </a:r>
            <a:r>
              <a:rPr dirty="0" err="1"/>
              <a:t>expliquer</a:t>
            </a:r>
            <a:r>
              <a:rPr dirty="0"/>
              <a:t> </a:t>
            </a:r>
            <a:r>
              <a:rPr dirty="0" err="1"/>
              <a:t>pourquoi</a:t>
            </a:r>
            <a:r>
              <a:rPr dirty="0"/>
              <a:t> :</a:t>
            </a:r>
          </a:p>
          <a:p>
            <a:pPr marL="684000" lvl="1" indent="-342000">
              <a:defRPr sz="2000"/>
            </a:pPr>
            <a:r>
              <a:rPr dirty="0" err="1"/>
              <a:t>une</a:t>
            </a:r>
            <a:r>
              <a:rPr dirty="0"/>
              <a:t> </a:t>
            </a:r>
            <a:r>
              <a:rPr dirty="0" err="1"/>
              <a:t>lésion</a:t>
            </a:r>
            <a:r>
              <a:rPr dirty="0"/>
              <a:t> </a:t>
            </a:r>
            <a:r>
              <a:rPr dirty="0" err="1"/>
              <a:t>cérébrale</a:t>
            </a:r>
            <a:r>
              <a:rPr dirty="0"/>
              <a:t> </a:t>
            </a:r>
            <a:r>
              <a:rPr dirty="0" err="1"/>
              <a:t>associée</a:t>
            </a:r>
            <a:r>
              <a:rPr dirty="0"/>
              <a:t> à la SEP </a:t>
            </a:r>
            <a:r>
              <a:rPr dirty="0" err="1"/>
              <a:t>peut</a:t>
            </a:r>
            <a:r>
              <a:rPr dirty="0"/>
              <a:t> passer </a:t>
            </a:r>
            <a:r>
              <a:rPr dirty="0" err="1"/>
              <a:t>inaperçue</a:t>
            </a:r>
            <a:r>
              <a:rPr dirty="0"/>
              <a:t> </a:t>
            </a:r>
            <a:r>
              <a:rPr dirty="0" err="1"/>
              <a:t>durant</a:t>
            </a:r>
            <a:r>
              <a:rPr dirty="0"/>
              <a:t> la phase </a:t>
            </a:r>
            <a:r>
              <a:rPr dirty="0" err="1"/>
              <a:t>précoce</a:t>
            </a:r>
            <a:r>
              <a:rPr dirty="0"/>
              <a:t> de la </a:t>
            </a:r>
            <a:r>
              <a:rPr dirty="0" err="1"/>
              <a:t>maladie</a:t>
            </a:r>
            <a:endParaRPr dirty="0"/>
          </a:p>
          <a:p>
            <a:pPr marL="684000" lvl="1" indent="-342000">
              <a:defRPr sz="2000"/>
            </a:pPr>
            <a:r>
              <a:rPr dirty="0"/>
              <a:t>la SEP </a:t>
            </a:r>
            <a:r>
              <a:rPr dirty="0" err="1"/>
              <a:t>peut</a:t>
            </a:r>
            <a:r>
              <a:rPr dirty="0"/>
              <a:t> </a:t>
            </a:r>
            <a:r>
              <a:rPr dirty="0" err="1"/>
              <a:t>rester</a:t>
            </a:r>
            <a:r>
              <a:rPr dirty="0"/>
              <a:t> non </a:t>
            </a:r>
            <a:r>
              <a:rPr dirty="0" err="1"/>
              <a:t>diagnostiquée</a:t>
            </a:r>
            <a:r>
              <a:rPr dirty="0"/>
              <a:t> et non </a:t>
            </a:r>
            <a:r>
              <a:rPr dirty="0" err="1"/>
              <a:t>traitée</a:t>
            </a:r>
            <a:r>
              <a:rPr dirty="0"/>
              <a:t> pendant </a:t>
            </a:r>
            <a:r>
              <a:rPr dirty="0" err="1"/>
              <a:t>longtemps</a:t>
            </a:r>
            <a:endParaRPr dirty="0"/>
          </a:p>
        </p:txBody>
      </p:sp>
      <p:sp>
        <p:nvSpPr>
          <p:cNvPr id="215" name="Text Placeholder 4"/>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t>1. Rocca MA </a:t>
            </a:r>
            <a:r>
              <a:rPr i="1"/>
              <a:t>et al.</a:t>
            </a:r>
            <a:r>
              <a:t>, 2003; 2. Rocca MA, Filippi M, 2007</a:t>
            </a:r>
          </a:p>
        </p:txBody>
      </p:sp>
      <p:grpSp>
        <p:nvGrpSpPr>
          <p:cNvPr id="218" name="Group 9"/>
          <p:cNvGrpSpPr/>
          <p:nvPr/>
        </p:nvGrpSpPr>
        <p:grpSpPr>
          <a:xfrm>
            <a:off x="1406222" y="2266887"/>
            <a:ext cx="1327270" cy="1593914"/>
            <a:chOff x="0" y="0"/>
            <a:chExt cx="1327268" cy="1593912"/>
          </a:xfrm>
        </p:grpSpPr>
        <p:pic>
          <p:nvPicPr>
            <p:cNvPr id="216" name="Picture 2" descr="Picture 2"/>
            <p:cNvPicPr>
              <a:picLocks noChangeAspect="1"/>
            </p:cNvPicPr>
            <p:nvPr/>
          </p:nvPicPr>
          <p:blipFill>
            <a:blip r:embed="rId3">
              <a:extLst/>
            </a:blip>
            <a:srcRect l="38958" t="27037" r="44584" b="38147"/>
            <a:stretch>
              <a:fillRect/>
            </a:stretch>
          </p:blipFill>
          <p:spPr>
            <a:xfrm>
              <a:off x="0" y="0"/>
              <a:ext cx="1327269" cy="1593914"/>
            </a:xfrm>
            <a:prstGeom prst="rect">
              <a:avLst/>
            </a:prstGeom>
            <a:ln w="12700" cap="flat">
              <a:noFill/>
              <a:miter lim="400000"/>
            </a:ln>
            <a:effectLst/>
          </p:spPr>
        </p:pic>
        <p:sp>
          <p:nvSpPr>
            <p:cNvPr id="217" name="Oval 2"/>
            <p:cNvSpPr/>
            <p:nvPr/>
          </p:nvSpPr>
          <p:spPr>
            <a:xfrm>
              <a:off x="196010" y="146956"/>
              <a:ext cx="896047" cy="796957"/>
            </a:xfrm>
            <a:prstGeom prst="ellipse">
              <a:avLst/>
            </a:prstGeom>
            <a:solidFill>
              <a:srgbClr val="FFFFFF"/>
            </a:solidFill>
            <a:ln w="25400" cap="flat">
              <a:solidFill>
                <a:srgbClr val="FFFFFF"/>
              </a:solidFill>
              <a:prstDash val="solid"/>
              <a:round/>
            </a:ln>
            <a:effectLst/>
          </p:spPr>
          <p:txBody>
            <a:bodyPr wrap="square" lIns="45719" tIns="45719" rIns="45719" bIns="45719" numCol="1" anchor="ctr">
              <a:noAutofit/>
            </a:bodyPr>
            <a:lstStyle/>
            <a:p>
              <a:pPr algn="ctr"/>
              <a:endParaRPr/>
            </a:p>
          </p:txBody>
        </p:sp>
      </p:grpSp>
      <p:pic>
        <p:nvPicPr>
          <p:cNvPr id="219" name="Picture 2" descr="Picture 2"/>
          <p:cNvPicPr>
            <a:picLocks noChangeAspect="1"/>
          </p:cNvPicPr>
          <p:nvPr/>
        </p:nvPicPr>
        <p:blipFill>
          <a:blip r:embed="rId3">
            <a:extLst/>
          </a:blip>
          <a:srcRect l="38958" t="27037" r="44584" b="38147"/>
          <a:stretch>
            <a:fillRect/>
          </a:stretch>
        </p:blipFill>
        <p:spPr>
          <a:xfrm>
            <a:off x="9216115" y="2338589"/>
            <a:ext cx="1299254" cy="1386152"/>
          </a:xfrm>
          <a:prstGeom prst="rect">
            <a:avLst/>
          </a:prstGeom>
          <a:ln w="12700">
            <a:miter lim="400000"/>
          </a:ln>
        </p:spPr>
      </p:pic>
      <p:sp>
        <p:nvSpPr>
          <p:cNvPr id="220" name="TextBox 11"/>
          <p:cNvSpPr txBox="1"/>
          <p:nvPr/>
        </p:nvSpPr>
        <p:spPr>
          <a:xfrm>
            <a:off x="693825" y="3724742"/>
            <a:ext cx="2539576" cy="461665"/>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wrap="square" lIns="45719" rIns="45719">
            <a:spAutoFit/>
          </a:bodyPr>
          <a:lstStyle>
            <a:lvl1pPr algn="ctr">
              <a:defRPr sz="2400" b="1"/>
            </a:lvl1pPr>
          </a:lstStyle>
          <a:p>
            <a:r>
              <a:rPr dirty="0"/>
              <a:t>Volume </a:t>
            </a:r>
            <a:r>
              <a:rPr dirty="0" err="1"/>
              <a:t>cérébral</a:t>
            </a:r>
            <a:r>
              <a:rPr dirty="0"/>
              <a:t> </a:t>
            </a:r>
          </a:p>
        </p:txBody>
      </p:sp>
      <p:sp>
        <p:nvSpPr>
          <p:cNvPr id="221" name="TextBox 12"/>
          <p:cNvSpPr txBox="1"/>
          <p:nvPr/>
        </p:nvSpPr>
        <p:spPr>
          <a:xfrm>
            <a:off x="7795593" y="3686774"/>
            <a:ext cx="3755916" cy="462469"/>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b="1"/>
            </a:lvl1pPr>
          </a:lstStyle>
          <a:p>
            <a:r>
              <a:t>Réserve neurologique </a:t>
            </a:r>
          </a:p>
        </p:txBody>
      </p:sp>
      <p:pic>
        <p:nvPicPr>
          <p:cNvPr id="222" name="Picture 2" descr="Picture 2"/>
          <p:cNvPicPr>
            <a:picLocks noChangeAspect="1"/>
          </p:cNvPicPr>
          <p:nvPr/>
        </p:nvPicPr>
        <p:blipFill>
          <a:blip r:embed="rId3">
            <a:extLst/>
          </a:blip>
          <a:srcRect l="41319" t="30370" r="47777" b="54446"/>
          <a:stretch>
            <a:fillRect/>
          </a:stretch>
        </p:blipFill>
        <p:spPr>
          <a:xfrm>
            <a:off x="4877225" y="2338589"/>
            <a:ext cx="1721248" cy="1348185"/>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3" y="0"/>
                  <a:pt x="0" y="4838"/>
                  <a:pt x="0" y="10803"/>
                </a:cubicBezTo>
                <a:cubicBezTo>
                  <a:pt x="0" y="16769"/>
                  <a:pt x="4833" y="21600"/>
                  <a:pt x="10798" y="21600"/>
                </a:cubicBezTo>
                <a:cubicBezTo>
                  <a:pt x="16762" y="21600"/>
                  <a:pt x="21600" y="16769"/>
                  <a:pt x="21600" y="10803"/>
                </a:cubicBezTo>
                <a:cubicBezTo>
                  <a:pt x="21600" y="4838"/>
                  <a:pt x="16762" y="0"/>
                  <a:pt x="10798" y="0"/>
                </a:cubicBezTo>
                <a:close/>
              </a:path>
            </a:pathLst>
          </a:custGeom>
          <a:ln w="12700">
            <a:miter lim="400000"/>
          </a:ln>
        </p:spPr>
      </p:pic>
      <p:sp>
        <p:nvSpPr>
          <p:cNvPr id="223" name="TextBox 17"/>
          <p:cNvSpPr txBox="1"/>
          <p:nvPr/>
        </p:nvSpPr>
        <p:spPr>
          <a:xfrm>
            <a:off x="3942048" y="3681522"/>
            <a:ext cx="3228715" cy="462469"/>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lvl1pPr algn="ctr">
              <a:defRPr sz="2400" b="1"/>
            </a:lvl1pPr>
          </a:lstStyle>
          <a:p>
            <a:r>
              <a:t>Réserve cognitive</a:t>
            </a:r>
          </a:p>
        </p:txBody>
      </p:sp>
      <p:sp>
        <p:nvSpPr>
          <p:cNvPr id="224" name="TextBox 16"/>
          <p:cNvSpPr txBox="1"/>
          <p:nvPr/>
        </p:nvSpPr>
        <p:spPr>
          <a:xfrm>
            <a:off x="3233401" y="3013328"/>
            <a:ext cx="549137" cy="94281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6000"/>
            </a:lvl1pPr>
          </a:lstStyle>
          <a:p>
            <a:r>
              <a:rPr dirty="0"/>
              <a:t>+</a:t>
            </a:r>
          </a:p>
        </p:txBody>
      </p:sp>
      <p:sp>
        <p:nvSpPr>
          <p:cNvPr id="225" name="TextBox 19"/>
          <p:cNvSpPr txBox="1"/>
          <p:nvPr/>
        </p:nvSpPr>
        <p:spPr>
          <a:xfrm>
            <a:off x="7195994" y="3012682"/>
            <a:ext cx="549137" cy="94281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6000"/>
            </a:lvl1pPr>
          </a:lstStyle>
          <a:p>
            <a:r>
              <a:t>=</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12</a:t>
            </a:fld>
            <a:endParaRPr/>
          </a:p>
        </p:txBody>
      </p:sp>
      <p:sp>
        <p:nvSpPr>
          <p:cNvPr id="230" name="Title 1"/>
          <p:cNvSpPr txBox="1">
            <a:spLocks noGrp="1"/>
          </p:cNvSpPr>
          <p:nvPr>
            <p:ph type="title"/>
          </p:nvPr>
        </p:nvSpPr>
        <p:spPr>
          <a:xfrm>
            <a:off x="-1" y="-1"/>
            <a:ext cx="11307602" cy="1335602"/>
          </a:xfrm>
          <a:prstGeom prst="rect">
            <a:avLst/>
          </a:prstGeom>
        </p:spPr>
        <p:txBody>
          <a:bodyPr/>
          <a:lstStyle/>
          <a:p>
            <a:r>
              <a:rPr dirty="0">
                <a:solidFill>
                  <a:schemeClr val="bg1"/>
                </a:solidFill>
              </a:rPr>
              <a:t>La </a:t>
            </a:r>
            <a:r>
              <a:rPr dirty="0" err="1">
                <a:solidFill>
                  <a:schemeClr val="bg1"/>
                </a:solidFill>
              </a:rPr>
              <a:t>réserve</a:t>
            </a:r>
            <a:r>
              <a:rPr dirty="0">
                <a:solidFill>
                  <a:schemeClr val="bg1"/>
                </a:solidFill>
              </a:rPr>
              <a:t> </a:t>
            </a:r>
            <a:r>
              <a:rPr dirty="0" err="1">
                <a:solidFill>
                  <a:schemeClr val="bg1"/>
                </a:solidFill>
              </a:rPr>
              <a:t>neurologique</a:t>
            </a:r>
            <a:r>
              <a:rPr dirty="0">
                <a:solidFill>
                  <a:schemeClr val="bg1"/>
                </a:solidFill>
              </a:rPr>
              <a:t> </a:t>
            </a:r>
            <a:r>
              <a:rPr dirty="0" err="1">
                <a:solidFill>
                  <a:schemeClr val="bg1"/>
                </a:solidFill>
              </a:rPr>
              <a:t>doit</a:t>
            </a:r>
            <a:r>
              <a:rPr dirty="0">
                <a:solidFill>
                  <a:schemeClr val="bg1"/>
                </a:solidFill>
              </a:rPr>
              <a:t> </a:t>
            </a:r>
            <a:r>
              <a:rPr dirty="0" err="1">
                <a:solidFill>
                  <a:schemeClr val="bg1"/>
                </a:solidFill>
              </a:rPr>
              <a:t>être</a:t>
            </a:r>
            <a:r>
              <a:rPr dirty="0">
                <a:solidFill>
                  <a:schemeClr val="bg1"/>
                </a:solidFill>
              </a:rPr>
              <a:t> </a:t>
            </a:r>
            <a:r>
              <a:rPr dirty="0" err="1">
                <a:solidFill>
                  <a:schemeClr val="bg1"/>
                </a:solidFill>
              </a:rPr>
              <a:t>préservée</a:t>
            </a:r>
            <a:r>
              <a:rPr dirty="0">
                <a:solidFill>
                  <a:schemeClr val="bg1"/>
                </a:solidFill>
              </a:rPr>
              <a:t> : </a:t>
            </a:r>
            <a:br>
              <a:rPr dirty="0">
                <a:solidFill>
                  <a:schemeClr val="bg1"/>
                </a:solidFill>
              </a:rPr>
            </a:br>
            <a:r>
              <a:rPr dirty="0">
                <a:solidFill>
                  <a:schemeClr val="bg1"/>
                </a:solidFill>
              </a:rPr>
              <a:t>protection </a:t>
            </a:r>
            <a:r>
              <a:rPr dirty="0" err="1">
                <a:solidFill>
                  <a:schemeClr val="bg1"/>
                </a:solidFill>
              </a:rPr>
              <a:t>contre</a:t>
            </a:r>
            <a:r>
              <a:rPr dirty="0">
                <a:solidFill>
                  <a:schemeClr val="bg1"/>
                </a:solidFill>
              </a:rPr>
              <a:t> </a:t>
            </a:r>
            <a:r>
              <a:rPr lang="it-IT" dirty="0">
                <a:solidFill>
                  <a:schemeClr val="bg1"/>
                </a:solidFill>
              </a:rPr>
              <a:t>la </a:t>
            </a:r>
            <a:r>
              <a:rPr lang="it-IT" dirty="0" err="1">
                <a:solidFill>
                  <a:schemeClr val="bg1"/>
                </a:solidFill>
              </a:rPr>
              <a:t>progression</a:t>
            </a:r>
            <a:r>
              <a:rPr dirty="0">
                <a:solidFill>
                  <a:schemeClr val="bg1"/>
                </a:solidFill>
              </a:rPr>
              <a:t> du handicap</a:t>
            </a:r>
          </a:p>
        </p:txBody>
      </p:sp>
      <p:sp>
        <p:nvSpPr>
          <p:cNvPr id="231" name="Content Placeholder 2"/>
          <p:cNvSpPr txBox="1">
            <a:spLocks noGrp="1"/>
          </p:cNvSpPr>
          <p:nvPr>
            <p:ph type="body" idx="1"/>
          </p:nvPr>
        </p:nvSpPr>
        <p:spPr>
          <a:xfrm>
            <a:off x="509462" y="1597820"/>
            <a:ext cx="10796311" cy="4525963"/>
          </a:xfrm>
          <a:prstGeom prst="rect">
            <a:avLst/>
          </a:prstGeom>
        </p:spPr>
        <p:txBody>
          <a:bodyPr/>
          <a:lstStyle/>
          <a:p>
            <a:r>
              <a:rPr dirty="0">
                <a:solidFill>
                  <a:schemeClr val="tx1"/>
                </a:solidFill>
              </a:rPr>
              <a:t>La </a:t>
            </a:r>
            <a:r>
              <a:rPr dirty="0" err="1">
                <a:solidFill>
                  <a:schemeClr val="tx1"/>
                </a:solidFill>
              </a:rPr>
              <a:t>préservation</a:t>
            </a:r>
            <a:r>
              <a:rPr dirty="0">
                <a:solidFill>
                  <a:schemeClr val="tx1"/>
                </a:solidFill>
              </a:rPr>
              <a:t> du volume cérébral</a:t>
            </a:r>
            <a:r>
              <a:rPr baseline="30000" dirty="0">
                <a:solidFill>
                  <a:schemeClr val="tx1"/>
                </a:solidFill>
              </a:rPr>
              <a:t>1</a:t>
            </a:r>
            <a:r>
              <a:rPr dirty="0">
                <a:solidFill>
                  <a:schemeClr val="tx1"/>
                </a:solidFill>
              </a:rPr>
              <a:t> et de la </a:t>
            </a:r>
            <a:r>
              <a:rPr dirty="0" err="1">
                <a:solidFill>
                  <a:schemeClr val="tx1"/>
                </a:solidFill>
              </a:rPr>
              <a:t>réserve</a:t>
            </a:r>
            <a:r>
              <a:rPr dirty="0">
                <a:solidFill>
                  <a:schemeClr val="tx1"/>
                </a:solidFill>
              </a:rPr>
              <a:t> cognitive</a:t>
            </a:r>
            <a:r>
              <a:rPr baseline="30000" dirty="0">
                <a:solidFill>
                  <a:schemeClr val="tx1"/>
                </a:solidFill>
              </a:rPr>
              <a:t>2</a:t>
            </a:r>
            <a:r>
              <a:rPr dirty="0">
                <a:solidFill>
                  <a:schemeClr val="tx1"/>
                </a:solidFill>
              </a:rPr>
              <a:t> </a:t>
            </a:r>
            <a:r>
              <a:rPr dirty="0" err="1">
                <a:solidFill>
                  <a:schemeClr val="tx1"/>
                </a:solidFill>
              </a:rPr>
              <a:t>protège</a:t>
            </a:r>
            <a:r>
              <a:rPr dirty="0">
                <a:solidFill>
                  <a:schemeClr val="tx1"/>
                </a:solidFill>
              </a:rPr>
              <a:t> </a:t>
            </a:r>
            <a:r>
              <a:rPr dirty="0" err="1">
                <a:solidFill>
                  <a:schemeClr val="tx1"/>
                </a:solidFill>
              </a:rPr>
              <a:t>contre</a:t>
            </a:r>
            <a:r>
              <a:rPr dirty="0">
                <a:solidFill>
                  <a:schemeClr val="tx1"/>
                </a:solidFill>
              </a:rPr>
              <a:t> </a:t>
            </a:r>
            <a:r>
              <a:rPr lang="it-IT" dirty="0">
                <a:solidFill>
                  <a:schemeClr val="tx1"/>
                </a:solidFill>
              </a:rPr>
              <a:t>la </a:t>
            </a:r>
            <a:r>
              <a:rPr lang="it-IT" dirty="0" err="1">
                <a:solidFill>
                  <a:schemeClr val="tx1"/>
                </a:solidFill>
              </a:rPr>
              <a:t>progression</a:t>
            </a:r>
            <a:r>
              <a:rPr dirty="0">
                <a:solidFill>
                  <a:schemeClr val="tx1"/>
                </a:solidFill>
              </a:rPr>
              <a:t> du handicap</a:t>
            </a:r>
          </a:p>
        </p:txBody>
      </p:sp>
      <p:sp>
        <p:nvSpPr>
          <p:cNvPr id="232" name="Text Placeholder 3"/>
          <p:cNvSpPr>
            <a:spLocks noGrp="1"/>
          </p:cNvSpPr>
          <p:nvPr>
            <p:ph type="body" idx="13"/>
          </p:nvPr>
        </p:nvSpPr>
        <p:spPr>
          <a:xfrm>
            <a:off x="528136" y="6396335"/>
            <a:ext cx="10777637" cy="461666"/>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rPr dirty="0"/>
              <a:t>ERC, </a:t>
            </a:r>
            <a:r>
              <a:rPr dirty="0" err="1"/>
              <a:t>essai</a:t>
            </a:r>
            <a:r>
              <a:rPr dirty="0"/>
              <a:t> </a:t>
            </a:r>
            <a:r>
              <a:rPr dirty="0" err="1"/>
              <a:t>randomisé</a:t>
            </a:r>
            <a:r>
              <a:rPr dirty="0"/>
              <a:t> </a:t>
            </a:r>
            <a:r>
              <a:rPr dirty="0" err="1"/>
              <a:t>contrôlé</a:t>
            </a:r>
            <a:r>
              <a:rPr dirty="0"/>
              <a:t> ; SEP</a:t>
            </a:r>
            <a:r>
              <a:rPr lang="it-IT" sz="1200" dirty="0">
                <a:solidFill>
                  <a:schemeClr val="accent4"/>
                </a:solidFill>
              </a:rPr>
              <a:t>-</a:t>
            </a:r>
            <a:r>
              <a:rPr dirty="0"/>
              <a:t>RR, </a:t>
            </a:r>
            <a:r>
              <a:rPr dirty="0" err="1"/>
              <a:t>sclérose</a:t>
            </a:r>
            <a:r>
              <a:rPr dirty="0"/>
              <a:t> </a:t>
            </a:r>
            <a:r>
              <a:rPr dirty="0" err="1"/>
              <a:t>en</a:t>
            </a:r>
            <a:r>
              <a:rPr dirty="0"/>
              <a:t> plaques </a:t>
            </a:r>
            <a:r>
              <a:rPr dirty="0" err="1"/>
              <a:t>récurrente</a:t>
            </a:r>
            <a:r>
              <a:rPr lang="en-GB" dirty="0"/>
              <a:t> </a:t>
            </a:r>
            <a:r>
              <a:rPr dirty="0" err="1"/>
              <a:t>rémittente</a:t>
            </a:r>
            <a:r>
              <a:rPr dirty="0"/>
              <a:t/>
            </a:r>
            <a:br>
              <a:rPr dirty="0"/>
            </a:br>
            <a:r>
              <a:rPr dirty="0"/>
              <a:t>1. </a:t>
            </a:r>
            <a:r>
              <a:rPr dirty="0" err="1"/>
              <a:t>Sormani</a:t>
            </a:r>
            <a:r>
              <a:rPr dirty="0"/>
              <a:t> MP </a:t>
            </a:r>
            <a:r>
              <a:rPr i="1" dirty="0"/>
              <a:t>et al.</a:t>
            </a:r>
            <a:r>
              <a:rPr dirty="0"/>
              <a:t>, 2014; 2. Schwartz CE </a:t>
            </a:r>
            <a:r>
              <a:rPr i="1" dirty="0"/>
              <a:t>et al.</a:t>
            </a:r>
            <a:r>
              <a:rPr dirty="0"/>
              <a:t>, 2013</a:t>
            </a:r>
          </a:p>
        </p:txBody>
      </p:sp>
      <p:sp>
        <p:nvSpPr>
          <p:cNvPr id="233" name="Content Placeholder 5"/>
          <p:cNvSpPr txBox="1"/>
          <p:nvPr/>
        </p:nvSpPr>
        <p:spPr>
          <a:xfrm>
            <a:off x="517118" y="2593999"/>
            <a:ext cx="6088781" cy="34809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342900" indent="-342900">
              <a:lnSpc>
                <a:spcPct val="120000"/>
              </a:lnSpc>
              <a:spcBef>
                <a:spcPts val="600"/>
              </a:spcBef>
              <a:buClr>
                <a:schemeClr val="accent1"/>
              </a:buClr>
              <a:buSzPct val="100000"/>
              <a:buFont typeface="Arial"/>
              <a:buChar char="■"/>
              <a:defRPr sz="2800"/>
            </a:pPr>
            <a:r>
              <a:rPr dirty="0"/>
              <a:t>Volume </a:t>
            </a:r>
            <a:r>
              <a:rPr dirty="0" err="1"/>
              <a:t>cérébral</a:t>
            </a:r>
            <a:endParaRPr dirty="0"/>
          </a:p>
          <a:p>
            <a:pPr marL="684000" lvl="1" indent="-342000">
              <a:lnSpc>
                <a:spcPct val="120000"/>
              </a:lnSpc>
              <a:spcBef>
                <a:spcPts val="600"/>
              </a:spcBef>
              <a:buClr>
                <a:schemeClr val="accent1"/>
              </a:buClr>
              <a:buSzPct val="100000"/>
              <a:buFont typeface="Arial"/>
              <a:buChar char="□"/>
              <a:defRPr sz="2400"/>
            </a:pPr>
            <a:r>
              <a:rPr dirty="0" err="1"/>
              <a:t>Méta-analyse</a:t>
            </a:r>
            <a:r>
              <a:rPr dirty="0"/>
              <a:t> de 13 ERC </a:t>
            </a:r>
            <a:r>
              <a:rPr dirty="0" err="1"/>
              <a:t>incluant</a:t>
            </a:r>
            <a:r>
              <a:rPr dirty="0"/>
              <a:t> plus </a:t>
            </a:r>
            <a:r>
              <a:rPr dirty="0">
                <a:solidFill>
                  <a:schemeClr val="tx1"/>
                </a:solidFill>
              </a:rPr>
              <a:t>de 13 500 </a:t>
            </a:r>
            <a:r>
              <a:rPr dirty="0" err="1">
                <a:solidFill>
                  <a:schemeClr val="tx1"/>
                </a:solidFill>
              </a:rPr>
              <a:t>personnes</a:t>
            </a:r>
            <a:r>
              <a:rPr dirty="0">
                <a:solidFill>
                  <a:schemeClr val="tx1"/>
                </a:solidFill>
              </a:rPr>
              <a:t> avec SEP</a:t>
            </a:r>
            <a:r>
              <a:rPr lang="it-IT" dirty="0">
                <a:solidFill>
                  <a:schemeClr val="tx1"/>
                </a:solidFill>
              </a:rPr>
              <a:t>-</a:t>
            </a:r>
            <a:r>
              <a:rPr dirty="0">
                <a:solidFill>
                  <a:schemeClr val="tx1"/>
                </a:solidFill>
              </a:rPr>
              <a:t>RR</a:t>
            </a:r>
            <a:r>
              <a:rPr baseline="30000" dirty="0">
                <a:solidFill>
                  <a:schemeClr val="tx1"/>
                </a:solidFill>
              </a:rPr>
              <a:t>1</a:t>
            </a:r>
          </a:p>
          <a:p>
            <a:pPr marL="1025999" lvl="2" indent="-342000">
              <a:spcBef>
                <a:spcPts val="600"/>
              </a:spcBef>
              <a:buClr>
                <a:schemeClr val="accent1"/>
              </a:buClr>
              <a:buSzPct val="100000"/>
              <a:buFont typeface="Arial"/>
              <a:buChar char="–"/>
              <a:defRPr sz="2000"/>
            </a:pPr>
            <a:r>
              <a:rPr dirty="0">
                <a:solidFill>
                  <a:schemeClr val="tx1"/>
                </a:solidFill>
              </a:rPr>
              <a:t>les </a:t>
            </a:r>
            <a:r>
              <a:rPr dirty="0" err="1">
                <a:solidFill>
                  <a:schemeClr val="tx1"/>
                </a:solidFill>
              </a:rPr>
              <a:t>effets</a:t>
            </a:r>
            <a:r>
              <a:rPr dirty="0">
                <a:solidFill>
                  <a:schemeClr val="tx1"/>
                </a:solidFill>
              </a:rPr>
              <a:t> du </a:t>
            </a:r>
            <a:r>
              <a:rPr dirty="0" err="1">
                <a:solidFill>
                  <a:schemeClr val="tx1"/>
                </a:solidFill>
              </a:rPr>
              <a:t>traitement</a:t>
            </a:r>
            <a:r>
              <a:rPr dirty="0">
                <a:solidFill>
                  <a:schemeClr val="tx1"/>
                </a:solidFill>
              </a:rPr>
              <a:t> sur </a:t>
            </a:r>
            <a:r>
              <a:rPr lang="it-IT" dirty="0">
                <a:solidFill>
                  <a:schemeClr val="tx1"/>
                </a:solidFill>
              </a:rPr>
              <a:t>la </a:t>
            </a:r>
            <a:r>
              <a:rPr lang="it-IT" dirty="0" err="1">
                <a:solidFill>
                  <a:schemeClr val="tx1"/>
                </a:solidFill>
              </a:rPr>
              <a:t>progression</a:t>
            </a:r>
            <a:r>
              <a:rPr dirty="0">
                <a:solidFill>
                  <a:schemeClr val="tx1"/>
                </a:solidFill>
              </a:rPr>
              <a:t> du handicap et </a:t>
            </a:r>
            <a:r>
              <a:rPr dirty="0" err="1">
                <a:solidFill>
                  <a:schemeClr val="tx1"/>
                </a:solidFill>
              </a:rPr>
              <a:t>l’atrophie</a:t>
            </a:r>
            <a:r>
              <a:rPr dirty="0">
                <a:solidFill>
                  <a:schemeClr val="tx1"/>
                </a:solidFill>
              </a:rPr>
              <a:t> du </a:t>
            </a:r>
            <a:r>
              <a:rPr dirty="0" err="1">
                <a:solidFill>
                  <a:schemeClr val="tx1"/>
                </a:solidFill>
              </a:rPr>
              <a:t>cerveau</a:t>
            </a:r>
            <a:r>
              <a:rPr dirty="0">
                <a:solidFill>
                  <a:schemeClr val="tx1"/>
                </a:solidFill>
              </a:rPr>
              <a:t> </a:t>
            </a:r>
            <a:r>
              <a:rPr dirty="0" err="1">
                <a:solidFill>
                  <a:schemeClr val="tx1"/>
                </a:solidFill>
              </a:rPr>
              <a:t>sont</a:t>
            </a:r>
            <a:r>
              <a:rPr dirty="0">
                <a:solidFill>
                  <a:schemeClr val="tx1"/>
                </a:solidFill>
              </a:rPr>
              <a:t> </a:t>
            </a:r>
            <a:r>
              <a:rPr dirty="0" err="1">
                <a:solidFill>
                  <a:schemeClr val="tx1"/>
                </a:solidFill>
              </a:rPr>
              <a:t>liés</a:t>
            </a:r>
            <a:r>
              <a:rPr dirty="0">
                <a:solidFill>
                  <a:schemeClr val="tx1"/>
                </a:solidFill>
              </a:rPr>
              <a:t/>
            </a:r>
            <a:br>
              <a:rPr dirty="0">
                <a:solidFill>
                  <a:schemeClr val="tx1"/>
                </a:solidFill>
              </a:rPr>
            </a:br>
            <a:r>
              <a:rPr dirty="0">
                <a:solidFill>
                  <a:schemeClr val="tx1"/>
                </a:solidFill>
              </a:rPr>
              <a:t>(</a:t>
            </a:r>
            <a:r>
              <a:rPr i="1" dirty="0">
                <a:solidFill>
                  <a:schemeClr val="tx1"/>
                </a:solidFill>
              </a:rPr>
              <a:t>R</a:t>
            </a:r>
            <a:r>
              <a:rPr baseline="30000" dirty="0">
                <a:solidFill>
                  <a:schemeClr val="tx1"/>
                </a:solidFill>
              </a:rPr>
              <a:t>2</a:t>
            </a:r>
            <a:r>
              <a:rPr dirty="0">
                <a:solidFill>
                  <a:schemeClr val="tx1"/>
                </a:solidFill>
              </a:rPr>
              <a:t> = 0,48)</a:t>
            </a:r>
          </a:p>
          <a:p>
            <a:pPr marL="1025999" lvl="2" indent="-342000">
              <a:spcBef>
                <a:spcPts val="600"/>
              </a:spcBef>
              <a:buClr>
                <a:schemeClr val="accent1"/>
              </a:buClr>
              <a:buSzPct val="100000"/>
              <a:buFont typeface="Arial"/>
              <a:buChar char="–"/>
              <a:defRPr sz="2000"/>
            </a:pPr>
            <a:r>
              <a:rPr dirty="0">
                <a:solidFill>
                  <a:schemeClr val="tx1"/>
                </a:solidFill>
              </a:rPr>
              <a:t>les </a:t>
            </a:r>
            <a:r>
              <a:rPr dirty="0" err="1">
                <a:solidFill>
                  <a:schemeClr val="tx1"/>
                </a:solidFill>
              </a:rPr>
              <a:t>effets</a:t>
            </a:r>
            <a:r>
              <a:rPr dirty="0">
                <a:solidFill>
                  <a:schemeClr val="tx1"/>
                </a:solidFill>
              </a:rPr>
              <a:t> du </a:t>
            </a:r>
            <a:r>
              <a:rPr dirty="0" err="1">
                <a:solidFill>
                  <a:schemeClr val="tx1"/>
                </a:solidFill>
              </a:rPr>
              <a:t>traitement</a:t>
            </a:r>
            <a:r>
              <a:rPr dirty="0">
                <a:solidFill>
                  <a:schemeClr val="tx1"/>
                </a:solidFill>
              </a:rPr>
              <a:t> sur </a:t>
            </a:r>
            <a:r>
              <a:rPr lang="it-IT" dirty="0">
                <a:solidFill>
                  <a:schemeClr val="tx1"/>
                </a:solidFill>
              </a:rPr>
              <a:t>la </a:t>
            </a:r>
            <a:r>
              <a:rPr lang="it-IT" dirty="0" err="1">
                <a:solidFill>
                  <a:schemeClr val="tx1"/>
                </a:solidFill>
              </a:rPr>
              <a:t>progression</a:t>
            </a:r>
            <a:r>
              <a:rPr dirty="0">
                <a:solidFill>
                  <a:schemeClr val="tx1"/>
                </a:solidFill>
              </a:rPr>
              <a:t> du handicap et les </a:t>
            </a:r>
            <a:r>
              <a:rPr dirty="0" err="1">
                <a:solidFill>
                  <a:schemeClr val="tx1"/>
                </a:solidFill>
              </a:rPr>
              <a:t>lésions</a:t>
            </a:r>
            <a:r>
              <a:rPr dirty="0">
                <a:solidFill>
                  <a:schemeClr val="tx1"/>
                </a:solidFill>
              </a:rPr>
              <a:t> </a:t>
            </a:r>
            <a:r>
              <a:rPr dirty="0" err="1">
                <a:solidFill>
                  <a:schemeClr val="tx1"/>
                </a:solidFill>
              </a:rPr>
              <a:t>nouvelles</a:t>
            </a:r>
            <a:r>
              <a:rPr dirty="0">
                <a:solidFill>
                  <a:schemeClr val="tx1"/>
                </a:solidFill>
              </a:rPr>
              <a:t>/</a:t>
            </a:r>
            <a:r>
              <a:rPr dirty="0" err="1">
                <a:solidFill>
                  <a:schemeClr val="tx1"/>
                </a:solidFill>
              </a:rPr>
              <a:t>élargies</a:t>
            </a:r>
            <a:r>
              <a:rPr dirty="0">
                <a:solidFill>
                  <a:schemeClr val="tx1"/>
                </a:solidFill>
              </a:rPr>
              <a:t> </a:t>
            </a:r>
            <a:r>
              <a:rPr dirty="0" err="1">
                <a:solidFill>
                  <a:schemeClr val="tx1"/>
                </a:solidFill>
              </a:rPr>
              <a:t>détectées</a:t>
            </a:r>
            <a:r>
              <a:rPr dirty="0">
                <a:solidFill>
                  <a:schemeClr val="tx1"/>
                </a:solidFill>
              </a:rPr>
              <a:t> par IRM </a:t>
            </a:r>
            <a:r>
              <a:rPr dirty="0" err="1">
                <a:solidFill>
                  <a:schemeClr val="tx1"/>
                </a:solidFill>
              </a:rPr>
              <a:t>sont</a:t>
            </a:r>
            <a:r>
              <a:rPr dirty="0">
                <a:solidFill>
                  <a:schemeClr val="tx1"/>
                </a:solidFill>
              </a:rPr>
              <a:t> </a:t>
            </a:r>
            <a:r>
              <a:rPr dirty="0" err="1">
                <a:solidFill>
                  <a:schemeClr val="tx1"/>
                </a:solidFill>
              </a:rPr>
              <a:t>liés</a:t>
            </a:r>
            <a:r>
              <a:rPr dirty="0">
                <a:solidFill>
                  <a:schemeClr val="tx1"/>
                </a:solidFill>
              </a:rPr>
              <a:t> (</a:t>
            </a:r>
            <a:r>
              <a:rPr i="1" dirty="0">
                <a:solidFill>
                  <a:schemeClr val="tx1"/>
                </a:solidFill>
              </a:rPr>
              <a:t>R</a:t>
            </a:r>
            <a:r>
              <a:rPr baseline="30000" dirty="0">
                <a:solidFill>
                  <a:schemeClr val="tx1"/>
                </a:solidFill>
              </a:rPr>
              <a:t>2</a:t>
            </a:r>
            <a:r>
              <a:rPr dirty="0">
                <a:solidFill>
                  <a:schemeClr val="tx1"/>
                </a:solidFill>
              </a:rPr>
              <a:t> = 0,61)</a:t>
            </a:r>
          </a:p>
        </p:txBody>
      </p:sp>
      <p:sp>
        <p:nvSpPr>
          <p:cNvPr id="234" name="Content Placeholder 6"/>
          <p:cNvSpPr txBox="1"/>
          <p:nvPr/>
        </p:nvSpPr>
        <p:spPr>
          <a:xfrm>
            <a:off x="6398122" y="2602581"/>
            <a:ext cx="5555047" cy="36871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nSpc>
                <a:spcPct val="110000"/>
              </a:lnSpc>
              <a:spcBef>
                <a:spcPts val="600"/>
              </a:spcBef>
              <a:buClr>
                <a:schemeClr val="accent1"/>
              </a:buClr>
              <a:buSzPct val="100000"/>
              <a:buFont typeface="Arial"/>
              <a:buChar char="■"/>
              <a:defRPr sz="2800"/>
            </a:pPr>
            <a:r>
              <a:rPr dirty="0" err="1">
                <a:solidFill>
                  <a:schemeClr val="tx1"/>
                </a:solidFill>
              </a:rPr>
              <a:t>Réserve</a:t>
            </a:r>
            <a:r>
              <a:rPr dirty="0">
                <a:solidFill>
                  <a:schemeClr val="tx1"/>
                </a:solidFill>
              </a:rPr>
              <a:t> cognitive</a:t>
            </a:r>
          </a:p>
          <a:p>
            <a:pPr marL="684000" lvl="1" indent="-342000">
              <a:lnSpc>
                <a:spcPct val="110000"/>
              </a:lnSpc>
              <a:spcBef>
                <a:spcPts val="600"/>
              </a:spcBef>
              <a:buClr>
                <a:schemeClr val="accent1"/>
              </a:buClr>
              <a:buSzPct val="100000"/>
              <a:buFont typeface="Arial"/>
              <a:buChar char="□"/>
              <a:defRPr sz="2400"/>
            </a:pPr>
            <a:r>
              <a:rPr dirty="0" err="1">
                <a:solidFill>
                  <a:schemeClr val="tx1"/>
                </a:solidFill>
              </a:rPr>
              <a:t>Étude</a:t>
            </a:r>
            <a:r>
              <a:rPr dirty="0">
                <a:solidFill>
                  <a:schemeClr val="tx1"/>
                </a:solidFill>
              </a:rPr>
              <a:t> </a:t>
            </a:r>
            <a:r>
              <a:rPr dirty="0" err="1">
                <a:solidFill>
                  <a:schemeClr val="tx1"/>
                </a:solidFill>
              </a:rPr>
              <a:t>longitudinale</a:t>
            </a:r>
            <a:r>
              <a:rPr dirty="0">
                <a:solidFill>
                  <a:schemeClr val="tx1"/>
                </a:solidFill>
              </a:rPr>
              <a:t> </a:t>
            </a:r>
            <a:r>
              <a:rPr lang="it-IT" dirty="0" err="1">
                <a:solidFill>
                  <a:schemeClr val="tx1"/>
                </a:solidFill>
              </a:rPr>
              <a:t>sur</a:t>
            </a:r>
            <a:r>
              <a:rPr dirty="0">
                <a:solidFill>
                  <a:schemeClr val="tx1"/>
                </a:solidFill>
              </a:rPr>
              <a:t> 859 </a:t>
            </a:r>
            <a:r>
              <a:rPr dirty="0" err="1">
                <a:solidFill>
                  <a:schemeClr val="tx1"/>
                </a:solidFill>
              </a:rPr>
              <a:t>personnes</a:t>
            </a:r>
            <a:r>
              <a:rPr dirty="0">
                <a:solidFill>
                  <a:schemeClr val="tx1"/>
                </a:solidFill>
              </a:rPr>
              <a:t> avec SEP</a:t>
            </a:r>
            <a:r>
              <a:rPr baseline="30000" dirty="0">
                <a:solidFill>
                  <a:schemeClr val="tx1"/>
                </a:solidFill>
              </a:rPr>
              <a:t>2</a:t>
            </a:r>
          </a:p>
          <a:p>
            <a:pPr marL="1025999" lvl="2" indent="-342000">
              <a:spcBef>
                <a:spcPts val="600"/>
              </a:spcBef>
              <a:buClr>
                <a:schemeClr val="accent1"/>
              </a:buClr>
              <a:buSzPct val="100000"/>
              <a:buFont typeface="Arial"/>
              <a:buChar char="–"/>
              <a:defRPr sz="2000"/>
            </a:pPr>
            <a:r>
              <a:rPr dirty="0">
                <a:solidFill>
                  <a:schemeClr val="tx1"/>
                </a:solidFill>
              </a:rPr>
              <a:t>Les patients avec </a:t>
            </a:r>
            <a:r>
              <a:rPr dirty="0" err="1">
                <a:solidFill>
                  <a:schemeClr val="tx1"/>
                </a:solidFill>
              </a:rPr>
              <a:t>une</a:t>
            </a:r>
            <a:r>
              <a:rPr dirty="0">
                <a:solidFill>
                  <a:schemeClr val="tx1"/>
                </a:solidFill>
              </a:rPr>
              <a:t> </a:t>
            </a:r>
            <a:r>
              <a:rPr dirty="0" err="1">
                <a:solidFill>
                  <a:schemeClr val="tx1"/>
                </a:solidFill>
              </a:rPr>
              <a:t>grande</a:t>
            </a:r>
            <a:r>
              <a:rPr dirty="0">
                <a:solidFill>
                  <a:schemeClr val="tx1"/>
                </a:solidFill>
              </a:rPr>
              <a:t> </a:t>
            </a:r>
            <a:r>
              <a:rPr dirty="0" err="1">
                <a:solidFill>
                  <a:schemeClr val="tx1"/>
                </a:solidFill>
              </a:rPr>
              <a:t>réserve</a:t>
            </a:r>
            <a:r>
              <a:rPr dirty="0">
                <a:solidFill>
                  <a:schemeClr val="tx1"/>
                </a:solidFill>
              </a:rPr>
              <a:t> cognitive active </a:t>
            </a:r>
            <a:r>
              <a:rPr dirty="0" err="1">
                <a:solidFill>
                  <a:schemeClr val="tx1"/>
                </a:solidFill>
              </a:rPr>
              <a:t>avaient</a:t>
            </a:r>
            <a:r>
              <a:rPr dirty="0">
                <a:solidFill>
                  <a:schemeClr val="tx1"/>
                </a:solidFill>
              </a:rPr>
              <a:t> </a:t>
            </a:r>
            <a:r>
              <a:rPr lang="it-IT" dirty="0">
                <a:solidFill>
                  <a:schemeClr val="tx1"/>
                </a:solidFill>
              </a:rPr>
              <a:t>un </a:t>
            </a:r>
            <a:r>
              <a:rPr lang="it-IT" dirty="0" err="1">
                <a:solidFill>
                  <a:schemeClr val="tx1"/>
                </a:solidFill>
              </a:rPr>
              <a:t>fardeau</a:t>
            </a:r>
            <a:r>
              <a:rPr lang="it-IT" dirty="0">
                <a:solidFill>
                  <a:schemeClr val="tx1"/>
                </a:solidFill>
              </a:rPr>
              <a:t> </a:t>
            </a:r>
            <a:r>
              <a:rPr lang="it-IT" dirty="0" err="1">
                <a:solidFill>
                  <a:schemeClr val="tx1"/>
                </a:solidFill>
              </a:rPr>
              <a:t>des</a:t>
            </a:r>
            <a:r>
              <a:rPr dirty="0">
                <a:solidFill>
                  <a:schemeClr val="tx1"/>
                </a:solidFill>
              </a:rPr>
              <a:t> </a:t>
            </a:r>
            <a:r>
              <a:rPr dirty="0" err="1">
                <a:solidFill>
                  <a:schemeClr val="tx1"/>
                </a:solidFill>
              </a:rPr>
              <a:t>symptômes</a:t>
            </a:r>
            <a:r>
              <a:rPr dirty="0">
                <a:solidFill>
                  <a:schemeClr val="tx1"/>
                </a:solidFill>
              </a:rPr>
              <a:t> </a:t>
            </a:r>
            <a:r>
              <a:rPr lang="it-IT" dirty="0" err="1">
                <a:solidFill>
                  <a:schemeClr val="tx1"/>
                </a:solidFill>
              </a:rPr>
              <a:t>inférieur</a:t>
            </a:r>
            <a:r>
              <a:rPr lang="it-IT" dirty="0">
                <a:solidFill>
                  <a:schemeClr val="tx1"/>
                </a:solidFill>
              </a:rPr>
              <a:t> à </a:t>
            </a:r>
            <a:r>
              <a:rPr lang="it-IT" dirty="0" err="1">
                <a:solidFill>
                  <a:schemeClr val="tx1"/>
                </a:solidFill>
              </a:rPr>
              <a:t>celui</a:t>
            </a:r>
            <a:r>
              <a:rPr lang="it-IT" dirty="0">
                <a:solidFill>
                  <a:schemeClr val="tx1"/>
                </a:solidFill>
              </a:rPr>
              <a:t> </a:t>
            </a:r>
            <a:r>
              <a:rPr lang="it-IT" dirty="0" err="1">
                <a:solidFill>
                  <a:schemeClr val="tx1"/>
                </a:solidFill>
              </a:rPr>
              <a:t>des</a:t>
            </a:r>
            <a:r>
              <a:rPr lang="it-IT" dirty="0">
                <a:solidFill>
                  <a:schemeClr val="tx1"/>
                </a:solidFill>
              </a:rPr>
              <a:t> </a:t>
            </a:r>
            <a:r>
              <a:rPr lang="it-IT" dirty="0" err="1">
                <a:solidFill>
                  <a:schemeClr val="tx1"/>
                </a:solidFill>
              </a:rPr>
              <a:t>patients</a:t>
            </a:r>
            <a:r>
              <a:rPr lang="it-IT" dirty="0">
                <a:solidFill>
                  <a:schemeClr val="tx1"/>
                </a:solidFill>
              </a:rPr>
              <a:t> </a:t>
            </a:r>
            <a:r>
              <a:rPr lang="it-IT" dirty="0" err="1">
                <a:solidFill>
                  <a:schemeClr val="tx1"/>
                </a:solidFill>
              </a:rPr>
              <a:t>avec</a:t>
            </a:r>
            <a:r>
              <a:rPr dirty="0">
                <a:solidFill>
                  <a:schemeClr val="tx1"/>
                </a:solidFill>
              </a:rPr>
              <a:t> </a:t>
            </a:r>
            <a:r>
              <a:rPr dirty="0" err="1">
                <a:solidFill>
                  <a:schemeClr val="tx1"/>
                </a:solidFill>
              </a:rPr>
              <a:t>une</a:t>
            </a:r>
            <a:r>
              <a:rPr dirty="0">
                <a:solidFill>
                  <a:schemeClr val="tx1"/>
                </a:solidFill>
              </a:rPr>
              <a:t> </a:t>
            </a:r>
            <a:r>
              <a:rPr dirty="0" err="1">
                <a:solidFill>
                  <a:schemeClr val="tx1"/>
                </a:solidFill>
              </a:rPr>
              <a:t>faible</a:t>
            </a:r>
            <a:r>
              <a:rPr dirty="0">
                <a:solidFill>
                  <a:schemeClr val="tx1"/>
                </a:solidFill>
              </a:rPr>
              <a:t> </a:t>
            </a:r>
            <a:r>
              <a:rPr dirty="0" err="1">
                <a:solidFill>
                  <a:schemeClr val="tx1"/>
                </a:solidFill>
              </a:rPr>
              <a:t>réserve</a:t>
            </a:r>
            <a:r>
              <a:rPr dirty="0">
                <a:solidFill>
                  <a:schemeClr val="tx1"/>
                </a:solidFill>
              </a:rPr>
              <a:t> cognitive active, </a:t>
            </a:r>
            <a:r>
              <a:rPr dirty="0" err="1">
                <a:solidFill>
                  <a:schemeClr val="tx1"/>
                </a:solidFill>
              </a:rPr>
              <a:t>indépendant</a:t>
            </a:r>
            <a:r>
              <a:rPr dirty="0">
                <a:solidFill>
                  <a:schemeClr val="tx1"/>
                </a:solidFill>
              </a:rPr>
              <a:t> de la </a:t>
            </a:r>
            <a:r>
              <a:rPr dirty="0" err="1">
                <a:solidFill>
                  <a:schemeClr val="tx1"/>
                </a:solidFill>
              </a:rPr>
              <a:t>réserve</a:t>
            </a:r>
            <a:r>
              <a:rPr dirty="0">
                <a:solidFill>
                  <a:schemeClr val="tx1"/>
                </a:solidFill>
              </a:rPr>
              <a:t> cognitive passive </a:t>
            </a:r>
            <a:r>
              <a:rPr lang="en-GB" dirty="0">
                <a:solidFill>
                  <a:schemeClr val="tx1"/>
                </a:solidFill>
              </a:rPr>
              <a:t/>
            </a:r>
            <a:br>
              <a:rPr lang="en-GB" dirty="0">
                <a:solidFill>
                  <a:schemeClr val="tx1"/>
                </a:solidFill>
              </a:rPr>
            </a:br>
            <a:r>
              <a:rPr dirty="0">
                <a:solidFill>
                  <a:schemeClr val="tx1"/>
                </a:solidFill>
              </a:rPr>
              <a:t>(</a:t>
            </a:r>
            <a:r>
              <a:rPr i="1" dirty="0">
                <a:solidFill>
                  <a:schemeClr val="tx1"/>
                </a:solidFill>
              </a:rPr>
              <a:t>p</a:t>
            </a:r>
            <a:r>
              <a:rPr dirty="0">
                <a:solidFill>
                  <a:schemeClr val="tx1"/>
                </a:solidFill>
              </a:rPr>
              <a:t> &lt; 0,01)</a:t>
            </a:r>
            <a:endParaRPr baseline="30000" dirty="0">
              <a:solidFill>
                <a:schemeClr val="tx1"/>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13</a:t>
            </a:fld>
            <a:endParaRPr/>
          </a:p>
        </p:txBody>
      </p:sp>
      <p:sp>
        <p:nvSpPr>
          <p:cNvPr id="239" name="Title 1"/>
          <p:cNvSpPr txBox="1">
            <a:spLocks noGrp="1"/>
          </p:cNvSpPr>
          <p:nvPr>
            <p:ph type="title"/>
          </p:nvPr>
        </p:nvSpPr>
        <p:spPr>
          <a:xfrm>
            <a:off x="-1" y="-1"/>
            <a:ext cx="11307602" cy="1335602"/>
          </a:xfrm>
          <a:prstGeom prst="rect">
            <a:avLst/>
          </a:prstGeom>
        </p:spPr>
        <p:txBody>
          <a:bodyPr/>
          <a:lstStyle/>
          <a:p>
            <a:r>
              <a:rPr dirty="0"/>
              <a:t>La </a:t>
            </a:r>
            <a:r>
              <a:rPr dirty="0" err="1"/>
              <a:t>déficience</a:t>
            </a:r>
            <a:r>
              <a:rPr dirty="0"/>
              <a:t> cognitive a </a:t>
            </a:r>
            <a:r>
              <a:rPr lang="it-IT" dirty="0"/>
              <a:t/>
            </a:r>
            <a:br>
              <a:rPr lang="it-IT" dirty="0"/>
            </a:br>
            <a:r>
              <a:rPr dirty="0"/>
              <a:t>des implications </a:t>
            </a:r>
            <a:r>
              <a:rPr dirty="0" err="1"/>
              <a:t>d’ordre</a:t>
            </a:r>
            <a:r>
              <a:rPr dirty="0"/>
              <a:t> </a:t>
            </a:r>
            <a:r>
              <a:rPr dirty="0" err="1"/>
              <a:t>pratique</a:t>
            </a:r>
            <a:endParaRPr dirty="0"/>
          </a:p>
        </p:txBody>
      </p:sp>
      <p:sp>
        <p:nvSpPr>
          <p:cNvPr id="240" name="Content Placeholder 3"/>
          <p:cNvSpPr txBox="1">
            <a:spLocks noGrp="1"/>
          </p:cNvSpPr>
          <p:nvPr>
            <p:ph type="body" idx="1"/>
          </p:nvPr>
        </p:nvSpPr>
        <p:spPr>
          <a:xfrm>
            <a:off x="509462" y="1597820"/>
            <a:ext cx="10796311" cy="4525963"/>
          </a:xfrm>
          <a:prstGeom prst="rect">
            <a:avLst/>
          </a:prstGeom>
        </p:spPr>
        <p:txBody>
          <a:bodyPr/>
          <a:lstStyle/>
          <a:p>
            <a:r>
              <a:rPr dirty="0"/>
              <a:t>La </a:t>
            </a:r>
            <a:r>
              <a:rPr dirty="0" err="1"/>
              <a:t>déficience</a:t>
            </a:r>
            <a:r>
              <a:rPr dirty="0"/>
              <a:t> cognitive </a:t>
            </a:r>
            <a:r>
              <a:rPr dirty="0" err="1"/>
              <a:t>dans</a:t>
            </a:r>
            <a:r>
              <a:rPr dirty="0"/>
              <a:t> la SEP </a:t>
            </a:r>
            <a:r>
              <a:rPr dirty="0" err="1"/>
              <a:t>précoce</a:t>
            </a:r>
            <a:r>
              <a:rPr dirty="0"/>
              <a:t> </a:t>
            </a:r>
            <a:r>
              <a:rPr dirty="0" err="1"/>
              <a:t>est</a:t>
            </a:r>
            <a:r>
              <a:rPr dirty="0"/>
              <a:t> </a:t>
            </a:r>
            <a:r>
              <a:rPr dirty="0" err="1"/>
              <a:t>associée</a:t>
            </a:r>
            <a:r>
              <a:rPr dirty="0"/>
              <a:t> à :</a:t>
            </a:r>
          </a:p>
          <a:p>
            <a:pPr marL="684000" lvl="1" indent="-342000">
              <a:defRPr sz="2400"/>
            </a:pPr>
            <a:r>
              <a:rPr dirty="0" err="1"/>
              <a:t>Une</a:t>
            </a:r>
            <a:r>
              <a:rPr dirty="0"/>
              <a:t> </a:t>
            </a:r>
            <a:r>
              <a:rPr dirty="0" err="1"/>
              <a:t>réduction</a:t>
            </a:r>
            <a:r>
              <a:rPr dirty="0"/>
              <a:t> de la </a:t>
            </a:r>
            <a:r>
              <a:rPr dirty="0" err="1"/>
              <a:t>qualité</a:t>
            </a:r>
            <a:r>
              <a:rPr dirty="0"/>
              <a:t> de vie</a:t>
            </a:r>
            <a:r>
              <a:rPr baseline="30000" dirty="0"/>
              <a:t>1</a:t>
            </a:r>
          </a:p>
          <a:p>
            <a:pPr marL="684000" lvl="1" indent="-342000">
              <a:defRPr sz="2400"/>
            </a:pPr>
            <a:r>
              <a:rPr dirty="0" err="1"/>
              <a:t>Une</a:t>
            </a:r>
            <a:r>
              <a:rPr dirty="0"/>
              <a:t> </a:t>
            </a:r>
            <a:r>
              <a:rPr dirty="0" err="1"/>
              <a:t>réduction</a:t>
            </a:r>
            <a:r>
              <a:rPr dirty="0"/>
              <a:t> du </a:t>
            </a:r>
            <a:r>
              <a:rPr dirty="0" err="1"/>
              <a:t>fonctionnement</a:t>
            </a:r>
            <a:r>
              <a:rPr dirty="0"/>
              <a:t> au quotidien</a:t>
            </a:r>
            <a:r>
              <a:rPr baseline="30000" dirty="0"/>
              <a:t>2</a:t>
            </a:r>
            <a:r>
              <a:rPr dirty="0"/>
              <a:t> </a:t>
            </a:r>
          </a:p>
          <a:p>
            <a:pPr marL="684000" lvl="1" indent="-342000">
              <a:defRPr sz="2400"/>
            </a:pPr>
            <a:r>
              <a:rPr dirty="0" err="1"/>
              <a:t>Une</a:t>
            </a:r>
            <a:r>
              <a:rPr dirty="0"/>
              <a:t> </a:t>
            </a:r>
            <a:r>
              <a:rPr dirty="0" err="1"/>
              <a:t>réduction</a:t>
            </a:r>
            <a:r>
              <a:rPr dirty="0"/>
              <a:t> de </a:t>
            </a:r>
            <a:r>
              <a:rPr dirty="0" err="1"/>
              <a:t>l’activité</a:t>
            </a:r>
            <a:r>
              <a:rPr dirty="0"/>
              <a:t> </a:t>
            </a:r>
            <a:r>
              <a:rPr dirty="0" err="1"/>
              <a:t>professionnelle</a:t>
            </a:r>
            <a:endParaRPr dirty="0"/>
          </a:p>
          <a:p>
            <a:pPr marL="1025999" lvl="2" indent="-342000">
              <a:defRPr sz="2000"/>
            </a:pPr>
            <a:r>
              <a:rPr dirty="0"/>
              <a:t>Les </a:t>
            </a:r>
            <a:r>
              <a:rPr dirty="0" err="1"/>
              <a:t>taux</a:t>
            </a:r>
            <a:r>
              <a:rPr dirty="0"/>
              <a:t> de </a:t>
            </a:r>
            <a:r>
              <a:rPr dirty="0" err="1"/>
              <a:t>chômage</a:t>
            </a:r>
            <a:r>
              <a:rPr dirty="0"/>
              <a:t> </a:t>
            </a:r>
            <a:r>
              <a:rPr dirty="0" err="1"/>
              <a:t>parmi</a:t>
            </a:r>
            <a:r>
              <a:rPr dirty="0"/>
              <a:t> les </a:t>
            </a:r>
            <a:r>
              <a:rPr dirty="0" err="1"/>
              <a:t>personnes</a:t>
            </a:r>
            <a:r>
              <a:rPr dirty="0"/>
              <a:t> </a:t>
            </a:r>
            <a:r>
              <a:rPr dirty="0" err="1"/>
              <a:t>atteintes</a:t>
            </a:r>
            <a:r>
              <a:rPr dirty="0"/>
              <a:t> de SEP </a:t>
            </a:r>
            <a:r>
              <a:rPr dirty="0" err="1"/>
              <a:t>sont</a:t>
            </a:r>
            <a:r>
              <a:rPr dirty="0"/>
              <a:t> plus </a:t>
            </a:r>
            <a:r>
              <a:rPr dirty="0" err="1"/>
              <a:t>élevés</a:t>
            </a:r>
            <a:r>
              <a:rPr dirty="0"/>
              <a:t> que </a:t>
            </a:r>
            <a:r>
              <a:rPr dirty="0" err="1"/>
              <a:t>ceux</a:t>
            </a:r>
            <a:r>
              <a:rPr dirty="0"/>
              <a:t> </a:t>
            </a:r>
            <a:r>
              <a:rPr dirty="0" err="1"/>
              <a:t>dans</a:t>
            </a:r>
            <a:r>
              <a:rPr dirty="0"/>
              <a:t> la population </a:t>
            </a:r>
            <a:r>
              <a:rPr dirty="0" err="1"/>
              <a:t>générale</a:t>
            </a:r>
            <a:r>
              <a:rPr dirty="0"/>
              <a:t>, </a:t>
            </a:r>
            <a:r>
              <a:rPr dirty="0" err="1"/>
              <a:t>même</a:t>
            </a:r>
            <a:r>
              <a:rPr dirty="0"/>
              <a:t> </a:t>
            </a:r>
            <a:r>
              <a:rPr dirty="0" err="1"/>
              <a:t>quand</a:t>
            </a:r>
            <a:r>
              <a:rPr dirty="0"/>
              <a:t> le </a:t>
            </a:r>
            <a:r>
              <a:rPr dirty="0" err="1"/>
              <a:t>degré</a:t>
            </a:r>
            <a:r>
              <a:rPr dirty="0"/>
              <a:t> de handicap physique </a:t>
            </a:r>
            <a:r>
              <a:rPr dirty="0" err="1"/>
              <a:t>est</a:t>
            </a:r>
            <a:r>
              <a:rPr dirty="0"/>
              <a:t> </a:t>
            </a:r>
            <a:r>
              <a:rPr dirty="0" err="1"/>
              <a:t>peu</a:t>
            </a:r>
            <a:r>
              <a:rPr dirty="0"/>
              <a:t> important</a:t>
            </a:r>
            <a:r>
              <a:rPr baseline="30000" dirty="0"/>
              <a:t>3,4</a:t>
            </a:r>
          </a:p>
        </p:txBody>
      </p:sp>
      <p:sp>
        <p:nvSpPr>
          <p:cNvPr id="241" name="Text Placeholder 4"/>
          <p:cNvSpPr>
            <a:spLocks noGrp="1"/>
          </p:cNvSpPr>
          <p:nvPr>
            <p:ph type="body" idx="13"/>
          </p:nvPr>
        </p:nvSpPr>
        <p:spPr>
          <a:xfrm>
            <a:off x="528136" y="6396335"/>
            <a:ext cx="10777637" cy="461666"/>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t>EDSS, Expanded Disability Status Scale</a:t>
            </a:r>
            <a:br/>
            <a:r>
              <a:t>1. Glanz BI </a:t>
            </a:r>
            <a:r>
              <a:rPr i="1"/>
              <a:t>et al.</a:t>
            </a:r>
            <a:r>
              <a:t>, 2010; 2. Rao SM </a:t>
            </a:r>
            <a:r>
              <a:rPr i="1"/>
              <a:t>et al.</a:t>
            </a:r>
            <a:r>
              <a:t>, 1991; 3. Kobelt G </a:t>
            </a:r>
            <a:r>
              <a:rPr i="1"/>
              <a:t>et al.</a:t>
            </a:r>
            <a:r>
              <a:t>, 2006; 4. Kobelt G </a:t>
            </a:r>
            <a:r>
              <a:rPr i="1"/>
              <a:t>et al.</a:t>
            </a:r>
            <a:r>
              <a:t>, 2009</a:t>
            </a:r>
          </a:p>
        </p:txBody>
      </p:sp>
      <p:grpSp>
        <p:nvGrpSpPr>
          <p:cNvPr id="244" name="Rounded Rectangle 17"/>
          <p:cNvGrpSpPr/>
          <p:nvPr/>
        </p:nvGrpSpPr>
        <p:grpSpPr>
          <a:xfrm>
            <a:off x="1079203" y="4564452"/>
            <a:ext cx="10033595" cy="1200327"/>
            <a:chOff x="0" y="-26028"/>
            <a:chExt cx="10033594" cy="1200325"/>
          </a:xfrm>
        </p:grpSpPr>
        <p:sp>
          <p:nvSpPr>
            <p:cNvPr id="242" name="Rectangle aux angles arrondis"/>
            <p:cNvSpPr/>
            <p:nvPr/>
          </p:nvSpPr>
          <p:spPr>
            <a:xfrm>
              <a:off x="0" y="3291"/>
              <a:ext cx="10033594" cy="1141687"/>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lgn="ctr"/>
              <a:endParaRPr/>
            </a:p>
          </p:txBody>
        </p:sp>
        <p:sp>
          <p:nvSpPr>
            <p:cNvPr id="243" name="Même si une personne atteinte de SEP est totalement autonome la plupart du temps, l’activité professionnelle est réduite, ce qui suggère que la déficience cognitive joue un rôle important"/>
            <p:cNvSpPr txBox="1"/>
            <p:nvPr/>
          </p:nvSpPr>
          <p:spPr>
            <a:xfrm>
              <a:off x="55732" y="-26028"/>
              <a:ext cx="9922130" cy="12003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400"/>
              </a:lvl1pPr>
            </a:lstStyle>
            <a:p>
              <a:r>
                <a:rPr dirty="0" err="1">
                  <a:solidFill>
                    <a:schemeClr val="tx1"/>
                  </a:solidFill>
                </a:rPr>
                <a:t>Même</a:t>
              </a:r>
              <a:r>
                <a:rPr dirty="0">
                  <a:solidFill>
                    <a:schemeClr val="tx1"/>
                  </a:solidFill>
                </a:rPr>
                <a:t> </a:t>
              </a:r>
              <a:r>
                <a:rPr dirty="0" err="1">
                  <a:solidFill>
                    <a:schemeClr val="tx1"/>
                  </a:solidFill>
                </a:rPr>
                <a:t>si</a:t>
              </a:r>
              <a:r>
                <a:rPr dirty="0">
                  <a:solidFill>
                    <a:schemeClr val="tx1"/>
                  </a:solidFill>
                </a:rPr>
                <a:t> </a:t>
              </a:r>
              <a:r>
                <a:rPr dirty="0" err="1">
                  <a:solidFill>
                    <a:schemeClr val="tx1"/>
                  </a:solidFill>
                </a:rPr>
                <a:t>une</a:t>
              </a:r>
              <a:r>
                <a:rPr dirty="0">
                  <a:solidFill>
                    <a:schemeClr val="tx1"/>
                  </a:solidFill>
                </a:rPr>
                <a:t> </a:t>
              </a:r>
              <a:r>
                <a:rPr dirty="0" err="1">
                  <a:solidFill>
                    <a:schemeClr val="tx1"/>
                  </a:solidFill>
                </a:rPr>
                <a:t>personne</a:t>
              </a:r>
              <a:r>
                <a:rPr dirty="0">
                  <a:solidFill>
                    <a:schemeClr val="tx1"/>
                  </a:solidFill>
                </a:rPr>
                <a:t> </a:t>
              </a:r>
              <a:r>
                <a:rPr dirty="0" err="1">
                  <a:solidFill>
                    <a:schemeClr val="tx1"/>
                  </a:solidFill>
                </a:rPr>
                <a:t>atteinte</a:t>
              </a:r>
              <a:r>
                <a:rPr dirty="0">
                  <a:solidFill>
                    <a:schemeClr val="tx1"/>
                  </a:solidFill>
                </a:rPr>
                <a:t> de SEP </a:t>
              </a:r>
              <a:r>
                <a:rPr dirty="0" err="1">
                  <a:solidFill>
                    <a:schemeClr val="tx1"/>
                  </a:solidFill>
                </a:rPr>
                <a:t>est</a:t>
              </a:r>
              <a:r>
                <a:rPr dirty="0">
                  <a:solidFill>
                    <a:schemeClr val="tx1"/>
                  </a:solidFill>
                </a:rPr>
                <a:t> </a:t>
              </a:r>
              <a:r>
                <a:rPr dirty="0" err="1">
                  <a:solidFill>
                    <a:schemeClr val="tx1"/>
                  </a:solidFill>
                </a:rPr>
                <a:t>totalement</a:t>
              </a:r>
              <a:r>
                <a:rPr dirty="0">
                  <a:solidFill>
                    <a:schemeClr val="tx1"/>
                  </a:solidFill>
                </a:rPr>
                <a:t> </a:t>
              </a:r>
              <a:r>
                <a:rPr dirty="0" err="1">
                  <a:solidFill>
                    <a:schemeClr val="tx1"/>
                  </a:solidFill>
                </a:rPr>
                <a:t>autonome</a:t>
              </a:r>
              <a:r>
                <a:rPr dirty="0">
                  <a:solidFill>
                    <a:schemeClr val="tx1"/>
                  </a:solidFill>
                </a:rPr>
                <a:t> la </a:t>
              </a:r>
              <a:r>
                <a:rPr dirty="0" err="1">
                  <a:solidFill>
                    <a:schemeClr val="tx1"/>
                  </a:solidFill>
                </a:rPr>
                <a:t>plupart</a:t>
              </a:r>
              <a:r>
                <a:rPr dirty="0">
                  <a:solidFill>
                    <a:schemeClr val="tx1"/>
                  </a:solidFill>
                </a:rPr>
                <a:t> du temps, </a:t>
              </a:r>
              <a:r>
                <a:rPr lang="it-IT" dirty="0">
                  <a:solidFill>
                    <a:schemeClr val="tx1"/>
                  </a:solidFill>
                </a:rPr>
                <a:t>son </a:t>
              </a:r>
              <a:r>
                <a:rPr lang="fr-FR" dirty="0">
                  <a:solidFill>
                    <a:schemeClr val="tx1"/>
                  </a:solidFill>
                </a:rPr>
                <a:t>activité professionnelle </a:t>
              </a:r>
              <a:r>
                <a:rPr dirty="0" err="1">
                  <a:solidFill>
                    <a:schemeClr val="tx1"/>
                  </a:solidFill>
                </a:rPr>
                <a:t>est</a:t>
              </a:r>
              <a:r>
                <a:rPr dirty="0">
                  <a:solidFill>
                    <a:schemeClr val="tx1"/>
                  </a:solidFill>
                </a:rPr>
                <a:t> </a:t>
              </a:r>
              <a:r>
                <a:rPr dirty="0" err="1">
                  <a:solidFill>
                    <a:schemeClr val="tx1"/>
                  </a:solidFill>
                </a:rPr>
                <a:t>réduite</a:t>
              </a:r>
              <a:r>
                <a:rPr dirty="0">
                  <a:solidFill>
                    <a:schemeClr val="tx1"/>
                  </a:solidFill>
                </a:rPr>
                <a:t>, </a:t>
              </a:r>
              <a:r>
                <a:rPr dirty="0" err="1">
                  <a:solidFill>
                    <a:schemeClr val="tx1"/>
                  </a:solidFill>
                </a:rPr>
                <a:t>ce</a:t>
              </a:r>
              <a:r>
                <a:rPr dirty="0">
                  <a:solidFill>
                    <a:schemeClr val="tx1"/>
                  </a:solidFill>
                </a:rPr>
                <a:t> qui </a:t>
              </a:r>
              <a:r>
                <a:rPr dirty="0" err="1">
                  <a:solidFill>
                    <a:schemeClr val="tx1"/>
                  </a:solidFill>
                </a:rPr>
                <a:t>suggère</a:t>
              </a:r>
              <a:r>
                <a:rPr dirty="0">
                  <a:solidFill>
                    <a:schemeClr val="tx1"/>
                  </a:solidFill>
                </a:rPr>
                <a:t> que la </a:t>
              </a:r>
              <a:r>
                <a:rPr dirty="0" err="1">
                  <a:solidFill>
                    <a:schemeClr val="tx1"/>
                  </a:solidFill>
                </a:rPr>
                <a:t>déficience</a:t>
              </a:r>
              <a:r>
                <a:rPr dirty="0">
                  <a:solidFill>
                    <a:schemeClr val="tx1"/>
                  </a:solidFill>
                </a:rPr>
                <a:t> cognitive </a:t>
              </a:r>
              <a:r>
                <a:rPr dirty="0" err="1">
                  <a:solidFill>
                    <a:schemeClr val="tx1"/>
                  </a:solidFill>
                </a:rPr>
                <a:t>joue</a:t>
              </a:r>
              <a:r>
                <a:rPr dirty="0">
                  <a:solidFill>
                    <a:schemeClr val="tx1"/>
                  </a:solidFill>
                </a:rPr>
                <a:t> un </a:t>
              </a:r>
              <a:r>
                <a:rPr dirty="0" err="1">
                  <a:solidFill>
                    <a:schemeClr val="tx1"/>
                  </a:solidFill>
                </a:rPr>
                <a:t>rôle</a:t>
              </a:r>
              <a:r>
                <a:rPr dirty="0">
                  <a:solidFill>
                    <a:schemeClr val="tx1"/>
                  </a:solidFill>
                </a:rPr>
                <a:t> important</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14</a:t>
            </a:fld>
            <a:endParaRPr/>
          </a:p>
        </p:txBody>
      </p:sp>
      <p:sp>
        <p:nvSpPr>
          <p:cNvPr id="249" name="Title 1"/>
          <p:cNvSpPr txBox="1">
            <a:spLocks noGrp="1"/>
          </p:cNvSpPr>
          <p:nvPr>
            <p:ph type="title"/>
          </p:nvPr>
        </p:nvSpPr>
        <p:spPr>
          <a:xfrm>
            <a:off x="-1" y="-1"/>
            <a:ext cx="11307602" cy="1335602"/>
          </a:xfrm>
          <a:prstGeom prst="rect">
            <a:avLst/>
          </a:prstGeom>
        </p:spPr>
        <p:txBody>
          <a:bodyPr/>
          <a:lstStyle/>
          <a:p>
            <a:r>
              <a:rPr dirty="0">
                <a:solidFill>
                  <a:schemeClr val="bg1"/>
                </a:solidFill>
              </a:rPr>
              <a:t>La </a:t>
            </a:r>
            <a:r>
              <a:rPr dirty="0" err="1">
                <a:solidFill>
                  <a:schemeClr val="bg1"/>
                </a:solidFill>
              </a:rPr>
              <a:t>déficience</a:t>
            </a:r>
            <a:r>
              <a:rPr dirty="0">
                <a:solidFill>
                  <a:schemeClr val="bg1"/>
                </a:solidFill>
              </a:rPr>
              <a:t> cognitive </a:t>
            </a:r>
            <a:r>
              <a:rPr dirty="0" err="1">
                <a:solidFill>
                  <a:schemeClr val="bg1"/>
                </a:solidFill>
              </a:rPr>
              <a:t>prédit</a:t>
            </a:r>
            <a:r>
              <a:rPr dirty="0">
                <a:solidFill>
                  <a:schemeClr val="bg1"/>
                </a:solidFill>
              </a:rPr>
              <a:t> </a:t>
            </a:r>
            <a:r>
              <a:rPr lang="it-IT" dirty="0">
                <a:solidFill>
                  <a:schemeClr val="bg1"/>
                </a:solidFill>
              </a:rPr>
              <a:t/>
            </a:r>
            <a:br>
              <a:rPr lang="it-IT" dirty="0">
                <a:solidFill>
                  <a:schemeClr val="bg1"/>
                </a:solidFill>
              </a:rPr>
            </a:br>
            <a:r>
              <a:rPr lang="it-IT" dirty="0">
                <a:solidFill>
                  <a:schemeClr val="bg1"/>
                </a:solidFill>
              </a:rPr>
              <a:t>la </a:t>
            </a:r>
            <a:r>
              <a:rPr lang="it-IT" dirty="0" err="1">
                <a:solidFill>
                  <a:schemeClr val="bg1"/>
                </a:solidFill>
              </a:rPr>
              <a:t>progression</a:t>
            </a:r>
            <a:r>
              <a:rPr dirty="0">
                <a:solidFill>
                  <a:schemeClr val="bg1"/>
                </a:solidFill>
              </a:rPr>
              <a:t> du handicap</a:t>
            </a:r>
            <a:r>
              <a:rPr lang="en-GB" dirty="0">
                <a:solidFill>
                  <a:schemeClr val="bg1"/>
                </a:solidFill>
              </a:rPr>
              <a:t> </a:t>
            </a:r>
            <a:r>
              <a:rPr dirty="0">
                <a:solidFill>
                  <a:schemeClr val="bg1"/>
                </a:solidFill>
              </a:rPr>
              <a:t>(1/2)</a:t>
            </a:r>
          </a:p>
        </p:txBody>
      </p:sp>
      <p:sp>
        <p:nvSpPr>
          <p:cNvPr id="250" name="Content Placeholder 3"/>
          <p:cNvSpPr txBox="1">
            <a:spLocks noGrp="1"/>
          </p:cNvSpPr>
          <p:nvPr>
            <p:ph type="body" idx="1"/>
          </p:nvPr>
        </p:nvSpPr>
        <p:spPr>
          <a:xfrm>
            <a:off x="401622" y="1602986"/>
            <a:ext cx="11388756" cy="4525964"/>
          </a:xfrm>
          <a:prstGeom prst="rect">
            <a:avLst/>
          </a:prstGeom>
        </p:spPr>
        <p:txBody>
          <a:bodyPr/>
          <a:lstStyle/>
          <a:p>
            <a:r>
              <a:rPr dirty="0">
                <a:solidFill>
                  <a:schemeClr val="tx1"/>
                </a:solidFill>
              </a:rPr>
              <a:t>La </a:t>
            </a:r>
            <a:r>
              <a:rPr dirty="0" err="1">
                <a:solidFill>
                  <a:schemeClr val="tx1"/>
                </a:solidFill>
              </a:rPr>
              <a:t>déficience</a:t>
            </a:r>
            <a:r>
              <a:rPr dirty="0">
                <a:solidFill>
                  <a:schemeClr val="tx1"/>
                </a:solidFill>
              </a:rPr>
              <a:t> cognitive </a:t>
            </a:r>
            <a:r>
              <a:rPr dirty="0" err="1">
                <a:solidFill>
                  <a:schemeClr val="tx1"/>
                </a:solidFill>
              </a:rPr>
              <a:t>peut</a:t>
            </a:r>
            <a:r>
              <a:rPr dirty="0">
                <a:solidFill>
                  <a:schemeClr val="tx1"/>
                </a:solidFill>
              </a:rPr>
              <a:t> </a:t>
            </a:r>
            <a:r>
              <a:rPr dirty="0" err="1">
                <a:solidFill>
                  <a:schemeClr val="tx1"/>
                </a:solidFill>
              </a:rPr>
              <a:t>être</a:t>
            </a:r>
            <a:r>
              <a:rPr dirty="0">
                <a:solidFill>
                  <a:schemeClr val="tx1"/>
                </a:solidFill>
              </a:rPr>
              <a:t> </a:t>
            </a:r>
            <a:r>
              <a:rPr dirty="0" err="1">
                <a:solidFill>
                  <a:schemeClr val="tx1"/>
                </a:solidFill>
              </a:rPr>
              <a:t>présente</a:t>
            </a:r>
            <a:r>
              <a:rPr dirty="0">
                <a:solidFill>
                  <a:schemeClr val="tx1"/>
                </a:solidFill>
              </a:rPr>
              <a:t> </a:t>
            </a:r>
            <a:r>
              <a:rPr lang="it-IT" dirty="0">
                <a:solidFill>
                  <a:schemeClr val="tx1"/>
                </a:solidFill>
              </a:rPr>
              <a:t>pendant </a:t>
            </a:r>
            <a:r>
              <a:rPr lang="it-IT" dirty="0" err="1">
                <a:solidFill>
                  <a:schemeClr val="tx1"/>
                </a:solidFill>
              </a:rPr>
              <a:t>des</a:t>
            </a:r>
            <a:r>
              <a:rPr lang="it-IT" dirty="0">
                <a:solidFill>
                  <a:schemeClr val="tx1"/>
                </a:solidFill>
              </a:rPr>
              <a:t> </a:t>
            </a:r>
            <a:r>
              <a:rPr lang="it-IT" dirty="0" err="1">
                <a:solidFill>
                  <a:schemeClr val="tx1"/>
                </a:solidFill>
              </a:rPr>
              <a:t>années</a:t>
            </a:r>
            <a:r>
              <a:rPr lang="it-IT" dirty="0">
                <a:solidFill>
                  <a:schemeClr val="tx1"/>
                </a:solidFill>
              </a:rPr>
              <a:t> </a:t>
            </a:r>
            <a:r>
              <a:rPr dirty="0" err="1">
                <a:solidFill>
                  <a:schemeClr val="tx1"/>
                </a:solidFill>
              </a:rPr>
              <a:t>avant</a:t>
            </a:r>
            <a:r>
              <a:rPr dirty="0">
                <a:solidFill>
                  <a:schemeClr val="tx1"/>
                </a:solidFill>
              </a:rPr>
              <a:t> </a:t>
            </a:r>
            <a:r>
              <a:rPr dirty="0" err="1">
                <a:solidFill>
                  <a:schemeClr val="tx1"/>
                </a:solidFill>
              </a:rPr>
              <a:t>l’apparition</a:t>
            </a:r>
            <a:r>
              <a:rPr dirty="0">
                <a:solidFill>
                  <a:schemeClr val="tx1"/>
                </a:solidFill>
              </a:rPr>
              <a:t> des </a:t>
            </a:r>
            <a:r>
              <a:rPr dirty="0" err="1">
                <a:solidFill>
                  <a:schemeClr val="tx1"/>
                </a:solidFill>
              </a:rPr>
              <a:t>symptômes</a:t>
            </a:r>
            <a:r>
              <a:rPr dirty="0">
                <a:solidFill>
                  <a:schemeClr val="tx1"/>
                </a:solidFill>
              </a:rPr>
              <a:t> </a:t>
            </a:r>
            <a:r>
              <a:rPr dirty="0" err="1">
                <a:solidFill>
                  <a:schemeClr val="tx1"/>
                </a:solidFill>
              </a:rPr>
              <a:t>cliniques</a:t>
            </a:r>
            <a:r>
              <a:rPr dirty="0">
                <a:solidFill>
                  <a:schemeClr val="tx1"/>
                </a:solidFill>
              </a:rPr>
              <a:t> de la SEP les plus flagrants</a:t>
            </a:r>
            <a:r>
              <a:rPr baseline="30000" dirty="0">
                <a:solidFill>
                  <a:schemeClr val="tx1"/>
                </a:solidFill>
              </a:rPr>
              <a:t>1</a:t>
            </a:r>
          </a:p>
          <a:p>
            <a:pPr marL="684000" lvl="1" indent="-342000">
              <a:defRPr sz="2400"/>
            </a:pPr>
            <a:r>
              <a:rPr dirty="0" err="1">
                <a:solidFill>
                  <a:schemeClr val="tx1"/>
                </a:solidFill>
              </a:rPr>
              <a:t>Une</a:t>
            </a:r>
            <a:r>
              <a:rPr dirty="0">
                <a:solidFill>
                  <a:schemeClr val="tx1"/>
                </a:solidFill>
              </a:rPr>
              <a:t> </a:t>
            </a:r>
            <a:r>
              <a:rPr dirty="0" err="1">
                <a:solidFill>
                  <a:schemeClr val="tx1"/>
                </a:solidFill>
              </a:rPr>
              <a:t>étude</a:t>
            </a:r>
            <a:r>
              <a:rPr dirty="0">
                <a:solidFill>
                  <a:schemeClr val="tx1"/>
                </a:solidFill>
              </a:rPr>
              <a:t> </a:t>
            </a:r>
            <a:r>
              <a:rPr dirty="0" err="1">
                <a:solidFill>
                  <a:schemeClr val="tx1"/>
                </a:solidFill>
              </a:rPr>
              <a:t>cas-témoin</a:t>
            </a:r>
            <a:r>
              <a:rPr dirty="0">
                <a:solidFill>
                  <a:schemeClr val="tx1"/>
                </a:solidFill>
              </a:rPr>
              <a:t> a </a:t>
            </a:r>
            <a:r>
              <a:rPr dirty="0" err="1">
                <a:solidFill>
                  <a:schemeClr val="tx1"/>
                </a:solidFill>
              </a:rPr>
              <a:t>démontré</a:t>
            </a:r>
            <a:r>
              <a:rPr dirty="0">
                <a:solidFill>
                  <a:schemeClr val="tx1"/>
                </a:solidFill>
              </a:rPr>
              <a:t> que l</a:t>
            </a:r>
            <a:r>
              <a:rPr lang="it-IT" dirty="0">
                <a:solidFill>
                  <a:schemeClr val="tx1"/>
                </a:solidFill>
              </a:rPr>
              <a:t>es</a:t>
            </a:r>
            <a:r>
              <a:rPr dirty="0">
                <a:solidFill>
                  <a:schemeClr val="tx1"/>
                </a:solidFill>
              </a:rPr>
              <a:t> performance</a:t>
            </a:r>
            <a:r>
              <a:rPr lang="it-IT" dirty="0">
                <a:solidFill>
                  <a:schemeClr val="tx1"/>
                </a:solidFill>
              </a:rPr>
              <a:t>s</a:t>
            </a:r>
            <a:r>
              <a:rPr dirty="0">
                <a:solidFill>
                  <a:schemeClr val="tx1"/>
                </a:solidFill>
              </a:rPr>
              <a:t> </a:t>
            </a:r>
            <a:r>
              <a:rPr dirty="0" err="1">
                <a:solidFill>
                  <a:schemeClr val="tx1"/>
                </a:solidFill>
              </a:rPr>
              <a:t>scolaire</a:t>
            </a:r>
            <a:r>
              <a:rPr lang="it-IT" dirty="0">
                <a:solidFill>
                  <a:schemeClr val="tx1"/>
                </a:solidFill>
              </a:rPr>
              <a:t>s</a:t>
            </a:r>
            <a:r>
              <a:rPr dirty="0">
                <a:solidFill>
                  <a:schemeClr val="tx1"/>
                </a:solidFill>
              </a:rPr>
              <a:t> </a:t>
            </a:r>
            <a:r>
              <a:rPr dirty="0" err="1">
                <a:solidFill>
                  <a:schemeClr val="tx1"/>
                </a:solidFill>
              </a:rPr>
              <a:t>étai</a:t>
            </a:r>
            <a:r>
              <a:rPr lang="it-IT" dirty="0">
                <a:solidFill>
                  <a:schemeClr val="tx1"/>
                </a:solidFill>
              </a:rPr>
              <a:t>en</a:t>
            </a:r>
            <a:r>
              <a:rPr dirty="0">
                <a:solidFill>
                  <a:schemeClr val="tx1"/>
                </a:solidFill>
              </a:rPr>
              <a:t>t plus </a:t>
            </a:r>
            <a:r>
              <a:rPr dirty="0" err="1">
                <a:solidFill>
                  <a:schemeClr val="tx1"/>
                </a:solidFill>
              </a:rPr>
              <a:t>médiocre</a:t>
            </a:r>
            <a:r>
              <a:rPr lang="it-IT" dirty="0">
                <a:solidFill>
                  <a:schemeClr val="tx1"/>
                </a:solidFill>
              </a:rPr>
              <a:t>s</a:t>
            </a:r>
            <a:r>
              <a:rPr dirty="0">
                <a:solidFill>
                  <a:schemeClr val="tx1"/>
                </a:solidFill>
              </a:rPr>
              <a:t> chez 75 </a:t>
            </a:r>
            <a:r>
              <a:rPr dirty="0" err="1">
                <a:solidFill>
                  <a:schemeClr val="tx1"/>
                </a:solidFill>
              </a:rPr>
              <a:t>personnes</a:t>
            </a:r>
            <a:r>
              <a:rPr dirty="0">
                <a:solidFill>
                  <a:schemeClr val="tx1"/>
                </a:solidFill>
              </a:rPr>
              <a:t> qui </a:t>
            </a:r>
            <a:r>
              <a:rPr dirty="0" err="1">
                <a:solidFill>
                  <a:schemeClr val="tx1"/>
                </a:solidFill>
              </a:rPr>
              <a:t>ont</a:t>
            </a:r>
            <a:r>
              <a:rPr dirty="0">
                <a:solidFill>
                  <a:schemeClr val="tx1"/>
                </a:solidFill>
              </a:rPr>
              <a:t> </a:t>
            </a:r>
            <a:r>
              <a:rPr dirty="0" err="1">
                <a:solidFill>
                  <a:schemeClr val="tx1"/>
                </a:solidFill>
              </a:rPr>
              <a:t>développé</a:t>
            </a:r>
            <a:r>
              <a:rPr dirty="0">
                <a:solidFill>
                  <a:schemeClr val="tx1"/>
                </a:solidFill>
              </a:rPr>
              <a:t> par la suite des </a:t>
            </a:r>
            <a:r>
              <a:rPr dirty="0" err="1">
                <a:solidFill>
                  <a:schemeClr val="tx1"/>
                </a:solidFill>
              </a:rPr>
              <a:t>symptômes</a:t>
            </a:r>
            <a:r>
              <a:rPr dirty="0">
                <a:solidFill>
                  <a:schemeClr val="tx1"/>
                </a:solidFill>
              </a:rPr>
              <a:t> </a:t>
            </a:r>
            <a:r>
              <a:rPr dirty="0" err="1">
                <a:solidFill>
                  <a:schemeClr val="tx1"/>
                </a:solidFill>
              </a:rPr>
              <a:t>cliniques</a:t>
            </a:r>
            <a:r>
              <a:rPr dirty="0">
                <a:solidFill>
                  <a:schemeClr val="tx1"/>
                </a:solidFill>
              </a:rPr>
              <a:t> de la SEP (SEP</a:t>
            </a:r>
            <a:r>
              <a:rPr lang="it-IT" dirty="0">
                <a:solidFill>
                  <a:schemeClr val="tx1"/>
                </a:solidFill>
              </a:rPr>
              <a:t>-</a:t>
            </a:r>
            <a:r>
              <a:rPr dirty="0">
                <a:solidFill>
                  <a:schemeClr val="tx1"/>
                </a:solidFill>
              </a:rPr>
              <a:t>RR chez 84 % ;</a:t>
            </a:r>
            <a:r>
              <a:rPr lang="en-GB" dirty="0">
                <a:solidFill>
                  <a:schemeClr val="tx1"/>
                </a:solidFill>
              </a:rPr>
              <a:t> </a:t>
            </a:r>
            <a:r>
              <a:rPr dirty="0">
                <a:solidFill>
                  <a:schemeClr val="tx1"/>
                </a:solidFill>
              </a:rPr>
              <a:t>SEP</a:t>
            </a:r>
            <a:r>
              <a:rPr lang="it-IT" dirty="0">
                <a:solidFill>
                  <a:schemeClr val="tx1"/>
                </a:solidFill>
              </a:rPr>
              <a:t>-</a:t>
            </a:r>
            <a:r>
              <a:rPr dirty="0">
                <a:solidFill>
                  <a:schemeClr val="tx1"/>
                </a:solidFill>
              </a:rPr>
              <a:t>SP chez 15 % ; SEP</a:t>
            </a:r>
            <a:r>
              <a:rPr lang="it-IT" dirty="0">
                <a:solidFill>
                  <a:schemeClr val="tx1"/>
                </a:solidFill>
              </a:rPr>
              <a:t>-</a:t>
            </a:r>
            <a:r>
              <a:rPr dirty="0">
                <a:solidFill>
                  <a:schemeClr val="tx1"/>
                </a:solidFill>
              </a:rPr>
              <a:t>PP chez 1 %) que chez 75 </a:t>
            </a:r>
            <a:r>
              <a:rPr dirty="0" err="1">
                <a:solidFill>
                  <a:schemeClr val="tx1"/>
                </a:solidFill>
              </a:rPr>
              <a:t>individus</a:t>
            </a:r>
            <a:r>
              <a:rPr dirty="0">
                <a:solidFill>
                  <a:schemeClr val="tx1"/>
                </a:solidFill>
              </a:rPr>
              <a:t> qui </a:t>
            </a:r>
            <a:r>
              <a:rPr dirty="0" err="1">
                <a:solidFill>
                  <a:schemeClr val="tx1"/>
                </a:solidFill>
              </a:rPr>
              <a:t>n’ont</a:t>
            </a:r>
            <a:r>
              <a:rPr dirty="0">
                <a:solidFill>
                  <a:schemeClr val="tx1"/>
                </a:solidFill>
              </a:rPr>
              <a:t> pas </a:t>
            </a:r>
            <a:r>
              <a:rPr dirty="0" err="1">
                <a:solidFill>
                  <a:schemeClr val="tx1"/>
                </a:solidFill>
              </a:rPr>
              <a:t>développé</a:t>
            </a:r>
            <a:r>
              <a:rPr dirty="0">
                <a:solidFill>
                  <a:schemeClr val="tx1"/>
                </a:solidFill>
              </a:rPr>
              <a:t> </a:t>
            </a:r>
            <a:r>
              <a:rPr dirty="0" err="1">
                <a:solidFill>
                  <a:schemeClr val="tx1"/>
                </a:solidFill>
              </a:rPr>
              <a:t>une</a:t>
            </a:r>
            <a:r>
              <a:rPr dirty="0">
                <a:solidFill>
                  <a:schemeClr val="tx1"/>
                </a:solidFill>
              </a:rPr>
              <a:t> SEP</a:t>
            </a:r>
          </a:p>
          <a:p>
            <a:endParaRPr dirty="0">
              <a:solidFill>
                <a:schemeClr val="tx1"/>
              </a:solidFill>
            </a:endParaRPr>
          </a:p>
          <a:p>
            <a:r>
              <a:rPr dirty="0">
                <a:solidFill>
                  <a:schemeClr val="tx1"/>
                </a:solidFill>
              </a:rPr>
              <a:t>La </a:t>
            </a:r>
            <a:r>
              <a:rPr dirty="0" err="1">
                <a:solidFill>
                  <a:schemeClr val="tx1"/>
                </a:solidFill>
              </a:rPr>
              <a:t>fonction</a:t>
            </a:r>
            <a:r>
              <a:rPr dirty="0">
                <a:solidFill>
                  <a:schemeClr val="tx1"/>
                </a:solidFill>
              </a:rPr>
              <a:t> cognitive </a:t>
            </a:r>
            <a:r>
              <a:rPr dirty="0" err="1">
                <a:solidFill>
                  <a:schemeClr val="tx1"/>
                </a:solidFill>
              </a:rPr>
              <a:t>est</a:t>
            </a:r>
            <a:r>
              <a:rPr dirty="0">
                <a:solidFill>
                  <a:schemeClr val="tx1"/>
                </a:solidFill>
              </a:rPr>
              <a:t> </a:t>
            </a:r>
            <a:r>
              <a:rPr dirty="0" err="1">
                <a:solidFill>
                  <a:schemeClr val="tx1"/>
                </a:solidFill>
              </a:rPr>
              <a:t>prédictive</a:t>
            </a:r>
            <a:r>
              <a:rPr dirty="0">
                <a:solidFill>
                  <a:schemeClr val="tx1"/>
                </a:solidFill>
              </a:rPr>
              <a:t> de </a:t>
            </a:r>
            <a:r>
              <a:rPr lang="it-IT" dirty="0">
                <a:solidFill>
                  <a:schemeClr val="tx1"/>
                </a:solidFill>
              </a:rPr>
              <a:t>la </a:t>
            </a:r>
            <a:r>
              <a:rPr lang="it-IT" dirty="0" err="1">
                <a:solidFill>
                  <a:schemeClr val="tx1"/>
                </a:solidFill>
              </a:rPr>
              <a:t>progression</a:t>
            </a:r>
            <a:r>
              <a:rPr dirty="0">
                <a:solidFill>
                  <a:schemeClr val="tx1"/>
                </a:solidFill>
              </a:rPr>
              <a:t> </a:t>
            </a:r>
            <a:r>
              <a:rPr dirty="0" err="1">
                <a:solidFill>
                  <a:schemeClr val="tx1"/>
                </a:solidFill>
              </a:rPr>
              <a:t>clinique</a:t>
            </a:r>
            <a:r>
              <a:rPr dirty="0">
                <a:solidFill>
                  <a:schemeClr val="tx1"/>
                </a:solidFill>
              </a:rPr>
              <a:t> du handicap à court-terme</a:t>
            </a:r>
            <a:r>
              <a:rPr baseline="30000" dirty="0">
                <a:solidFill>
                  <a:schemeClr val="tx1"/>
                </a:solidFill>
              </a:rPr>
              <a:t>2</a:t>
            </a:r>
            <a:r>
              <a:rPr dirty="0">
                <a:solidFill>
                  <a:schemeClr val="tx1"/>
                </a:solidFill>
              </a:rPr>
              <a:t> et à long-terme</a:t>
            </a:r>
            <a:r>
              <a:rPr baseline="30000" dirty="0">
                <a:solidFill>
                  <a:schemeClr val="tx1"/>
                </a:solidFill>
              </a:rPr>
              <a:t>3</a:t>
            </a:r>
            <a:r>
              <a:rPr dirty="0">
                <a:solidFill>
                  <a:schemeClr val="tx1"/>
                </a:solidFill>
              </a:rPr>
              <a:t> chez les patients </a:t>
            </a:r>
            <a:r>
              <a:rPr dirty="0" err="1">
                <a:solidFill>
                  <a:schemeClr val="tx1"/>
                </a:solidFill>
              </a:rPr>
              <a:t>atteints</a:t>
            </a:r>
            <a:r>
              <a:rPr dirty="0">
                <a:solidFill>
                  <a:schemeClr val="tx1"/>
                </a:solidFill>
              </a:rPr>
              <a:t> </a:t>
            </a:r>
            <a:r>
              <a:rPr lang="en-GB" dirty="0">
                <a:solidFill>
                  <a:schemeClr val="tx1"/>
                </a:solidFill>
              </a:rPr>
              <a:t/>
            </a:r>
            <a:br>
              <a:rPr lang="en-GB" dirty="0">
                <a:solidFill>
                  <a:schemeClr val="tx1"/>
                </a:solidFill>
              </a:rPr>
            </a:br>
            <a:r>
              <a:rPr dirty="0">
                <a:solidFill>
                  <a:schemeClr val="tx1"/>
                </a:solidFill>
              </a:rPr>
              <a:t>de SEP</a:t>
            </a:r>
            <a:r>
              <a:rPr lang="it-IT" dirty="0">
                <a:solidFill>
                  <a:schemeClr val="tx1"/>
                </a:solidFill>
              </a:rPr>
              <a:t>-</a:t>
            </a:r>
            <a:r>
              <a:rPr dirty="0">
                <a:solidFill>
                  <a:schemeClr val="tx1"/>
                </a:solidFill>
              </a:rPr>
              <a:t>RR</a:t>
            </a:r>
          </a:p>
        </p:txBody>
      </p:sp>
      <p:sp>
        <p:nvSpPr>
          <p:cNvPr id="251" name="Text Placeholder 4"/>
          <p:cNvSpPr>
            <a:spLocks noGrp="1"/>
          </p:cNvSpPr>
          <p:nvPr>
            <p:ph type="body" idx="13"/>
          </p:nvPr>
        </p:nvSpPr>
        <p:spPr>
          <a:xfrm>
            <a:off x="528136" y="6396335"/>
            <a:ext cx="10777637" cy="461666"/>
          </a:xfrm>
          <a:prstGeom prst="rect">
            <a:avLst/>
          </a:prstGeom>
          <a:extLst>
            <a:ext uri="{C572A759-6A51-4108-AA02-DFA0A04FC94B}">
              <ma14:wrappingTextBoxFlag xmlns="" xmlns:ma14="http://schemas.microsoft.com/office/mac/drawingml/2011/main" val="1"/>
            </a:ext>
          </a:extLst>
        </p:spPr>
        <p:txBody>
          <a:bodyPr>
            <a:normAutofit fontScale="92500"/>
          </a:bodyPr>
          <a:lstStyle/>
          <a:p>
            <a:pPr marL="0" indent="0">
              <a:buClrTx/>
              <a:buSzTx/>
              <a:buFontTx/>
              <a:buNone/>
              <a:defRPr sz="1200">
                <a:solidFill>
                  <a:schemeClr val="accent4"/>
                </a:solidFill>
              </a:defRPr>
            </a:pPr>
            <a:r>
              <a:rPr dirty="0"/>
              <a:t>SEP</a:t>
            </a:r>
            <a:r>
              <a:rPr lang="it-IT" dirty="0">
                <a:solidFill>
                  <a:srgbClr val="FF0000"/>
                </a:solidFill>
              </a:rPr>
              <a:t>-</a:t>
            </a:r>
            <a:r>
              <a:rPr dirty="0"/>
              <a:t>PP, </a:t>
            </a:r>
            <a:r>
              <a:rPr dirty="0" err="1"/>
              <a:t>sclérose</a:t>
            </a:r>
            <a:r>
              <a:rPr dirty="0"/>
              <a:t> </a:t>
            </a:r>
            <a:r>
              <a:rPr dirty="0" err="1"/>
              <a:t>en</a:t>
            </a:r>
            <a:r>
              <a:rPr dirty="0"/>
              <a:t> plaques </a:t>
            </a:r>
            <a:r>
              <a:rPr dirty="0" err="1"/>
              <a:t>primaire</a:t>
            </a:r>
            <a:r>
              <a:rPr dirty="0"/>
              <a:t> progressive ; SEP</a:t>
            </a:r>
            <a:r>
              <a:rPr lang="it-IT" dirty="0">
                <a:solidFill>
                  <a:srgbClr val="FF0000"/>
                </a:solidFill>
              </a:rPr>
              <a:t> - </a:t>
            </a:r>
            <a:r>
              <a:rPr dirty="0"/>
              <a:t>RR, </a:t>
            </a:r>
            <a:r>
              <a:rPr dirty="0" err="1"/>
              <a:t>sclérose</a:t>
            </a:r>
            <a:r>
              <a:rPr dirty="0"/>
              <a:t> </a:t>
            </a:r>
            <a:r>
              <a:rPr dirty="0" err="1"/>
              <a:t>en</a:t>
            </a:r>
            <a:r>
              <a:rPr dirty="0"/>
              <a:t> plaques </a:t>
            </a:r>
            <a:r>
              <a:rPr dirty="0" err="1"/>
              <a:t>récurrente</a:t>
            </a:r>
            <a:r>
              <a:rPr lang="en-GB" dirty="0"/>
              <a:t> </a:t>
            </a:r>
            <a:r>
              <a:rPr dirty="0" err="1"/>
              <a:t>rémittente</a:t>
            </a:r>
            <a:r>
              <a:rPr dirty="0"/>
              <a:t>; SEP</a:t>
            </a:r>
            <a:r>
              <a:rPr lang="it-IT" dirty="0">
                <a:solidFill>
                  <a:srgbClr val="FF0000"/>
                </a:solidFill>
              </a:rPr>
              <a:t> - </a:t>
            </a:r>
            <a:r>
              <a:rPr dirty="0"/>
              <a:t>SP, </a:t>
            </a:r>
            <a:r>
              <a:rPr dirty="0" err="1"/>
              <a:t>sclérose</a:t>
            </a:r>
            <a:r>
              <a:rPr dirty="0"/>
              <a:t> </a:t>
            </a:r>
            <a:r>
              <a:rPr dirty="0" err="1"/>
              <a:t>en</a:t>
            </a:r>
            <a:r>
              <a:rPr dirty="0"/>
              <a:t> plaques </a:t>
            </a:r>
            <a:r>
              <a:rPr dirty="0" err="1"/>
              <a:t>secondaire</a:t>
            </a:r>
            <a:r>
              <a:rPr dirty="0"/>
              <a:t> progressive</a:t>
            </a:r>
            <a:br>
              <a:rPr dirty="0"/>
            </a:br>
            <a:r>
              <a:rPr dirty="0"/>
              <a:t>1. </a:t>
            </a:r>
            <a:r>
              <a:rPr dirty="0" err="1"/>
              <a:t>Sinay</a:t>
            </a:r>
            <a:r>
              <a:rPr dirty="0"/>
              <a:t> V </a:t>
            </a:r>
            <a:r>
              <a:rPr i="1" dirty="0"/>
              <a:t>et al.</a:t>
            </a:r>
            <a:r>
              <a:rPr dirty="0"/>
              <a:t>, 2015; 2. </a:t>
            </a:r>
            <a:r>
              <a:rPr dirty="0" err="1"/>
              <a:t>Raghupathi</a:t>
            </a:r>
            <a:r>
              <a:rPr dirty="0"/>
              <a:t> K </a:t>
            </a:r>
            <a:r>
              <a:rPr i="1" dirty="0"/>
              <a:t>et al.</a:t>
            </a:r>
            <a:r>
              <a:rPr dirty="0"/>
              <a:t>, 2015; 3. </a:t>
            </a:r>
            <a:r>
              <a:rPr dirty="0" err="1"/>
              <a:t>Moccia</a:t>
            </a:r>
            <a:r>
              <a:rPr dirty="0"/>
              <a:t> M </a:t>
            </a:r>
            <a:r>
              <a:rPr i="1" dirty="0"/>
              <a:t>et al</a:t>
            </a:r>
            <a:r>
              <a:rPr dirty="0"/>
              <a:t>., 2015</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15</a:t>
            </a:fld>
            <a:endParaRPr/>
          </a:p>
        </p:txBody>
      </p:sp>
      <p:sp>
        <p:nvSpPr>
          <p:cNvPr id="256" name="Title 1"/>
          <p:cNvSpPr txBox="1">
            <a:spLocks noGrp="1"/>
          </p:cNvSpPr>
          <p:nvPr>
            <p:ph type="title"/>
          </p:nvPr>
        </p:nvSpPr>
        <p:spPr>
          <a:xfrm>
            <a:off x="-1" y="-1"/>
            <a:ext cx="11307602" cy="1335602"/>
          </a:xfrm>
          <a:prstGeom prst="rect">
            <a:avLst/>
          </a:prstGeom>
        </p:spPr>
        <p:txBody>
          <a:bodyPr/>
          <a:lstStyle/>
          <a:p>
            <a:r>
              <a:rPr dirty="0"/>
              <a:t>La </a:t>
            </a:r>
            <a:r>
              <a:rPr dirty="0" err="1"/>
              <a:t>déficience</a:t>
            </a:r>
            <a:r>
              <a:rPr dirty="0"/>
              <a:t> cognitive </a:t>
            </a:r>
            <a:r>
              <a:rPr dirty="0" err="1"/>
              <a:t>prédit</a:t>
            </a:r>
            <a:r>
              <a:rPr dirty="0"/>
              <a:t> </a:t>
            </a:r>
            <a:r>
              <a:rPr lang="it-IT" dirty="0"/>
              <a:t/>
            </a:r>
            <a:br>
              <a:rPr lang="it-IT" dirty="0"/>
            </a:br>
            <a:r>
              <a:rPr lang="it-IT" dirty="0">
                <a:solidFill>
                  <a:schemeClr val="bg1"/>
                </a:solidFill>
              </a:rPr>
              <a:t>la </a:t>
            </a:r>
            <a:r>
              <a:rPr lang="it-IT" dirty="0" err="1">
                <a:solidFill>
                  <a:schemeClr val="bg1"/>
                </a:solidFill>
              </a:rPr>
              <a:t>progression</a:t>
            </a:r>
            <a:r>
              <a:rPr dirty="0">
                <a:solidFill>
                  <a:schemeClr val="bg1"/>
                </a:solidFill>
              </a:rPr>
              <a:t> </a:t>
            </a:r>
            <a:r>
              <a:rPr dirty="0"/>
              <a:t>du handicap (2/2)</a:t>
            </a:r>
          </a:p>
        </p:txBody>
      </p:sp>
      <p:sp>
        <p:nvSpPr>
          <p:cNvPr id="257" name="Content Placeholder 2"/>
          <p:cNvSpPr txBox="1">
            <a:spLocks noGrp="1"/>
          </p:cNvSpPr>
          <p:nvPr>
            <p:ph type="body" idx="1"/>
          </p:nvPr>
        </p:nvSpPr>
        <p:spPr>
          <a:xfrm>
            <a:off x="611751" y="1617727"/>
            <a:ext cx="11463196" cy="4525964"/>
          </a:xfrm>
          <a:prstGeom prst="rect">
            <a:avLst/>
          </a:prstGeom>
        </p:spPr>
        <p:txBody>
          <a:bodyPr>
            <a:normAutofit lnSpcReduction="10000"/>
          </a:bodyPr>
          <a:lstStyle/>
          <a:p>
            <a:pPr marL="339470" indent="-339470" defTabSz="905255">
              <a:spcBef>
                <a:spcPts val="500"/>
              </a:spcBef>
              <a:defRPr sz="2376"/>
            </a:pPr>
            <a:r>
              <a:rPr lang="it-IT" dirty="0" err="1">
                <a:solidFill>
                  <a:schemeClr val="tx1"/>
                </a:solidFill>
              </a:rPr>
              <a:t>Progression</a:t>
            </a:r>
            <a:r>
              <a:rPr lang="it-IT" dirty="0">
                <a:solidFill>
                  <a:schemeClr val="tx1"/>
                </a:solidFill>
              </a:rPr>
              <a:t> </a:t>
            </a:r>
            <a:r>
              <a:rPr dirty="0" err="1">
                <a:solidFill>
                  <a:schemeClr val="tx1"/>
                </a:solidFill>
              </a:rPr>
              <a:t>clinique</a:t>
            </a:r>
            <a:r>
              <a:rPr dirty="0">
                <a:solidFill>
                  <a:schemeClr val="tx1"/>
                </a:solidFill>
              </a:rPr>
              <a:t> du handicap à court-terme</a:t>
            </a:r>
            <a:r>
              <a:rPr baseline="29979" dirty="0">
                <a:solidFill>
                  <a:schemeClr val="tx1"/>
                </a:solidFill>
              </a:rPr>
              <a:t>1</a:t>
            </a:r>
          </a:p>
          <a:p>
            <a:pPr marL="677160" lvl="1" indent="-338580" defTabSz="905255">
              <a:spcBef>
                <a:spcPts val="500"/>
              </a:spcBef>
              <a:defRPr sz="1979"/>
            </a:pPr>
            <a:r>
              <a:rPr dirty="0">
                <a:solidFill>
                  <a:schemeClr val="tx1"/>
                </a:solidFill>
              </a:rPr>
              <a:t>1582 </a:t>
            </a:r>
            <a:r>
              <a:rPr dirty="0" err="1">
                <a:solidFill>
                  <a:schemeClr val="tx1"/>
                </a:solidFill>
              </a:rPr>
              <a:t>personnes</a:t>
            </a:r>
            <a:r>
              <a:rPr dirty="0">
                <a:solidFill>
                  <a:schemeClr val="tx1"/>
                </a:solidFill>
              </a:rPr>
              <a:t> </a:t>
            </a:r>
            <a:r>
              <a:rPr dirty="0" err="1">
                <a:solidFill>
                  <a:schemeClr val="tx1"/>
                </a:solidFill>
              </a:rPr>
              <a:t>atteintes</a:t>
            </a:r>
            <a:r>
              <a:rPr dirty="0">
                <a:solidFill>
                  <a:schemeClr val="tx1"/>
                </a:solidFill>
              </a:rPr>
              <a:t> de SEP</a:t>
            </a:r>
            <a:r>
              <a:rPr lang="it-IT" dirty="0">
                <a:solidFill>
                  <a:schemeClr val="tx1"/>
                </a:solidFill>
              </a:rPr>
              <a:t>-</a:t>
            </a:r>
            <a:r>
              <a:rPr dirty="0">
                <a:solidFill>
                  <a:schemeClr val="tx1"/>
                </a:solidFill>
              </a:rPr>
              <a:t>RR </a:t>
            </a:r>
            <a:r>
              <a:rPr dirty="0" err="1">
                <a:solidFill>
                  <a:schemeClr val="tx1"/>
                </a:solidFill>
              </a:rPr>
              <a:t>traitées</a:t>
            </a:r>
            <a:r>
              <a:rPr dirty="0">
                <a:solidFill>
                  <a:schemeClr val="tx1"/>
                </a:solidFill>
              </a:rPr>
              <a:t> par placebo </a:t>
            </a:r>
            <a:r>
              <a:rPr dirty="0" err="1">
                <a:solidFill>
                  <a:schemeClr val="tx1"/>
                </a:solidFill>
              </a:rPr>
              <a:t>ont</a:t>
            </a:r>
            <a:r>
              <a:rPr dirty="0">
                <a:solidFill>
                  <a:schemeClr val="tx1"/>
                </a:solidFill>
              </a:rPr>
              <a:t> </a:t>
            </a:r>
            <a:r>
              <a:rPr dirty="0" err="1">
                <a:solidFill>
                  <a:schemeClr val="tx1"/>
                </a:solidFill>
              </a:rPr>
              <a:t>été</a:t>
            </a:r>
            <a:r>
              <a:rPr dirty="0">
                <a:solidFill>
                  <a:schemeClr val="tx1"/>
                </a:solidFill>
              </a:rPr>
              <a:t> </a:t>
            </a:r>
            <a:r>
              <a:rPr lang="it-IT" dirty="0" err="1">
                <a:solidFill>
                  <a:schemeClr val="tx1"/>
                </a:solidFill>
              </a:rPr>
              <a:t>suivies</a:t>
            </a:r>
            <a:r>
              <a:rPr lang="it-IT" dirty="0">
                <a:solidFill>
                  <a:schemeClr val="tx1"/>
                </a:solidFill>
              </a:rPr>
              <a:t> </a:t>
            </a:r>
            <a:r>
              <a:rPr dirty="0">
                <a:solidFill>
                  <a:schemeClr val="tx1"/>
                </a:solidFill>
              </a:rPr>
              <a:t>pendant un maximum de 2 </a:t>
            </a:r>
            <a:r>
              <a:rPr dirty="0" err="1">
                <a:solidFill>
                  <a:schemeClr val="tx1"/>
                </a:solidFill>
              </a:rPr>
              <a:t>ans</a:t>
            </a:r>
            <a:endParaRPr dirty="0">
              <a:solidFill>
                <a:schemeClr val="tx1"/>
              </a:solidFill>
            </a:endParaRPr>
          </a:p>
          <a:p>
            <a:pPr marL="677160" lvl="1" indent="-338580" defTabSz="905255">
              <a:spcBef>
                <a:spcPts val="500"/>
              </a:spcBef>
              <a:defRPr sz="1782"/>
            </a:pPr>
            <a:r>
              <a:rPr dirty="0">
                <a:solidFill>
                  <a:schemeClr val="tx1"/>
                </a:solidFill>
              </a:rPr>
              <a:t>La </a:t>
            </a:r>
            <a:r>
              <a:rPr dirty="0" err="1">
                <a:solidFill>
                  <a:schemeClr val="tx1"/>
                </a:solidFill>
              </a:rPr>
              <a:t>fonction</a:t>
            </a:r>
            <a:r>
              <a:rPr dirty="0">
                <a:solidFill>
                  <a:schemeClr val="tx1"/>
                </a:solidFill>
              </a:rPr>
              <a:t> cognitive </a:t>
            </a:r>
            <a:r>
              <a:rPr dirty="0" err="1">
                <a:solidFill>
                  <a:schemeClr val="tx1"/>
                </a:solidFill>
              </a:rPr>
              <a:t>initiale</a:t>
            </a:r>
            <a:r>
              <a:rPr dirty="0">
                <a:solidFill>
                  <a:schemeClr val="tx1"/>
                </a:solidFill>
              </a:rPr>
              <a:t> a </a:t>
            </a:r>
            <a:r>
              <a:rPr dirty="0" err="1">
                <a:solidFill>
                  <a:schemeClr val="tx1"/>
                </a:solidFill>
              </a:rPr>
              <a:t>prédit</a:t>
            </a:r>
            <a:r>
              <a:rPr dirty="0">
                <a:solidFill>
                  <a:schemeClr val="tx1"/>
                </a:solidFill>
              </a:rPr>
              <a:t> </a:t>
            </a:r>
            <a:r>
              <a:rPr lang="it-IT" dirty="0">
                <a:solidFill>
                  <a:schemeClr val="tx1"/>
                </a:solidFill>
              </a:rPr>
              <a:t>la </a:t>
            </a:r>
            <a:r>
              <a:rPr lang="it-IT" dirty="0" err="1">
                <a:solidFill>
                  <a:schemeClr val="tx1"/>
                </a:solidFill>
              </a:rPr>
              <a:t>progression</a:t>
            </a:r>
            <a:r>
              <a:rPr dirty="0">
                <a:solidFill>
                  <a:schemeClr val="tx1"/>
                </a:solidFill>
              </a:rPr>
              <a:t> </a:t>
            </a:r>
            <a:r>
              <a:rPr dirty="0" err="1">
                <a:solidFill>
                  <a:schemeClr val="tx1"/>
                </a:solidFill>
              </a:rPr>
              <a:t>clinique</a:t>
            </a:r>
            <a:r>
              <a:rPr dirty="0">
                <a:solidFill>
                  <a:schemeClr val="tx1"/>
                </a:solidFill>
              </a:rPr>
              <a:t> du handicap, </a:t>
            </a:r>
            <a:r>
              <a:rPr dirty="0" err="1">
                <a:solidFill>
                  <a:schemeClr val="tx1"/>
                </a:solidFill>
              </a:rPr>
              <a:t>telle</a:t>
            </a:r>
            <a:r>
              <a:rPr dirty="0">
                <a:solidFill>
                  <a:schemeClr val="tx1"/>
                </a:solidFill>
              </a:rPr>
              <a:t> que </a:t>
            </a:r>
            <a:r>
              <a:rPr dirty="0" err="1">
                <a:solidFill>
                  <a:schemeClr val="tx1"/>
                </a:solidFill>
              </a:rPr>
              <a:t>mesurée</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utilisant</a:t>
            </a:r>
            <a:r>
              <a:rPr dirty="0">
                <a:solidFill>
                  <a:schemeClr val="tx1"/>
                </a:solidFill>
              </a:rPr>
              <a:t> :</a:t>
            </a:r>
            <a:endParaRPr sz="2376" dirty="0">
              <a:solidFill>
                <a:schemeClr val="tx1"/>
              </a:solidFill>
            </a:endParaRPr>
          </a:p>
          <a:p>
            <a:pPr marL="1015739" lvl="2" indent="-338580" defTabSz="905255">
              <a:spcBef>
                <a:spcPts val="500"/>
              </a:spcBef>
              <a:defRPr sz="1584"/>
            </a:pPr>
            <a:r>
              <a:rPr dirty="0" err="1">
                <a:solidFill>
                  <a:schemeClr val="tx1"/>
                </a:solidFill>
              </a:rPr>
              <a:t>l’échelle</a:t>
            </a:r>
            <a:r>
              <a:rPr dirty="0">
                <a:solidFill>
                  <a:schemeClr val="tx1"/>
                </a:solidFill>
              </a:rPr>
              <a:t> EDSS</a:t>
            </a:r>
            <a:endParaRPr sz="1979" dirty="0">
              <a:solidFill>
                <a:schemeClr val="tx1"/>
              </a:solidFill>
            </a:endParaRPr>
          </a:p>
          <a:p>
            <a:pPr marL="1015739" lvl="2" indent="-338580" defTabSz="905255">
              <a:spcBef>
                <a:spcPts val="500"/>
              </a:spcBef>
              <a:defRPr sz="1584"/>
            </a:pPr>
            <a:r>
              <a:rPr dirty="0">
                <a:solidFill>
                  <a:schemeClr val="tx1"/>
                </a:solidFill>
              </a:rPr>
              <a:t>le </a:t>
            </a:r>
            <a:r>
              <a:rPr dirty="0" err="1">
                <a:solidFill>
                  <a:schemeClr val="tx1"/>
                </a:solidFill>
              </a:rPr>
              <a:t>critère</a:t>
            </a:r>
            <a:r>
              <a:rPr dirty="0">
                <a:solidFill>
                  <a:schemeClr val="tx1"/>
                </a:solidFill>
              </a:rPr>
              <a:t> composite </a:t>
            </a:r>
            <a:r>
              <a:rPr dirty="0" err="1">
                <a:solidFill>
                  <a:schemeClr val="tx1"/>
                </a:solidFill>
              </a:rPr>
              <a:t>fonctionnel</a:t>
            </a:r>
            <a:r>
              <a:rPr dirty="0">
                <a:solidFill>
                  <a:schemeClr val="tx1"/>
                </a:solidFill>
              </a:rPr>
              <a:t> de la </a:t>
            </a:r>
            <a:r>
              <a:rPr dirty="0" err="1">
                <a:solidFill>
                  <a:schemeClr val="tx1"/>
                </a:solidFill>
              </a:rPr>
              <a:t>sclérose</a:t>
            </a:r>
            <a:r>
              <a:rPr dirty="0">
                <a:solidFill>
                  <a:schemeClr val="tx1"/>
                </a:solidFill>
              </a:rPr>
              <a:t> </a:t>
            </a:r>
            <a:r>
              <a:rPr dirty="0" err="1">
                <a:solidFill>
                  <a:schemeClr val="tx1"/>
                </a:solidFill>
              </a:rPr>
              <a:t>en</a:t>
            </a:r>
            <a:r>
              <a:rPr dirty="0">
                <a:solidFill>
                  <a:schemeClr val="tx1"/>
                </a:solidFill>
              </a:rPr>
              <a:t> plaques</a:t>
            </a:r>
            <a:endParaRPr sz="1979" dirty="0">
              <a:solidFill>
                <a:schemeClr val="tx1"/>
              </a:solidFill>
            </a:endParaRPr>
          </a:p>
          <a:p>
            <a:pPr marL="1015739" lvl="2" indent="-338580" defTabSz="905255">
              <a:spcBef>
                <a:spcPts val="500"/>
              </a:spcBef>
              <a:defRPr sz="1584"/>
            </a:pPr>
            <a:r>
              <a:rPr dirty="0">
                <a:solidFill>
                  <a:schemeClr val="tx1"/>
                </a:solidFill>
              </a:rPr>
              <a:t>le test de la </a:t>
            </a:r>
            <a:r>
              <a:rPr dirty="0" err="1">
                <a:solidFill>
                  <a:schemeClr val="tx1"/>
                </a:solidFill>
              </a:rPr>
              <a:t>fonction</a:t>
            </a:r>
            <a:r>
              <a:rPr dirty="0">
                <a:solidFill>
                  <a:schemeClr val="tx1"/>
                </a:solidFill>
              </a:rPr>
              <a:t> </a:t>
            </a:r>
            <a:r>
              <a:rPr dirty="0" err="1">
                <a:solidFill>
                  <a:schemeClr val="tx1"/>
                </a:solidFill>
              </a:rPr>
              <a:t>visuelle</a:t>
            </a:r>
            <a:endParaRPr dirty="0">
              <a:solidFill>
                <a:schemeClr val="tx1"/>
              </a:solidFill>
            </a:endParaRPr>
          </a:p>
          <a:p>
            <a:pPr marL="339470" indent="-339470" defTabSz="905255">
              <a:spcBef>
                <a:spcPts val="500"/>
              </a:spcBef>
              <a:defRPr sz="2376"/>
            </a:pPr>
            <a:r>
              <a:rPr dirty="0">
                <a:solidFill>
                  <a:schemeClr val="tx1"/>
                </a:solidFill>
              </a:rPr>
              <a:t>Progression </a:t>
            </a:r>
            <a:r>
              <a:rPr lang="fr-FR" dirty="0">
                <a:solidFill>
                  <a:schemeClr val="tx1"/>
                </a:solidFill>
              </a:rPr>
              <a:t>clinique </a:t>
            </a:r>
            <a:r>
              <a:rPr dirty="0">
                <a:solidFill>
                  <a:schemeClr val="tx1"/>
                </a:solidFill>
              </a:rPr>
              <a:t>du handicap à long-terme</a:t>
            </a:r>
            <a:r>
              <a:rPr baseline="29979" dirty="0">
                <a:solidFill>
                  <a:schemeClr val="tx1"/>
                </a:solidFill>
              </a:rPr>
              <a:t>2</a:t>
            </a:r>
          </a:p>
          <a:p>
            <a:pPr marL="677160" lvl="1" indent="-338580" defTabSz="905255">
              <a:spcBef>
                <a:spcPts val="500"/>
              </a:spcBef>
              <a:defRPr sz="1782"/>
            </a:pPr>
            <a:r>
              <a:rPr dirty="0">
                <a:solidFill>
                  <a:schemeClr val="tx1"/>
                </a:solidFill>
              </a:rPr>
              <a:t>155 </a:t>
            </a:r>
            <a:r>
              <a:rPr dirty="0" err="1">
                <a:solidFill>
                  <a:schemeClr val="tx1"/>
                </a:solidFill>
              </a:rPr>
              <a:t>personnes</a:t>
            </a:r>
            <a:r>
              <a:rPr dirty="0">
                <a:solidFill>
                  <a:schemeClr val="tx1"/>
                </a:solidFill>
              </a:rPr>
              <a:t> </a:t>
            </a:r>
            <a:r>
              <a:rPr dirty="0" err="1">
                <a:solidFill>
                  <a:schemeClr val="tx1"/>
                </a:solidFill>
              </a:rPr>
              <a:t>atteint</a:t>
            </a:r>
            <a:r>
              <a:rPr lang="fr-FR" dirty="0">
                <a:solidFill>
                  <a:schemeClr val="tx1"/>
                </a:solidFill>
              </a:rPr>
              <a:t>e</a:t>
            </a:r>
            <a:r>
              <a:rPr dirty="0">
                <a:solidFill>
                  <a:schemeClr val="tx1"/>
                </a:solidFill>
              </a:rPr>
              <a:t>s de SEP</a:t>
            </a:r>
            <a:r>
              <a:rPr lang="it-IT" dirty="0">
                <a:solidFill>
                  <a:schemeClr val="tx1"/>
                </a:solidFill>
              </a:rPr>
              <a:t>-</a:t>
            </a:r>
            <a:r>
              <a:rPr dirty="0">
                <a:solidFill>
                  <a:schemeClr val="tx1"/>
                </a:solidFill>
              </a:rPr>
              <a:t>RR </a:t>
            </a:r>
            <a:r>
              <a:rPr dirty="0" err="1">
                <a:solidFill>
                  <a:schemeClr val="tx1"/>
                </a:solidFill>
              </a:rPr>
              <a:t>recevant</a:t>
            </a:r>
            <a:r>
              <a:rPr dirty="0">
                <a:solidFill>
                  <a:schemeClr val="tx1"/>
                </a:solidFill>
              </a:rPr>
              <a:t> un </a:t>
            </a:r>
            <a:r>
              <a:rPr dirty="0" err="1">
                <a:solidFill>
                  <a:schemeClr val="tx1"/>
                </a:solidFill>
              </a:rPr>
              <a:t>traitement</a:t>
            </a:r>
            <a:r>
              <a:rPr dirty="0">
                <a:solidFill>
                  <a:schemeClr val="tx1"/>
                </a:solidFill>
              </a:rPr>
              <a:t> </a:t>
            </a:r>
            <a:r>
              <a:rPr dirty="0" err="1">
                <a:solidFill>
                  <a:schemeClr val="tx1"/>
                </a:solidFill>
              </a:rPr>
              <a:t>ont</a:t>
            </a:r>
            <a:r>
              <a:rPr dirty="0">
                <a:solidFill>
                  <a:schemeClr val="tx1"/>
                </a:solidFill>
              </a:rPr>
              <a:t> </a:t>
            </a:r>
            <a:r>
              <a:rPr dirty="0" err="1">
                <a:solidFill>
                  <a:schemeClr val="tx1"/>
                </a:solidFill>
              </a:rPr>
              <a:t>été</a:t>
            </a:r>
            <a:r>
              <a:rPr dirty="0">
                <a:solidFill>
                  <a:schemeClr val="tx1"/>
                </a:solidFill>
              </a:rPr>
              <a:t> </a:t>
            </a:r>
            <a:r>
              <a:rPr dirty="0" err="1">
                <a:solidFill>
                  <a:schemeClr val="tx1"/>
                </a:solidFill>
              </a:rPr>
              <a:t>incluses</a:t>
            </a:r>
            <a:r>
              <a:rPr dirty="0">
                <a:solidFill>
                  <a:schemeClr val="tx1"/>
                </a:solidFill>
              </a:rPr>
              <a:t> </a:t>
            </a:r>
            <a:r>
              <a:rPr dirty="0" err="1">
                <a:solidFill>
                  <a:schemeClr val="tx1"/>
                </a:solidFill>
              </a:rPr>
              <a:t>dans</a:t>
            </a:r>
            <a:r>
              <a:rPr dirty="0">
                <a:solidFill>
                  <a:schemeClr val="tx1"/>
                </a:solidFill>
              </a:rPr>
              <a:t> </a:t>
            </a:r>
            <a:r>
              <a:rPr dirty="0" err="1">
                <a:solidFill>
                  <a:schemeClr val="tx1"/>
                </a:solidFill>
              </a:rPr>
              <a:t>une</a:t>
            </a:r>
            <a:r>
              <a:rPr dirty="0">
                <a:solidFill>
                  <a:schemeClr val="tx1"/>
                </a:solidFill>
              </a:rPr>
              <a:t> </a:t>
            </a:r>
            <a:r>
              <a:rPr dirty="0" err="1">
                <a:solidFill>
                  <a:schemeClr val="tx1"/>
                </a:solidFill>
              </a:rPr>
              <a:t>étude</a:t>
            </a:r>
            <a:r>
              <a:rPr dirty="0">
                <a:solidFill>
                  <a:schemeClr val="tx1"/>
                </a:solidFill>
              </a:rPr>
              <a:t> </a:t>
            </a:r>
            <a:r>
              <a:rPr dirty="0" err="1">
                <a:solidFill>
                  <a:schemeClr val="tx1"/>
                </a:solidFill>
              </a:rPr>
              <a:t>longitudinale</a:t>
            </a:r>
            <a:r>
              <a:rPr dirty="0">
                <a:solidFill>
                  <a:schemeClr val="tx1"/>
                </a:solidFill>
              </a:rPr>
              <a:t> </a:t>
            </a:r>
            <a:r>
              <a:rPr dirty="0" err="1">
                <a:solidFill>
                  <a:schemeClr val="tx1"/>
                </a:solidFill>
              </a:rPr>
              <a:t>rétrospective</a:t>
            </a:r>
            <a:endParaRPr dirty="0">
              <a:solidFill>
                <a:schemeClr val="tx1"/>
              </a:solidFill>
            </a:endParaRPr>
          </a:p>
          <a:p>
            <a:pPr marL="677160" lvl="1" indent="-338580" defTabSz="905255">
              <a:spcBef>
                <a:spcPts val="500"/>
              </a:spcBef>
              <a:defRPr sz="1782"/>
            </a:pPr>
            <a:r>
              <a:rPr dirty="0">
                <a:solidFill>
                  <a:schemeClr val="tx1"/>
                </a:solidFill>
              </a:rPr>
              <a:t>Après 10 </a:t>
            </a:r>
            <a:r>
              <a:rPr dirty="0" err="1">
                <a:solidFill>
                  <a:schemeClr val="tx1"/>
                </a:solidFill>
              </a:rPr>
              <a:t>ans</a:t>
            </a:r>
            <a:r>
              <a:rPr dirty="0">
                <a:solidFill>
                  <a:schemeClr val="tx1"/>
                </a:solidFill>
              </a:rPr>
              <a:t>, par </a:t>
            </a:r>
            <a:r>
              <a:rPr dirty="0" err="1">
                <a:solidFill>
                  <a:schemeClr val="tx1"/>
                </a:solidFill>
              </a:rPr>
              <a:t>comparaison</a:t>
            </a:r>
            <a:r>
              <a:rPr dirty="0">
                <a:solidFill>
                  <a:schemeClr val="tx1"/>
                </a:solidFill>
              </a:rPr>
              <a:t> à </a:t>
            </a:r>
            <a:r>
              <a:rPr dirty="0" err="1">
                <a:solidFill>
                  <a:schemeClr val="tx1"/>
                </a:solidFill>
              </a:rPr>
              <a:t>celles</a:t>
            </a:r>
            <a:r>
              <a:rPr dirty="0">
                <a:solidFill>
                  <a:schemeClr val="tx1"/>
                </a:solidFill>
              </a:rPr>
              <a:t> </a:t>
            </a:r>
            <a:r>
              <a:rPr dirty="0" err="1">
                <a:solidFill>
                  <a:schemeClr val="tx1"/>
                </a:solidFill>
              </a:rPr>
              <a:t>présentant</a:t>
            </a:r>
            <a:r>
              <a:rPr dirty="0">
                <a:solidFill>
                  <a:schemeClr val="tx1"/>
                </a:solidFill>
              </a:rPr>
              <a:t> </a:t>
            </a:r>
            <a:r>
              <a:rPr dirty="0" err="1">
                <a:solidFill>
                  <a:schemeClr val="tx1"/>
                </a:solidFill>
              </a:rPr>
              <a:t>une</a:t>
            </a:r>
            <a:r>
              <a:rPr dirty="0">
                <a:solidFill>
                  <a:schemeClr val="tx1"/>
                </a:solidFill>
              </a:rPr>
              <a:t> cognition </a:t>
            </a:r>
            <a:r>
              <a:rPr dirty="0" err="1">
                <a:solidFill>
                  <a:schemeClr val="tx1"/>
                </a:solidFill>
              </a:rPr>
              <a:t>préservée</a:t>
            </a:r>
            <a:r>
              <a:rPr dirty="0">
                <a:solidFill>
                  <a:schemeClr val="tx1"/>
                </a:solidFill>
              </a:rPr>
              <a:t> au diagnostic, les </a:t>
            </a:r>
            <a:r>
              <a:rPr dirty="0" err="1">
                <a:solidFill>
                  <a:schemeClr val="tx1"/>
                </a:solidFill>
              </a:rPr>
              <a:t>personnes</a:t>
            </a:r>
            <a:r>
              <a:rPr dirty="0">
                <a:solidFill>
                  <a:schemeClr val="tx1"/>
                </a:solidFill>
              </a:rPr>
              <a:t> </a:t>
            </a:r>
            <a:r>
              <a:rPr dirty="0" err="1">
                <a:solidFill>
                  <a:schemeClr val="tx1"/>
                </a:solidFill>
              </a:rPr>
              <a:t>présentant</a:t>
            </a:r>
            <a:r>
              <a:rPr dirty="0">
                <a:solidFill>
                  <a:schemeClr val="tx1"/>
                </a:solidFill>
              </a:rPr>
              <a:t> </a:t>
            </a:r>
            <a:r>
              <a:rPr dirty="0" err="1">
                <a:solidFill>
                  <a:schemeClr val="tx1"/>
                </a:solidFill>
              </a:rPr>
              <a:t>une</a:t>
            </a:r>
            <a:r>
              <a:rPr dirty="0">
                <a:solidFill>
                  <a:schemeClr val="tx1"/>
                </a:solidFill>
              </a:rPr>
              <a:t> </a:t>
            </a:r>
            <a:r>
              <a:rPr dirty="0" err="1">
                <a:solidFill>
                  <a:schemeClr val="tx1"/>
                </a:solidFill>
              </a:rPr>
              <a:t>déficience</a:t>
            </a:r>
            <a:r>
              <a:rPr dirty="0">
                <a:solidFill>
                  <a:schemeClr val="tx1"/>
                </a:solidFill>
              </a:rPr>
              <a:t> cognitive au diagnostic </a:t>
            </a:r>
            <a:r>
              <a:rPr dirty="0" err="1">
                <a:solidFill>
                  <a:schemeClr val="tx1"/>
                </a:solidFill>
              </a:rPr>
              <a:t>étaient</a:t>
            </a:r>
            <a:r>
              <a:rPr dirty="0">
                <a:solidFill>
                  <a:schemeClr val="tx1"/>
                </a:solidFill>
              </a:rPr>
              <a:t> :</a:t>
            </a:r>
            <a:endParaRPr sz="2376" dirty="0">
              <a:solidFill>
                <a:schemeClr val="tx1"/>
              </a:solidFill>
            </a:endParaRPr>
          </a:p>
          <a:p>
            <a:pPr marL="1015739" lvl="2" indent="-338580" defTabSz="905255">
              <a:spcBef>
                <a:spcPts val="500"/>
              </a:spcBef>
              <a:defRPr sz="1584"/>
            </a:pPr>
            <a:r>
              <a:rPr dirty="0">
                <a:solidFill>
                  <a:schemeClr val="tx1"/>
                </a:solidFill>
              </a:rPr>
              <a:t>plus de trois </a:t>
            </a:r>
            <a:r>
              <a:rPr dirty="0" err="1">
                <a:solidFill>
                  <a:schemeClr val="tx1"/>
                </a:solidFill>
              </a:rPr>
              <a:t>fois</a:t>
            </a:r>
            <a:r>
              <a:rPr dirty="0">
                <a:solidFill>
                  <a:schemeClr val="tx1"/>
                </a:solidFill>
              </a:rPr>
              <a:t> </a:t>
            </a:r>
            <a:r>
              <a:rPr dirty="0" err="1">
                <a:solidFill>
                  <a:schemeClr val="tx1"/>
                </a:solidFill>
              </a:rPr>
              <a:t>susceptibles</a:t>
            </a:r>
            <a:r>
              <a:rPr dirty="0">
                <a:solidFill>
                  <a:schemeClr val="tx1"/>
                </a:solidFill>
              </a:rPr>
              <a:t> </a:t>
            </a:r>
            <a:r>
              <a:rPr dirty="0" err="1">
                <a:solidFill>
                  <a:schemeClr val="tx1"/>
                </a:solidFill>
              </a:rPr>
              <a:t>d’avoir</a:t>
            </a:r>
            <a:r>
              <a:rPr dirty="0">
                <a:solidFill>
                  <a:schemeClr val="tx1"/>
                </a:solidFill>
              </a:rPr>
              <a:t> </a:t>
            </a:r>
            <a:r>
              <a:rPr dirty="0" err="1">
                <a:solidFill>
                  <a:schemeClr val="tx1"/>
                </a:solidFill>
              </a:rPr>
              <a:t>atteint</a:t>
            </a:r>
            <a:r>
              <a:rPr dirty="0">
                <a:solidFill>
                  <a:schemeClr val="tx1"/>
                </a:solidFill>
              </a:rPr>
              <a:t> un score EDSS de 4,0</a:t>
            </a:r>
            <a:endParaRPr sz="1979" dirty="0">
              <a:solidFill>
                <a:schemeClr val="tx1"/>
              </a:solidFill>
            </a:endParaRPr>
          </a:p>
          <a:p>
            <a:pPr marL="1015739" lvl="2" indent="-338580" defTabSz="905255">
              <a:spcBef>
                <a:spcPts val="500"/>
              </a:spcBef>
              <a:defRPr sz="1584"/>
            </a:pPr>
            <a:r>
              <a:rPr dirty="0">
                <a:solidFill>
                  <a:schemeClr val="tx1"/>
                </a:solidFill>
              </a:rPr>
              <a:t>plus de </a:t>
            </a:r>
            <a:r>
              <a:rPr dirty="0" err="1">
                <a:solidFill>
                  <a:schemeClr val="tx1"/>
                </a:solidFill>
              </a:rPr>
              <a:t>deux</a:t>
            </a:r>
            <a:r>
              <a:rPr dirty="0">
                <a:solidFill>
                  <a:schemeClr val="tx1"/>
                </a:solidFill>
              </a:rPr>
              <a:t> </a:t>
            </a:r>
            <a:r>
              <a:rPr dirty="0" err="1">
                <a:solidFill>
                  <a:schemeClr val="tx1"/>
                </a:solidFill>
              </a:rPr>
              <a:t>fois</a:t>
            </a:r>
            <a:r>
              <a:rPr dirty="0">
                <a:solidFill>
                  <a:schemeClr val="tx1"/>
                </a:solidFill>
              </a:rPr>
              <a:t> </a:t>
            </a:r>
            <a:r>
              <a:rPr dirty="0" err="1">
                <a:solidFill>
                  <a:schemeClr val="tx1"/>
                </a:solidFill>
              </a:rPr>
              <a:t>susceptibles</a:t>
            </a:r>
            <a:r>
              <a:rPr dirty="0">
                <a:solidFill>
                  <a:schemeClr val="tx1"/>
                </a:solidFill>
              </a:rPr>
              <a:t> </a:t>
            </a:r>
            <a:r>
              <a:rPr dirty="0" err="1">
                <a:solidFill>
                  <a:schemeClr val="tx1"/>
                </a:solidFill>
              </a:rPr>
              <a:t>d’avoir</a:t>
            </a:r>
            <a:r>
              <a:rPr dirty="0">
                <a:solidFill>
                  <a:schemeClr val="tx1"/>
                </a:solidFill>
              </a:rPr>
              <a:t> </a:t>
            </a:r>
            <a:r>
              <a:rPr dirty="0" err="1">
                <a:solidFill>
                  <a:schemeClr val="tx1"/>
                </a:solidFill>
              </a:rPr>
              <a:t>une</a:t>
            </a:r>
            <a:r>
              <a:rPr dirty="0">
                <a:solidFill>
                  <a:schemeClr val="tx1"/>
                </a:solidFill>
              </a:rPr>
              <a:t> </a:t>
            </a:r>
            <a:r>
              <a:rPr dirty="0" err="1">
                <a:solidFill>
                  <a:schemeClr val="tx1"/>
                </a:solidFill>
              </a:rPr>
              <a:t>maladie</a:t>
            </a:r>
            <a:r>
              <a:rPr dirty="0">
                <a:solidFill>
                  <a:schemeClr val="tx1"/>
                </a:solidFill>
              </a:rPr>
              <a:t> </a:t>
            </a:r>
            <a:r>
              <a:rPr dirty="0" err="1">
                <a:solidFill>
                  <a:schemeClr val="tx1"/>
                </a:solidFill>
              </a:rPr>
              <a:t>ayant</a:t>
            </a:r>
            <a:r>
              <a:rPr dirty="0">
                <a:solidFill>
                  <a:schemeClr val="tx1"/>
                </a:solidFill>
              </a:rPr>
              <a:t> </a:t>
            </a:r>
            <a:r>
              <a:rPr dirty="0" err="1">
                <a:solidFill>
                  <a:schemeClr val="tx1"/>
                </a:solidFill>
              </a:rPr>
              <a:t>progressé</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une</a:t>
            </a:r>
            <a:r>
              <a:rPr dirty="0">
                <a:solidFill>
                  <a:schemeClr val="tx1"/>
                </a:solidFill>
              </a:rPr>
              <a:t> SEP </a:t>
            </a:r>
            <a:r>
              <a:rPr dirty="0" err="1">
                <a:solidFill>
                  <a:schemeClr val="tx1"/>
                </a:solidFill>
              </a:rPr>
              <a:t>secondaire</a:t>
            </a:r>
            <a:r>
              <a:rPr dirty="0">
                <a:solidFill>
                  <a:schemeClr val="tx1"/>
                </a:solidFill>
              </a:rPr>
              <a:t> progressive</a:t>
            </a:r>
          </a:p>
        </p:txBody>
      </p:sp>
      <p:sp>
        <p:nvSpPr>
          <p:cNvPr id="258" name="Text Placeholder 3"/>
          <p:cNvSpPr>
            <a:spLocks noGrp="1"/>
          </p:cNvSpPr>
          <p:nvPr>
            <p:ph type="body" idx="13"/>
          </p:nvPr>
        </p:nvSpPr>
        <p:spPr>
          <a:xfrm>
            <a:off x="528136" y="6396335"/>
            <a:ext cx="10777637" cy="461666"/>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rPr dirty="0"/>
              <a:t>EDSS, Expanded Disability Status Scale ; SEPRR, </a:t>
            </a:r>
            <a:r>
              <a:rPr dirty="0" err="1"/>
              <a:t>sclérose</a:t>
            </a:r>
            <a:r>
              <a:rPr dirty="0"/>
              <a:t> </a:t>
            </a:r>
            <a:r>
              <a:rPr dirty="0" err="1"/>
              <a:t>en</a:t>
            </a:r>
            <a:r>
              <a:rPr dirty="0"/>
              <a:t> plaques </a:t>
            </a:r>
            <a:r>
              <a:rPr dirty="0" err="1"/>
              <a:t>récurrente</a:t>
            </a:r>
            <a:r>
              <a:rPr lang="en-GB" dirty="0"/>
              <a:t> </a:t>
            </a:r>
            <a:r>
              <a:rPr dirty="0" err="1"/>
              <a:t>rémittente</a:t>
            </a:r>
            <a:r>
              <a:rPr dirty="0"/>
              <a:t/>
            </a:r>
            <a:br>
              <a:rPr dirty="0"/>
            </a:br>
            <a:r>
              <a:rPr dirty="0"/>
              <a:t>1. </a:t>
            </a:r>
            <a:r>
              <a:rPr dirty="0" err="1"/>
              <a:t>Raghupathi</a:t>
            </a:r>
            <a:r>
              <a:rPr dirty="0"/>
              <a:t> K </a:t>
            </a:r>
            <a:r>
              <a:rPr i="1" dirty="0"/>
              <a:t>et al.,</a:t>
            </a:r>
            <a:r>
              <a:rPr dirty="0"/>
              <a:t> 2015; 2. </a:t>
            </a:r>
            <a:r>
              <a:rPr dirty="0" err="1"/>
              <a:t>Moccia</a:t>
            </a:r>
            <a:r>
              <a:rPr dirty="0"/>
              <a:t> M </a:t>
            </a:r>
            <a:r>
              <a:rPr i="1" dirty="0"/>
              <a:t>et al</a:t>
            </a:r>
            <a:r>
              <a:rPr dirty="0"/>
              <a:t>., 2015</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16</a:t>
            </a:fld>
            <a:endParaRPr/>
          </a:p>
        </p:txBody>
      </p:sp>
      <p:sp>
        <p:nvSpPr>
          <p:cNvPr id="263" name="Text Placeholder 3"/>
          <p:cNvSpPr txBox="1">
            <a:spLocks noGrp="1"/>
          </p:cNvSpPr>
          <p:nvPr>
            <p:ph type="body" sz="quarter" idx="1"/>
          </p:nvPr>
        </p:nvSpPr>
        <p:spPr>
          <a:xfrm>
            <a:off x="-1" y="4442359"/>
            <a:ext cx="10018439" cy="399601"/>
          </a:xfrm>
          <a:prstGeom prst="rect">
            <a:avLst/>
          </a:prstGeom>
        </p:spPr>
        <p:txBody>
          <a:bodyPr/>
          <a:lstStyle/>
          <a:p>
            <a:r>
              <a:rPr dirty="0"/>
              <a:t>Cliquer pour </a:t>
            </a:r>
            <a:r>
              <a:rPr dirty="0" err="1"/>
              <a:t>ajouter</a:t>
            </a:r>
            <a:r>
              <a:rPr dirty="0"/>
              <a:t> </a:t>
            </a:r>
            <a:r>
              <a:rPr dirty="0" err="1"/>
              <a:t>l’affiliation</a:t>
            </a:r>
            <a:r>
              <a:rPr dirty="0"/>
              <a:t> de </a:t>
            </a:r>
            <a:r>
              <a:rPr dirty="0" err="1"/>
              <a:t>l’animateur</a:t>
            </a:r>
            <a:endParaRPr dirty="0"/>
          </a:p>
        </p:txBody>
      </p:sp>
      <p:sp>
        <p:nvSpPr>
          <p:cNvPr id="264" name="Title 4"/>
          <p:cNvSpPr txBox="1">
            <a:spLocks noGrp="1"/>
          </p:cNvSpPr>
          <p:nvPr>
            <p:ph type="title"/>
          </p:nvPr>
        </p:nvSpPr>
        <p:spPr>
          <a:xfrm>
            <a:off x="-1" y="20"/>
            <a:ext cx="10018439" cy="3743999"/>
          </a:xfrm>
          <a:prstGeom prst="rect">
            <a:avLst/>
          </a:prstGeom>
        </p:spPr>
        <p:txBody>
          <a:bodyPr/>
          <a:lstStyle/>
          <a:p>
            <a:r>
              <a:rPr dirty="0"/>
              <a:t>Trois </a:t>
            </a:r>
            <a:r>
              <a:rPr dirty="0" err="1"/>
              <a:t>recommandations</a:t>
            </a:r>
            <a:r>
              <a:rPr dirty="0"/>
              <a:t> </a:t>
            </a:r>
            <a:r>
              <a:rPr dirty="0" err="1"/>
              <a:t>clés</a:t>
            </a:r>
            <a:r>
              <a:rPr dirty="0"/>
              <a:t> </a:t>
            </a:r>
            <a:r>
              <a:rPr lang="it-IT" dirty="0"/>
              <a:t/>
            </a:r>
            <a:br>
              <a:rPr lang="it-IT" dirty="0"/>
            </a:br>
            <a:r>
              <a:rPr dirty="0"/>
              <a:t>pour que les choses </a:t>
            </a:r>
            <a:r>
              <a:rPr dirty="0" err="1"/>
              <a:t>changent</a:t>
            </a:r>
            <a:endParaRPr dirty="0"/>
          </a:p>
        </p:txBody>
      </p:sp>
      <p:sp>
        <p:nvSpPr>
          <p:cNvPr id="265" name="Text Placeholder 2"/>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a:solidFill>
                  <a:schemeClr val="accent5"/>
                </a:solidFill>
              </a:defRPr>
            </a:lvl1pPr>
          </a:lstStyle>
          <a:p>
            <a:r>
              <a:t>Cliquer pour ajouter le nom de l’animateur</a:t>
            </a:r>
          </a:p>
        </p:txBody>
      </p:sp>
      <p:sp>
        <p:nvSpPr>
          <p:cNvPr id="266" name="Text Placeholder 6"/>
          <p:cNvSpPr txBox="1"/>
          <p:nvPr/>
        </p:nvSpPr>
        <p:spPr>
          <a:xfrm>
            <a:off x="59407" y="6439186"/>
            <a:ext cx="8018090" cy="3996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spcBef>
                <a:spcPts val="600"/>
              </a:spcBef>
              <a:defRPr sz="2000">
                <a:solidFill>
                  <a:schemeClr val="accent5"/>
                </a:solidFill>
              </a:defRPr>
            </a:lvl1pPr>
          </a:lstStyle>
          <a:p>
            <a:r>
              <a:rPr dirty="0"/>
              <a:t>Version </a:t>
            </a:r>
            <a:r>
              <a:rPr lang="fr-FR" dirty="0"/>
              <a:t>f</a:t>
            </a:r>
            <a:r>
              <a:rPr dirty="0" err="1"/>
              <a:t>rançaise</a:t>
            </a:r>
            <a:r>
              <a:rPr dirty="0"/>
              <a:t> </a:t>
            </a:r>
            <a:r>
              <a:rPr dirty="0" err="1"/>
              <a:t>adaptée</a:t>
            </a:r>
            <a:r>
              <a:rPr dirty="0"/>
              <a:t>: </a:t>
            </a:r>
            <a:r>
              <a:rPr dirty="0" err="1"/>
              <a:t>Ch</a:t>
            </a:r>
            <a:r>
              <a:rPr dirty="0"/>
              <a:t> Lebrun-</a:t>
            </a:r>
            <a:r>
              <a:rPr dirty="0" err="1"/>
              <a:t>Frenay</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17</a:t>
            </a:fld>
            <a:endParaRPr/>
          </a:p>
        </p:txBody>
      </p:sp>
      <p:pic>
        <p:nvPicPr>
          <p:cNvPr id="269" name="Picture 2" descr="Picture 2"/>
          <p:cNvPicPr>
            <a:picLocks noChangeAspect="1"/>
          </p:cNvPicPr>
          <p:nvPr/>
        </p:nvPicPr>
        <p:blipFill>
          <a:blip r:embed="rId2">
            <a:extLst/>
          </a:blip>
          <a:stretch>
            <a:fillRect/>
          </a:stretch>
        </p:blipFill>
        <p:spPr>
          <a:xfrm>
            <a:off x="4959002" y="4365104"/>
            <a:ext cx="2145110" cy="2145111"/>
          </a:xfrm>
          <a:prstGeom prst="rect">
            <a:avLst/>
          </a:prstGeom>
          <a:ln w="12700">
            <a:miter lim="400000"/>
          </a:ln>
        </p:spPr>
      </p:pic>
      <p:sp>
        <p:nvSpPr>
          <p:cNvPr id="270" name="Title 10"/>
          <p:cNvSpPr txBox="1">
            <a:spLocks noGrp="1"/>
          </p:cNvSpPr>
          <p:nvPr>
            <p:ph type="title"/>
          </p:nvPr>
        </p:nvSpPr>
        <p:spPr>
          <a:xfrm>
            <a:off x="-1" y="-1"/>
            <a:ext cx="11307602" cy="1335602"/>
          </a:xfrm>
          <a:prstGeom prst="rect">
            <a:avLst/>
          </a:prstGeom>
        </p:spPr>
        <p:txBody>
          <a:bodyPr/>
          <a:lstStyle/>
          <a:p>
            <a:r>
              <a:rPr dirty="0"/>
              <a:t>Trois </a:t>
            </a:r>
            <a:r>
              <a:rPr dirty="0" err="1"/>
              <a:t>recommandations</a:t>
            </a:r>
            <a:r>
              <a:rPr dirty="0"/>
              <a:t> </a:t>
            </a:r>
            <a:r>
              <a:rPr dirty="0" err="1"/>
              <a:t>clés</a:t>
            </a:r>
            <a:r>
              <a:rPr dirty="0"/>
              <a:t> </a:t>
            </a:r>
            <a:r>
              <a:rPr lang="it-IT" dirty="0"/>
              <a:t/>
            </a:r>
            <a:br>
              <a:rPr lang="it-IT" dirty="0"/>
            </a:br>
            <a:r>
              <a:rPr dirty="0"/>
              <a:t>pour que les choses </a:t>
            </a:r>
            <a:r>
              <a:rPr dirty="0" err="1"/>
              <a:t>changent</a:t>
            </a:r>
            <a:endParaRPr dirty="0"/>
          </a:p>
        </p:txBody>
      </p:sp>
      <p:sp>
        <p:nvSpPr>
          <p:cNvPr id="271" name="Text Placeholder 8"/>
          <p:cNvSpPr txBox="1">
            <a:spLocks noGrp="1"/>
          </p:cNvSpPr>
          <p:nvPr>
            <p:ph type="body" sz="quarter" idx="1"/>
          </p:nvPr>
        </p:nvSpPr>
        <p:spPr>
          <a:xfrm>
            <a:off x="564113" y="6512817"/>
            <a:ext cx="10777637" cy="277000"/>
          </a:xfrm>
          <a:prstGeom prst="rect">
            <a:avLst/>
          </a:prstGeom>
        </p:spPr>
        <p:txBody>
          <a:bodyPr anchor="b"/>
          <a:lstStyle>
            <a:lvl1pPr marL="0" indent="0">
              <a:buSzTx/>
              <a:buNone/>
              <a:defRPr sz="1200">
                <a:solidFill>
                  <a:schemeClr val="accent4"/>
                </a:solidFill>
              </a:defRPr>
            </a:lvl1pPr>
          </a:lstStyle>
          <a:p>
            <a:r>
              <a:t>Cliquer pour ajouter des remarques et des références (si requises).</a:t>
            </a:r>
          </a:p>
        </p:txBody>
      </p:sp>
      <p:grpSp>
        <p:nvGrpSpPr>
          <p:cNvPr id="274" name="Rounded Rectangle 5"/>
          <p:cNvGrpSpPr/>
          <p:nvPr/>
        </p:nvGrpSpPr>
        <p:grpSpPr>
          <a:xfrm>
            <a:off x="4552691" y="1459077"/>
            <a:ext cx="3089791" cy="2315688"/>
            <a:chOff x="0" y="0"/>
            <a:chExt cx="3089790" cy="2315687"/>
          </a:xfrm>
        </p:grpSpPr>
        <p:sp>
          <p:nvSpPr>
            <p:cNvPr id="272" name="Rectangle aux angles arrondis"/>
            <p:cNvSpPr/>
            <p:nvPr/>
          </p:nvSpPr>
          <p:spPr>
            <a:xfrm>
              <a:off x="0" y="0"/>
              <a:ext cx="3089791" cy="2315688"/>
            </a:xfrm>
            <a:prstGeom prst="roundRect">
              <a:avLst>
                <a:gd name="adj" fmla="val 12280"/>
              </a:avLst>
            </a:prstGeom>
            <a:solidFill>
              <a:schemeClr val="accent1"/>
            </a:solidFill>
            <a:ln w="25400" cap="flat">
              <a:solidFill>
                <a:schemeClr val="accent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273" name="Maximiser la santé du cerveau tout au long de la vie"/>
            <p:cNvSpPr txBox="1"/>
            <p:nvPr/>
          </p:nvSpPr>
          <p:spPr>
            <a:xfrm>
              <a:off x="83287" y="178971"/>
              <a:ext cx="2923216" cy="19577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200">
                  <a:solidFill>
                    <a:srgbClr val="FFFFFF"/>
                  </a:solidFill>
                </a:defRPr>
              </a:lvl1pPr>
            </a:lstStyle>
            <a:p>
              <a:r>
                <a:t>Maximiser la santé du cerveau tout au long de la vie</a:t>
              </a:r>
            </a:p>
          </p:txBody>
        </p:sp>
      </p:grpSp>
      <p:sp>
        <p:nvSpPr>
          <p:cNvPr id="275" name="TextBox 1"/>
          <p:cNvSpPr txBox="1"/>
          <p:nvPr/>
        </p:nvSpPr>
        <p:spPr>
          <a:xfrm>
            <a:off x="782121" y="3922867"/>
            <a:ext cx="3913878" cy="11482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lvl1pPr>
          </a:lstStyle>
          <a:p>
            <a:r>
              <a:t>1. Minimiser les délais du diagnostic et du traitement</a:t>
            </a:r>
          </a:p>
        </p:txBody>
      </p:sp>
      <p:sp>
        <p:nvSpPr>
          <p:cNvPr id="276" name="TextBox 2"/>
          <p:cNvSpPr txBox="1"/>
          <p:nvPr/>
        </p:nvSpPr>
        <p:spPr>
          <a:xfrm>
            <a:off x="7636554" y="3924000"/>
            <a:ext cx="3713596"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lgn="ctr">
              <a:defRPr sz="2400" b="1"/>
            </a:pPr>
            <a:r>
              <a:rPr dirty="0"/>
              <a:t>2. </a:t>
            </a:r>
            <a:r>
              <a:rPr dirty="0" err="1"/>
              <a:t>Surveiller</a:t>
            </a:r>
            <a:r>
              <a:rPr dirty="0"/>
              <a:t> </a:t>
            </a:r>
            <a:r>
              <a:rPr dirty="0" err="1"/>
              <a:t>l’activité</a:t>
            </a:r>
            <a:r>
              <a:rPr dirty="0"/>
              <a:t> </a:t>
            </a:r>
            <a:r>
              <a:rPr lang="it-IT" dirty="0" err="1">
                <a:solidFill>
                  <a:schemeClr val="tx1"/>
                </a:solidFill>
              </a:rPr>
              <a:t>pathologique</a:t>
            </a:r>
            <a:r>
              <a:rPr lang="it-IT" dirty="0">
                <a:solidFill>
                  <a:srgbClr val="FF0000"/>
                </a:solidFill>
              </a:rPr>
              <a:t> </a:t>
            </a:r>
            <a:r>
              <a:rPr dirty="0"/>
              <a:t>et </a:t>
            </a:r>
            <a:r>
              <a:rPr dirty="0" err="1"/>
              <a:t>traiter</a:t>
            </a:r>
            <a:r>
              <a:rPr dirty="0"/>
              <a:t> pour </a:t>
            </a:r>
            <a:r>
              <a:rPr dirty="0" err="1"/>
              <a:t>atteindre</a:t>
            </a:r>
            <a:r>
              <a:rPr dirty="0"/>
              <a:t> </a:t>
            </a:r>
            <a:r>
              <a:rPr dirty="0" err="1"/>
              <a:t>une</a:t>
            </a:r>
            <a:r>
              <a:rPr dirty="0"/>
              <a:t> </a:t>
            </a:r>
            <a:r>
              <a:rPr dirty="0" err="1"/>
              <a:t>cible</a:t>
            </a:r>
            <a:endParaRPr dirty="0"/>
          </a:p>
        </p:txBody>
      </p:sp>
      <p:sp>
        <p:nvSpPr>
          <p:cNvPr id="277" name="TextBox 3"/>
          <p:cNvSpPr txBox="1"/>
          <p:nvPr/>
        </p:nvSpPr>
        <p:spPr>
          <a:xfrm>
            <a:off x="3100340" y="6165304"/>
            <a:ext cx="6371591" cy="43707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a:defRPr sz="2400" b="1"/>
            </a:pPr>
            <a:r>
              <a:rPr dirty="0"/>
              <a:t>3. </a:t>
            </a:r>
            <a:r>
              <a:rPr dirty="0" err="1"/>
              <a:t>Produire</a:t>
            </a:r>
            <a:r>
              <a:rPr dirty="0"/>
              <a:t> et </a:t>
            </a:r>
            <a:r>
              <a:rPr dirty="0" err="1"/>
              <a:t>utiliser</a:t>
            </a:r>
            <a:r>
              <a:rPr dirty="0"/>
              <a:t> des </a:t>
            </a:r>
            <a:r>
              <a:rPr dirty="0" err="1"/>
              <a:t>preuves</a:t>
            </a:r>
            <a:r>
              <a:rPr dirty="0"/>
              <a:t> </a:t>
            </a:r>
            <a:r>
              <a:rPr dirty="0" err="1"/>
              <a:t>robustes</a:t>
            </a:r>
            <a:endParaRPr dirty="0"/>
          </a:p>
        </p:txBody>
      </p:sp>
      <p:sp>
        <p:nvSpPr>
          <p:cNvPr id="278" name="Right Arrow 19"/>
          <p:cNvSpPr/>
          <p:nvPr/>
        </p:nvSpPr>
        <p:spPr>
          <a:xfrm rot="5400000" flipH="1">
            <a:off x="5750138" y="3890280"/>
            <a:ext cx="756402" cy="625643"/>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endParaRPr/>
          </a:p>
        </p:txBody>
      </p:sp>
      <p:pic>
        <p:nvPicPr>
          <p:cNvPr id="279" name="Picture 9" descr="Picture 9"/>
          <p:cNvPicPr>
            <a:picLocks noChangeAspect="1"/>
          </p:cNvPicPr>
          <p:nvPr/>
        </p:nvPicPr>
        <p:blipFill>
          <a:blip r:embed="rId3">
            <a:extLst/>
          </a:blip>
          <a:stretch>
            <a:fillRect/>
          </a:stretch>
        </p:blipFill>
        <p:spPr>
          <a:xfrm>
            <a:off x="1586087" y="1617949"/>
            <a:ext cx="2307602" cy="2307602"/>
          </a:xfrm>
          <a:prstGeom prst="rect">
            <a:avLst/>
          </a:prstGeom>
          <a:ln w="12700">
            <a:miter lim="400000"/>
          </a:ln>
        </p:spPr>
      </p:pic>
      <p:pic>
        <p:nvPicPr>
          <p:cNvPr id="280" name="Picture 11" descr="Picture 11"/>
          <p:cNvPicPr>
            <a:picLocks noChangeAspect="1"/>
          </p:cNvPicPr>
          <p:nvPr/>
        </p:nvPicPr>
        <p:blipFill>
          <a:blip r:embed="rId4">
            <a:extLst/>
          </a:blip>
          <a:stretch>
            <a:fillRect/>
          </a:stretch>
        </p:blipFill>
        <p:spPr>
          <a:xfrm>
            <a:off x="8321333" y="1602760"/>
            <a:ext cx="2307601" cy="2307601"/>
          </a:xfrm>
          <a:prstGeom prst="rect">
            <a:avLst/>
          </a:prstGeom>
          <a:ln w="12700">
            <a:miter lim="400000"/>
          </a:ln>
        </p:spPr>
      </p:pic>
      <p:sp>
        <p:nvSpPr>
          <p:cNvPr id="281" name="Right Arrow 20"/>
          <p:cNvSpPr/>
          <p:nvPr/>
        </p:nvSpPr>
        <p:spPr>
          <a:xfrm rot="10800000" flipH="1">
            <a:off x="3728780" y="2443739"/>
            <a:ext cx="756402" cy="625643"/>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endParaRPr/>
          </a:p>
        </p:txBody>
      </p:sp>
      <p:sp>
        <p:nvSpPr>
          <p:cNvPr id="282" name="Right Arrow 21"/>
          <p:cNvSpPr/>
          <p:nvPr/>
        </p:nvSpPr>
        <p:spPr>
          <a:xfrm flipH="1">
            <a:off x="7721066" y="2443739"/>
            <a:ext cx="756402" cy="625643"/>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18</a:t>
            </a:fld>
            <a:endParaRPr/>
          </a:p>
        </p:txBody>
      </p:sp>
      <p:sp>
        <p:nvSpPr>
          <p:cNvPr id="285" name="Title 4"/>
          <p:cNvSpPr txBox="1">
            <a:spLocks noGrp="1"/>
          </p:cNvSpPr>
          <p:nvPr>
            <p:ph type="title"/>
          </p:nvPr>
        </p:nvSpPr>
        <p:spPr>
          <a:xfrm>
            <a:off x="-1" y="-1"/>
            <a:ext cx="10862441" cy="1335602"/>
          </a:xfrm>
          <a:prstGeom prst="rect">
            <a:avLst/>
          </a:prstGeom>
        </p:spPr>
        <p:txBody>
          <a:bodyPr/>
          <a:lstStyle/>
          <a:p>
            <a:r>
              <a:t>1. Minimiser les délais du diagnostic et du traitement</a:t>
            </a:r>
          </a:p>
        </p:txBody>
      </p:sp>
      <p:sp>
        <p:nvSpPr>
          <p:cNvPr id="286" name="Text Placeholder 2"/>
          <p:cNvSpPr txBox="1">
            <a:spLocks noGrp="1"/>
          </p:cNvSpPr>
          <p:nvPr>
            <p:ph type="body" sz="quarter" idx="1"/>
          </p:nvPr>
        </p:nvSpPr>
        <p:spPr>
          <a:xfrm>
            <a:off x="528136" y="6581000"/>
            <a:ext cx="10777637" cy="277000"/>
          </a:xfrm>
          <a:prstGeom prst="rect">
            <a:avLst/>
          </a:prstGeom>
        </p:spPr>
        <p:txBody>
          <a:bodyPr anchor="b"/>
          <a:lstStyle>
            <a:lvl1pPr marL="0" indent="0">
              <a:buSzTx/>
              <a:buNone/>
              <a:defRPr sz="1200">
                <a:solidFill>
                  <a:schemeClr val="accent4"/>
                </a:solidFill>
              </a:defRPr>
            </a:lvl1pPr>
          </a:lstStyle>
          <a:p>
            <a:r>
              <a:t>Cliquer pour ajouter des remarques et des références (si requises)</a:t>
            </a:r>
          </a:p>
        </p:txBody>
      </p:sp>
      <p:grpSp>
        <p:nvGrpSpPr>
          <p:cNvPr id="289" name="Rounded Rectangle 42"/>
          <p:cNvGrpSpPr/>
          <p:nvPr/>
        </p:nvGrpSpPr>
        <p:grpSpPr>
          <a:xfrm>
            <a:off x="2412000" y="4139055"/>
            <a:ext cx="8324272" cy="1137602"/>
            <a:chOff x="0" y="0"/>
            <a:chExt cx="8324271" cy="1137601"/>
          </a:xfrm>
        </p:grpSpPr>
        <p:sp>
          <p:nvSpPr>
            <p:cNvPr id="287" name="Rectangle aux angles arrondis"/>
            <p:cNvSpPr/>
            <p:nvPr/>
          </p:nvSpPr>
          <p:spPr>
            <a:xfrm>
              <a:off x="0" y="0"/>
              <a:ext cx="8324271" cy="1137601"/>
            </a:xfrm>
            <a:prstGeom prst="roundRect">
              <a:avLst>
                <a:gd name="adj" fmla="val 16667"/>
              </a:avLst>
            </a:prstGeom>
            <a:solidFill>
              <a:srgbClr val="FBE1D3"/>
            </a:solidFill>
            <a:ln w="25400" cap="flat">
              <a:solidFill>
                <a:srgbClr val="F3A47C"/>
              </a:solidFill>
              <a:prstDash val="solid"/>
              <a:round/>
            </a:ln>
            <a:effectLst/>
          </p:spPr>
          <p:txBody>
            <a:bodyPr wrap="square" lIns="45719" tIns="45719" rIns="45719" bIns="45719" numCol="1" anchor="ctr">
              <a:noAutofit/>
            </a:bodyPr>
            <a:lstStyle/>
            <a:p>
              <a:pPr>
                <a:lnSpc>
                  <a:spcPct val="120000"/>
                </a:lnSpc>
                <a:defRPr>
                  <a:solidFill>
                    <a:srgbClr val="FFFFFF"/>
                  </a:solidFill>
                </a:defRPr>
              </a:pPr>
              <a:endParaRPr/>
            </a:p>
          </p:txBody>
        </p:sp>
        <p:sp>
          <p:nvSpPr>
            <p:cNvPr id="288" name="Adopter les tout derniers critères diagnostiques acceptés, afin de diagnostiquer la SEP le plus tôt possible"/>
            <p:cNvSpPr txBox="1"/>
            <p:nvPr/>
          </p:nvSpPr>
          <p:spPr>
            <a:xfrm>
              <a:off x="55532" y="145993"/>
              <a:ext cx="8213206" cy="8456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400"/>
              </a:lvl1pPr>
            </a:lstStyle>
            <a:p>
              <a:pPr marL="358775" indent="-358775"/>
              <a:r>
                <a:rPr dirty="0">
                  <a:solidFill>
                    <a:schemeClr val="tx1"/>
                  </a:solidFill>
                </a:rPr>
                <a:t>Adopter les </a:t>
              </a:r>
              <a:r>
                <a:rPr dirty="0" err="1">
                  <a:solidFill>
                    <a:schemeClr val="tx1"/>
                  </a:solidFill>
                </a:rPr>
                <a:t>derniers</a:t>
              </a:r>
              <a:r>
                <a:rPr dirty="0">
                  <a:solidFill>
                    <a:schemeClr val="tx1"/>
                  </a:solidFill>
                </a:rPr>
                <a:t> </a:t>
              </a:r>
              <a:r>
                <a:rPr dirty="0" err="1">
                  <a:solidFill>
                    <a:schemeClr val="tx1"/>
                  </a:solidFill>
                </a:rPr>
                <a:t>critères</a:t>
              </a:r>
              <a:r>
                <a:rPr dirty="0">
                  <a:solidFill>
                    <a:schemeClr val="tx1"/>
                  </a:solidFill>
                </a:rPr>
                <a:t> </a:t>
              </a:r>
              <a:r>
                <a:rPr dirty="0" err="1">
                  <a:solidFill>
                    <a:schemeClr val="tx1"/>
                  </a:solidFill>
                </a:rPr>
                <a:t>diagnostiques</a:t>
              </a:r>
              <a:r>
                <a:rPr dirty="0">
                  <a:solidFill>
                    <a:schemeClr val="tx1"/>
                  </a:solidFill>
                </a:rPr>
                <a:t> </a:t>
              </a:r>
              <a:r>
                <a:rPr lang="it-IT" dirty="0" err="1">
                  <a:solidFill>
                    <a:schemeClr val="tx1"/>
                  </a:solidFill>
                </a:rPr>
                <a:t>reconnus</a:t>
              </a:r>
              <a:r>
                <a:rPr dirty="0">
                  <a:solidFill>
                    <a:schemeClr val="tx1"/>
                  </a:solidFill>
                </a:rPr>
                <a:t>, </a:t>
              </a:r>
              <a:r>
                <a:rPr dirty="0" err="1">
                  <a:solidFill>
                    <a:schemeClr val="tx1"/>
                  </a:solidFill>
                </a:rPr>
                <a:t>afin</a:t>
              </a:r>
              <a:r>
                <a:rPr dirty="0">
                  <a:solidFill>
                    <a:schemeClr val="tx1"/>
                  </a:solidFill>
                </a:rPr>
                <a:t> de </a:t>
              </a:r>
              <a:r>
                <a:rPr dirty="0" err="1">
                  <a:solidFill>
                    <a:schemeClr val="tx1"/>
                  </a:solidFill>
                </a:rPr>
                <a:t>diagnostiquer</a:t>
              </a:r>
              <a:r>
                <a:rPr dirty="0">
                  <a:solidFill>
                    <a:schemeClr val="tx1"/>
                  </a:solidFill>
                </a:rPr>
                <a:t> la SEP le plus </a:t>
              </a:r>
              <a:r>
                <a:rPr dirty="0" err="1">
                  <a:solidFill>
                    <a:schemeClr val="tx1"/>
                  </a:solidFill>
                </a:rPr>
                <a:t>tôt</a:t>
              </a:r>
              <a:r>
                <a:rPr dirty="0">
                  <a:solidFill>
                    <a:schemeClr val="tx1"/>
                  </a:solidFill>
                </a:rPr>
                <a:t> possible</a:t>
              </a:r>
            </a:p>
          </p:txBody>
        </p:sp>
      </p:grpSp>
      <p:grpSp>
        <p:nvGrpSpPr>
          <p:cNvPr id="292" name="Rounded Rectangle 15"/>
          <p:cNvGrpSpPr/>
          <p:nvPr/>
        </p:nvGrpSpPr>
        <p:grpSpPr>
          <a:xfrm>
            <a:off x="410644" y="1553032"/>
            <a:ext cx="8324273" cy="1137913"/>
            <a:chOff x="0" y="28584"/>
            <a:chExt cx="8324271" cy="1137912"/>
          </a:xfrm>
        </p:grpSpPr>
        <p:sp>
          <p:nvSpPr>
            <p:cNvPr id="290" name="Rectangle aux angles arrondis"/>
            <p:cNvSpPr/>
            <p:nvPr/>
          </p:nvSpPr>
          <p:spPr>
            <a:xfrm>
              <a:off x="0" y="28584"/>
              <a:ext cx="8324271" cy="1137912"/>
            </a:xfrm>
            <a:prstGeom prst="roundRect">
              <a:avLst>
                <a:gd name="adj" fmla="val 16667"/>
              </a:avLst>
            </a:prstGeom>
            <a:solidFill>
              <a:srgbClr val="FBE1D3"/>
            </a:solidFill>
            <a:ln w="25400" cap="flat">
              <a:solidFill>
                <a:srgbClr val="F3A47C"/>
              </a:solidFill>
              <a:prstDash val="solid"/>
              <a:round/>
            </a:ln>
            <a:effectLst/>
          </p:spPr>
          <p:txBody>
            <a:bodyPr wrap="square" lIns="45719" tIns="45719" rIns="45719" bIns="45719" numCol="1" anchor="ctr">
              <a:noAutofit/>
            </a:bodyPr>
            <a:lstStyle/>
            <a:p>
              <a:pPr marL="457200" indent="-457200">
                <a:lnSpc>
                  <a:spcPct val="120000"/>
                </a:lnSpc>
                <a:defRPr>
                  <a:solidFill>
                    <a:srgbClr val="FFFFFF"/>
                  </a:solidFill>
                </a:defRPr>
              </a:pPr>
              <a:endParaRPr/>
            </a:p>
          </p:txBody>
        </p:sp>
        <p:sp>
          <p:nvSpPr>
            <p:cNvPr id="291" name="Orienter rapidement les personnes suspectées d’être atteintes de SEP vers un neurologue spécialisé dans la SEP"/>
            <p:cNvSpPr txBox="1"/>
            <p:nvPr/>
          </p:nvSpPr>
          <p:spPr>
            <a:xfrm>
              <a:off x="55548" y="43543"/>
              <a:ext cx="8213174" cy="1107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457200" indent="-914400">
                <a:lnSpc>
                  <a:spcPct val="120000"/>
                </a:lnSpc>
                <a:defRPr sz="2400"/>
              </a:lvl1pPr>
            </a:lstStyle>
            <a:p>
              <a:pPr>
                <a:lnSpc>
                  <a:spcPct val="100000"/>
                </a:lnSpc>
              </a:pPr>
              <a:r>
                <a:rPr dirty="0" err="1"/>
                <a:t>Orienter</a:t>
              </a:r>
              <a:r>
                <a:rPr dirty="0"/>
                <a:t> </a:t>
              </a:r>
              <a:r>
                <a:rPr dirty="0" err="1"/>
                <a:t>rapidement</a:t>
              </a:r>
              <a:r>
                <a:rPr dirty="0"/>
                <a:t> les </a:t>
              </a:r>
              <a:r>
                <a:rPr dirty="0" err="1"/>
                <a:t>personnes</a:t>
              </a:r>
              <a:r>
                <a:rPr dirty="0"/>
                <a:t> </a:t>
              </a:r>
              <a:r>
                <a:rPr dirty="0" err="1"/>
                <a:t>suspectées</a:t>
              </a:r>
              <a:r>
                <a:rPr dirty="0"/>
                <a:t> de SEP </a:t>
              </a:r>
              <a:r>
                <a:rPr dirty="0" err="1"/>
                <a:t>vers</a:t>
              </a:r>
              <a:r>
                <a:rPr dirty="0"/>
                <a:t> un </a:t>
              </a:r>
              <a:r>
                <a:rPr dirty="0" err="1"/>
                <a:t>neurologue</a:t>
              </a:r>
              <a:r>
                <a:rPr dirty="0"/>
                <a:t> </a:t>
              </a:r>
              <a:r>
                <a:rPr dirty="0" err="1"/>
                <a:t>spécialisé</a:t>
              </a:r>
              <a:r>
                <a:rPr dirty="0"/>
                <a:t> </a:t>
              </a:r>
              <a:r>
                <a:rPr lang="en-GB" dirty="0"/>
                <a:t/>
              </a:r>
              <a:br>
                <a:rPr lang="en-GB" dirty="0"/>
              </a:br>
              <a:r>
                <a:rPr dirty="0" err="1"/>
                <a:t>dans</a:t>
              </a:r>
              <a:r>
                <a:rPr dirty="0"/>
                <a:t> la SEP</a:t>
              </a:r>
            </a:p>
          </p:txBody>
        </p:sp>
      </p:grpSp>
      <p:grpSp>
        <p:nvGrpSpPr>
          <p:cNvPr id="295" name="Rounded Rectangle 40"/>
          <p:cNvGrpSpPr/>
          <p:nvPr/>
        </p:nvGrpSpPr>
        <p:grpSpPr>
          <a:xfrm>
            <a:off x="1411200" y="2846920"/>
            <a:ext cx="8324271" cy="1137602"/>
            <a:chOff x="0" y="0"/>
            <a:chExt cx="8324270" cy="1137600"/>
          </a:xfrm>
        </p:grpSpPr>
        <p:sp>
          <p:nvSpPr>
            <p:cNvPr id="293" name="Rectangle aux angles arrondis"/>
            <p:cNvSpPr/>
            <p:nvPr/>
          </p:nvSpPr>
          <p:spPr>
            <a:xfrm>
              <a:off x="0" y="0"/>
              <a:ext cx="8324271" cy="1137601"/>
            </a:xfrm>
            <a:prstGeom prst="roundRect">
              <a:avLst>
                <a:gd name="adj" fmla="val 16667"/>
              </a:avLst>
            </a:prstGeom>
            <a:solidFill>
              <a:srgbClr val="FBE1D3"/>
            </a:solidFill>
            <a:ln w="25400" cap="flat">
              <a:solidFill>
                <a:srgbClr val="F3A47C"/>
              </a:solidFill>
              <a:prstDash val="solid"/>
              <a:round/>
            </a:ln>
            <a:effectLst/>
          </p:spPr>
          <p:txBody>
            <a:bodyPr wrap="square" lIns="45719" tIns="45719" rIns="45719" bIns="45719" numCol="1" anchor="ctr">
              <a:noAutofit/>
            </a:bodyPr>
            <a:lstStyle/>
            <a:p>
              <a:pPr>
                <a:lnSpc>
                  <a:spcPct val="120000"/>
                </a:lnSpc>
                <a:defRPr>
                  <a:solidFill>
                    <a:srgbClr val="FFFFFF"/>
                  </a:solidFill>
                </a:defRPr>
              </a:pPr>
              <a:endParaRPr/>
            </a:p>
          </p:txBody>
        </p:sp>
        <p:sp>
          <p:nvSpPr>
            <p:cNvPr id="294" name="Accélérer le diagnostic"/>
            <p:cNvSpPr txBox="1"/>
            <p:nvPr/>
          </p:nvSpPr>
          <p:spPr>
            <a:xfrm>
              <a:off x="55532" y="395985"/>
              <a:ext cx="8213206" cy="3456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400"/>
              </a:lvl1pPr>
            </a:lstStyle>
            <a:p>
              <a:r>
                <a:t>Accélérer le diagnostic</a:t>
              </a:r>
            </a:p>
          </p:txBody>
        </p:sp>
      </p:grpSp>
      <p:grpSp>
        <p:nvGrpSpPr>
          <p:cNvPr id="298" name="Rounded Rectangle 44"/>
          <p:cNvGrpSpPr/>
          <p:nvPr/>
        </p:nvGrpSpPr>
        <p:grpSpPr>
          <a:xfrm>
            <a:off x="3416977" y="5432783"/>
            <a:ext cx="8324271" cy="1137601"/>
            <a:chOff x="0" y="0"/>
            <a:chExt cx="8324270" cy="1137600"/>
          </a:xfrm>
        </p:grpSpPr>
        <p:sp>
          <p:nvSpPr>
            <p:cNvPr id="296" name="Rectangle aux angles arrondis"/>
            <p:cNvSpPr/>
            <p:nvPr/>
          </p:nvSpPr>
          <p:spPr>
            <a:xfrm>
              <a:off x="0" y="0"/>
              <a:ext cx="8324271" cy="1137601"/>
            </a:xfrm>
            <a:prstGeom prst="roundRect">
              <a:avLst>
                <a:gd name="adj" fmla="val 16667"/>
              </a:avLst>
            </a:prstGeom>
            <a:solidFill>
              <a:srgbClr val="FBE1D3"/>
            </a:solidFill>
            <a:ln w="25400" cap="flat">
              <a:solidFill>
                <a:srgbClr val="F3A47C"/>
              </a:solidFill>
              <a:prstDash val="solid"/>
              <a:round/>
            </a:ln>
            <a:effectLst/>
          </p:spPr>
          <p:txBody>
            <a:bodyPr wrap="square" lIns="45719" tIns="45719" rIns="45719" bIns="45719" numCol="1" anchor="ctr">
              <a:noAutofit/>
            </a:bodyPr>
            <a:lstStyle/>
            <a:p>
              <a:pPr>
                <a:lnSpc>
                  <a:spcPct val="120000"/>
                </a:lnSpc>
                <a:defRPr sz="2400"/>
              </a:pPr>
              <a:endParaRPr/>
            </a:p>
          </p:txBody>
        </p:sp>
        <p:sp>
          <p:nvSpPr>
            <p:cNvPr id="297" name="Accélérer l’instauration du traitement"/>
            <p:cNvSpPr txBox="1"/>
            <p:nvPr/>
          </p:nvSpPr>
          <p:spPr>
            <a:xfrm>
              <a:off x="55532" y="395985"/>
              <a:ext cx="8213206" cy="3456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400"/>
              </a:lvl1pPr>
            </a:lstStyle>
            <a:p>
              <a:r>
                <a:rPr dirty="0" err="1"/>
                <a:t>Accélérer</a:t>
              </a:r>
              <a:r>
                <a:rPr dirty="0"/>
                <a:t> </a:t>
              </a:r>
              <a:r>
                <a:rPr dirty="0" err="1"/>
                <a:t>l’instauration</a:t>
              </a:r>
              <a:r>
                <a:rPr dirty="0"/>
                <a:t> du </a:t>
              </a:r>
              <a:r>
                <a:rPr dirty="0" err="1"/>
                <a:t>traitement</a:t>
              </a:r>
              <a:endParaRPr dirty="0"/>
            </a:p>
          </p:txBody>
        </p:sp>
      </p:grpSp>
      <p:pic>
        <p:nvPicPr>
          <p:cNvPr id="299" name="Picture 2" descr="Picture 2"/>
          <p:cNvPicPr>
            <a:picLocks noChangeAspect="1"/>
          </p:cNvPicPr>
          <p:nvPr/>
        </p:nvPicPr>
        <p:blipFill>
          <a:blip r:embed="rId2">
            <a:extLst/>
          </a:blip>
          <a:stretch>
            <a:fillRect/>
          </a:stretch>
        </p:blipFill>
        <p:spPr>
          <a:xfrm>
            <a:off x="10863511" y="-4763"/>
            <a:ext cx="1342430" cy="134243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19</a:t>
            </a:fld>
            <a:endParaRPr/>
          </a:p>
        </p:txBody>
      </p:sp>
      <p:sp>
        <p:nvSpPr>
          <p:cNvPr id="302" name="Title 1"/>
          <p:cNvSpPr txBox="1">
            <a:spLocks noGrp="1"/>
          </p:cNvSpPr>
          <p:nvPr>
            <p:ph type="title"/>
          </p:nvPr>
        </p:nvSpPr>
        <p:spPr>
          <a:xfrm>
            <a:off x="-1" y="-1"/>
            <a:ext cx="10862441" cy="1335602"/>
          </a:xfrm>
          <a:prstGeom prst="rect">
            <a:avLst/>
          </a:prstGeom>
        </p:spPr>
        <p:txBody>
          <a:bodyPr/>
          <a:lstStyle/>
          <a:p>
            <a:r>
              <a:rPr dirty="0" err="1"/>
              <a:t>Orienter</a:t>
            </a:r>
            <a:r>
              <a:rPr dirty="0"/>
              <a:t> les </a:t>
            </a:r>
            <a:r>
              <a:rPr dirty="0" err="1"/>
              <a:t>personnes</a:t>
            </a:r>
            <a:r>
              <a:rPr dirty="0"/>
              <a:t> </a:t>
            </a:r>
            <a:r>
              <a:rPr dirty="0" err="1"/>
              <a:t>suspectées</a:t>
            </a:r>
            <a:r>
              <a:rPr dirty="0"/>
              <a:t> de SEP </a:t>
            </a:r>
            <a:r>
              <a:rPr dirty="0" err="1"/>
              <a:t>vers</a:t>
            </a:r>
            <a:r>
              <a:rPr dirty="0"/>
              <a:t> les </a:t>
            </a:r>
            <a:r>
              <a:rPr dirty="0" err="1"/>
              <a:t>spécialistes</a:t>
            </a:r>
            <a:endParaRPr dirty="0"/>
          </a:p>
        </p:txBody>
      </p:sp>
      <p:grpSp>
        <p:nvGrpSpPr>
          <p:cNvPr id="323" name="Group 4"/>
          <p:cNvGrpSpPr/>
          <p:nvPr/>
        </p:nvGrpSpPr>
        <p:grpSpPr>
          <a:xfrm>
            <a:off x="0" y="1995340"/>
            <a:ext cx="12195175" cy="4114801"/>
            <a:chOff x="0" y="0"/>
            <a:chExt cx="12195175" cy="4114800"/>
          </a:xfrm>
        </p:grpSpPr>
        <p:sp>
          <p:nvSpPr>
            <p:cNvPr id="303" name="Rectangle 3"/>
            <p:cNvSpPr/>
            <p:nvPr/>
          </p:nvSpPr>
          <p:spPr>
            <a:xfrm>
              <a:off x="0" y="0"/>
              <a:ext cx="12195175" cy="4114800"/>
            </a:xfrm>
            <a:prstGeom prst="rect">
              <a:avLst/>
            </a:prstGeom>
            <a:solidFill>
              <a:schemeClr val="accent1"/>
            </a:solidFill>
            <a:ln w="25400" cap="flat">
              <a:solidFill>
                <a:srgbClr val="AB4B1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nvGrpSpPr>
            <p:cNvPr id="306" name="Rounded Rectangle 12"/>
            <p:cNvGrpSpPr/>
            <p:nvPr/>
          </p:nvGrpSpPr>
          <p:grpSpPr>
            <a:xfrm>
              <a:off x="9277955" y="2178219"/>
              <a:ext cx="2711799" cy="1738999"/>
              <a:chOff x="0" y="0"/>
              <a:chExt cx="2711798" cy="1738997"/>
            </a:xfrm>
          </p:grpSpPr>
          <p:sp>
            <p:nvSpPr>
              <p:cNvPr id="304" name="Rectangle aux angles arrondis"/>
              <p:cNvSpPr/>
              <p:nvPr/>
            </p:nvSpPr>
            <p:spPr>
              <a:xfrm>
                <a:off x="0" y="0"/>
                <a:ext cx="2711798" cy="1738997"/>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2000" b="1"/>
                </a:pPr>
                <a:endParaRPr/>
              </a:p>
            </p:txBody>
          </p:sp>
          <p:sp>
            <p:nvSpPr>
              <p:cNvPr id="305" name="Les centres spécialisés dans la SEP permettent de poser le diagnostic rapidement"/>
              <p:cNvSpPr txBox="1"/>
              <p:nvPr/>
            </p:nvSpPr>
            <p:spPr>
              <a:xfrm>
                <a:off x="84891" y="53893"/>
                <a:ext cx="2542015" cy="16312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dirty="0">
                    <a:solidFill>
                      <a:schemeClr val="tx1"/>
                    </a:solidFill>
                  </a:rPr>
                  <a:t>Les </a:t>
                </a:r>
                <a:r>
                  <a:rPr dirty="0" err="1">
                    <a:solidFill>
                      <a:schemeClr val="tx1"/>
                    </a:solidFill>
                  </a:rPr>
                  <a:t>centres</a:t>
                </a:r>
                <a:r>
                  <a:rPr dirty="0">
                    <a:solidFill>
                      <a:schemeClr val="tx1"/>
                    </a:solidFill>
                  </a:rPr>
                  <a:t> </a:t>
                </a:r>
                <a:r>
                  <a:rPr dirty="0" err="1">
                    <a:solidFill>
                      <a:schemeClr val="tx1"/>
                    </a:solidFill>
                  </a:rPr>
                  <a:t>spécialisés</a:t>
                </a:r>
                <a:r>
                  <a:rPr dirty="0">
                    <a:solidFill>
                      <a:schemeClr val="tx1"/>
                    </a:solidFill>
                  </a:rPr>
                  <a:t> </a:t>
                </a:r>
                <a:r>
                  <a:rPr dirty="0" err="1">
                    <a:solidFill>
                      <a:schemeClr val="tx1"/>
                    </a:solidFill>
                  </a:rPr>
                  <a:t>dans</a:t>
                </a:r>
                <a:r>
                  <a:rPr dirty="0">
                    <a:solidFill>
                      <a:schemeClr val="tx1"/>
                    </a:solidFill>
                  </a:rPr>
                  <a:t> la SEP </a:t>
                </a:r>
                <a:r>
                  <a:rPr dirty="0" err="1">
                    <a:solidFill>
                      <a:schemeClr val="tx1"/>
                    </a:solidFill>
                  </a:rPr>
                  <a:t>permettent</a:t>
                </a:r>
                <a:r>
                  <a:rPr dirty="0">
                    <a:solidFill>
                      <a:schemeClr val="tx1"/>
                    </a:solidFill>
                  </a:rPr>
                  <a:t> de poser le diagnostic </a:t>
                </a:r>
                <a:r>
                  <a:rPr dirty="0" err="1">
                    <a:solidFill>
                      <a:schemeClr val="tx1"/>
                    </a:solidFill>
                  </a:rPr>
                  <a:t>rapidement</a:t>
                </a:r>
                <a:endParaRPr dirty="0">
                  <a:solidFill>
                    <a:schemeClr val="tx1"/>
                  </a:solidFill>
                </a:endParaRPr>
              </a:p>
            </p:txBody>
          </p:sp>
        </p:grpSp>
        <p:grpSp>
          <p:nvGrpSpPr>
            <p:cNvPr id="309" name="Rounded Rectangle 13"/>
            <p:cNvGrpSpPr/>
            <p:nvPr/>
          </p:nvGrpSpPr>
          <p:grpSpPr>
            <a:xfrm>
              <a:off x="3557868" y="2178221"/>
              <a:ext cx="5519059" cy="1738999"/>
              <a:chOff x="0" y="0"/>
              <a:chExt cx="5519057" cy="1738997"/>
            </a:xfrm>
          </p:grpSpPr>
          <p:sp>
            <p:nvSpPr>
              <p:cNvPr id="307" name="Rectangle aux angles arrondis"/>
              <p:cNvSpPr/>
              <p:nvPr/>
            </p:nvSpPr>
            <p:spPr>
              <a:xfrm>
                <a:off x="0" y="0"/>
                <a:ext cx="5519057" cy="1738997"/>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2000"/>
                </a:pPr>
                <a:endParaRPr/>
              </a:p>
            </p:txBody>
          </p:sp>
          <p:sp>
            <p:nvSpPr>
              <p:cNvPr id="308" name="Une équipe multidisciplinaire offre un approche intégrée aux soins dans laquelle les divers aspects de la maladie sont pris en charge par des spécialistes différents"/>
              <p:cNvSpPr txBox="1"/>
              <p:nvPr/>
            </p:nvSpPr>
            <p:spPr>
              <a:xfrm>
                <a:off x="84890" y="207781"/>
                <a:ext cx="5349277" cy="13234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dirty="0" err="1">
                    <a:solidFill>
                      <a:schemeClr val="tx1"/>
                    </a:solidFill>
                  </a:rPr>
                  <a:t>Une</a:t>
                </a:r>
                <a:r>
                  <a:rPr dirty="0">
                    <a:solidFill>
                      <a:schemeClr val="tx1"/>
                    </a:solidFill>
                  </a:rPr>
                  <a:t> </a:t>
                </a:r>
                <a:r>
                  <a:rPr dirty="0" err="1">
                    <a:solidFill>
                      <a:schemeClr val="tx1"/>
                    </a:solidFill>
                  </a:rPr>
                  <a:t>équipe</a:t>
                </a:r>
                <a:r>
                  <a:rPr dirty="0">
                    <a:solidFill>
                      <a:schemeClr val="tx1"/>
                    </a:solidFill>
                  </a:rPr>
                  <a:t> </a:t>
                </a:r>
                <a:r>
                  <a:rPr dirty="0" err="1">
                    <a:solidFill>
                      <a:schemeClr val="tx1"/>
                    </a:solidFill>
                  </a:rPr>
                  <a:t>multidisciplinaire</a:t>
                </a:r>
                <a:r>
                  <a:rPr dirty="0">
                    <a:solidFill>
                      <a:schemeClr val="tx1"/>
                    </a:solidFill>
                  </a:rPr>
                  <a:t> </a:t>
                </a:r>
                <a:r>
                  <a:rPr dirty="0" err="1">
                    <a:solidFill>
                      <a:schemeClr val="tx1"/>
                    </a:solidFill>
                  </a:rPr>
                  <a:t>offre</a:t>
                </a:r>
                <a:r>
                  <a:rPr dirty="0">
                    <a:solidFill>
                      <a:schemeClr val="tx1"/>
                    </a:solidFill>
                  </a:rPr>
                  <a:t> un</a:t>
                </a:r>
                <a:r>
                  <a:rPr lang="fr-FR" dirty="0">
                    <a:solidFill>
                      <a:schemeClr val="tx1"/>
                    </a:solidFill>
                  </a:rPr>
                  <a:t>e</a:t>
                </a:r>
                <a:r>
                  <a:rPr dirty="0">
                    <a:solidFill>
                      <a:schemeClr val="tx1"/>
                    </a:solidFill>
                  </a:rPr>
                  <a:t> </a:t>
                </a:r>
                <a:r>
                  <a:rPr dirty="0" err="1">
                    <a:solidFill>
                      <a:schemeClr val="tx1"/>
                    </a:solidFill>
                  </a:rPr>
                  <a:t>approche</a:t>
                </a:r>
                <a:r>
                  <a:rPr dirty="0">
                    <a:solidFill>
                      <a:schemeClr val="tx1"/>
                    </a:solidFill>
                  </a:rPr>
                  <a:t> </a:t>
                </a:r>
                <a:r>
                  <a:rPr dirty="0" err="1">
                    <a:solidFill>
                      <a:schemeClr val="tx1"/>
                    </a:solidFill>
                  </a:rPr>
                  <a:t>intégrée</a:t>
                </a:r>
                <a:r>
                  <a:rPr dirty="0">
                    <a:solidFill>
                      <a:schemeClr val="tx1"/>
                    </a:solidFill>
                  </a:rPr>
                  <a:t> aux </a:t>
                </a:r>
                <a:r>
                  <a:rPr dirty="0" err="1">
                    <a:solidFill>
                      <a:schemeClr val="tx1"/>
                    </a:solidFill>
                  </a:rPr>
                  <a:t>soins</a:t>
                </a:r>
                <a:r>
                  <a:rPr dirty="0">
                    <a:solidFill>
                      <a:schemeClr val="tx1"/>
                    </a:solidFill>
                  </a:rPr>
                  <a:t> </a:t>
                </a:r>
                <a:r>
                  <a:rPr dirty="0" err="1">
                    <a:solidFill>
                      <a:schemeClr val="tx1"/>
                    </a:solidFill>
                  </a:rPr>
                  <a:t>dans</a:t>
                </a:r>
                <a:r>
                  <a:rPr dirty="0">
                    <a:solidFill>
                      <a:schemeClr val="tx1"/>
                    </a:solidFill>
                  </a:rPr>
                  <a:t> </a:t>
                </a:r>
                <a:r>
                  <a:rPr dirty="0" err="1">
                    <a:solidFill>
                      <a:schemeClr val="tx1"/>
                    </a:solidFill>
                  </a:rPr>
                  <a:t>laquelle</a:t>
                </a:r>
                <a:r>
                  <a:rPr dirty="0">
                    <a:solidFill>
                      <a:schemeClr val="tx1"/>
                    </a:solidFill>
                  </a:rPr>
                  <a:t> les divers aspects de la </a:t>
                </a:r>
                <a:r>
                  <a:rPr dirty="0" err="1">
                    <a:solidFill>
                      <a:schemeClr val="tx1"/>
                    </a:solidFill>
                  </a:rPr>
                  <a:t>maladie</a:t>
                </a:r>
                <a:r>
                  <a:rPr dirty="0">
                    <a:solidFill>
                      <a:schemeClr val="tx1"/>
                    </a:solidFill>
                  </a:rPr>
                  <a:t> </a:t>
                </a:r>
                <a:r>
                  <a:rPr dirty="0" err="1">
                    <a:solidFill>
                      <a:schemeClr val="tx1"/>
                    </a:solidFill>
                  </a:rPr>
                  <a:t>sont</a:t>
                </a:r>
                <a:r>
                  <a:rPr dirty="0">
                    <a:solidFill>
                      <a:schemeClr val="tx1"/>
                    </a:solidFill>
                  </a:rPr>
                  <a:t> </a:t>
                </a:r>
                <a:r>
                  <a:rPr dirty="0" err="1">
                    <a:solidFill>
                      <a:schemeClr val="tx1"/>
                    </a:solidFill>
                  </a:rPr>
                  <a:t>pris</a:t>
                </a:r>
                <a:r>
                  <a:rPr dirty="0">
                    <a:solidFill>
                      <a:schemeClr val="tx1"/>
                    </a:solidFill>
                  </a:rPr>
                  <a:t> </a:t>
                </a:r>
                <a:r>
                  <a:rPr dirty="0" err="1">
                    <a:solidFill>
                      <a:schemeClr val="tx1"/>
                    </a:solidFill>
                  </a:rPr>
                  <a:t>en</a:t>
                </a:r>
                <a:r>
                  <a:rPr dirty="0">
                    <a:solidFill>
                      <a:schemeClr val="tx1"/>
                    </a:solidFill>
                  </a:rPr>
                  <a:t> charge par </a:t>
                </a:r>
                <a:r>
                  <a:rPr lang="fr-FR" dirty="0">
                    <a:solidFill>
                      <a:schemeClr val="tx1"/>
                    </a:solidFill>
                  </a:rPr>
                  <a:t>différents</a:t>
                </a:r>
                <a:r>
                  <a:rPr dirty="0">
                    <a:solidFill>
                      <a:schemeClr val="tx1"/>
                    </a:solidFill>
                  </a:rPr>
                  <a:t> </a:t>
                </a:r>
                <a:r>
                  <a:rPr dirty="0" err="1">
                    <a:solidFill>
                      <a:schemeClr val="tx1"/>
                    </a:solidFill>
                  </a:rPr>
                  <a:t>spécialistes</a:t>
                </a:r>
                <a:endParaRPr dirty="0">
                  <a:solidFill>
                    <a:schemeClr val="tx1"/>
                  </a:solidFill>
                </a:endParaRPr>
              </a:p>
            </p:txBody>
          </p:sp>
        </p:grpSp>
        <p:grpSp>
          <p:nvGrpSpPr>
            <p:cNvPr id="312" name="Rounded Rectangle 10"/>
            <p:cNvGrpSpPr/>
            <p:nvPr/>
          </p:nvGrpSpPr>
          <p:grpSpPr>
            <a:xfrm>
              <a:off x="205422" y="2178222"/>
              <a:ext cx="3151417" cy="1738999"/>
              <a:chOff x="0" y="0"/>
              <a:chExt cx="3151416" cy="1738997"/>
            </a:xfrm>
          </p:grpSpPr>
          <p:sp>
            <p:nvSpPr>
              <p:cNvPr id="310" name="Rectangle aux angles arrondis"/>
              <p:cNvSpPr/>
              <p:nvPr/>
            </p:nvSpPr>
            <p:spPr>
              <a:xfrm>
                <a:off x="0" y="0"/>
                <a:ext cx="3151416" cy="1738997"/>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2000"/>
                </a:pPr>
                <a:endParaRPr/>
              </a:p>
            </p:txBody>
          </p:sp>
          <p:sp>
            <p:nvSpPr>
              <p:cNvPr id="311" name="Les neurologues spécialisés dans la SEP connaissent les options thérapeutiques en plein essor"/>
              <p:cNvSpPr txBox="1"/>
              <p:nvPr/>
            </p:nvSpPr>
            <p:spPr>
              <a:xfrm>
                <a:off x="84890" y="53893"/>
                <a:ext cx="2981635" cy="16312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dirty="0">
                    <a:solidFill>
                      <a:schemeClr val="tx1"/>
                    </a:solidFill>
                  </a:rPr>
                  <a:t>Les </a:t>
                </a:r>
                <a:r>
                  <a:rPr dirty="0" err="1">
                    <a:solidFill>
                      <a:schemeClr val="tx1"/>
                    </a:solidFill>
                  </a:rPr>
                  <a:t>neurologues</a:t>
                </a:r>
                <a:r>
                  <a:rPr dirty="0">
                    <a:solidFill>
                      <a:schemeClr val="tx1"/>
                    </a:solidFill>
                  </a:rPr>
                  <a:t> </a:t>
                </a:r>
                <a:r>
                  <a:rPr dirty="0" err="1">
                    <a:solidFill>
                      <a:schemeClr val="tx1"/>
                    </a:solidFill>
                  </a:rPr>
                  <a:t>spécialisés</a:t>
                </a:r>
                <a:r>
                  <a:rPr dirty="0">
                    <a:solidFill>
                      <a:schemeClr val="tx1"/>
                    </a:solidFill>
                  </a:rPr>
                  <a:t> </a:t>
                </a:r>
                <a:r>
                  <a:rPr dirty="0" err="1">
                    <a:solidFill>
                      <a:schemeClr val="tx1"/>
                    </a:solidFill>
                  </a:rPr>
                  <a:t>dans</a:t>
                </a:r>
                <a:r>
                  <a:rPr dirty="0">
                    <a:solidFill>
                      <a:schemeClr val="tx1"/>
                    </a:solidFill>
                  </a:rPr>
                  <a:t> la SEP </a:t>
                </a:r>
                <a:r>
                  <a:rPr dirty="0" err="1">
                    <a:solidFill>
                      <a:schemeClr val="tx1"/>
                    </a:solidFill>
                  </a:rPr>
                  <a:t>connaissent</a:t>
                </a:r>
                <a:r>
                  <a:rPr dirty="0">
                    <a:solidFill>
                      <a:schemeClr val="tx1"/>
                    </a:solidFill>
                  </a:rPr>
                  <a:t> les options </a:t>
                </a:r>
                <a:r>
                  <a:rPr dirty="0" err="1">
                    <a:solidFill>
                      <a:schemeClr val="tx1"/>
                    </a:solidFill>
                  </a:rPr>
                  <a:t>thérapeutiques</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plein</a:t>
                </a:r>
                <a:r>
                  <a:rPr dirty="0">
                    <a:solidFill>
                      <a:schemeClr val="tx1"/>
                    </a:solidFill>
                  </a:rPr>
                  <a:t> </a:t>
                </a:r>
                <a:r>
                  <a:rPr dirty="0" err="1">
                    <a:solidFill>
                      <a:schemeClr val="tx1"/>
                    </a:solidFill>
                  </a:rPr>
                  <a:t>essor</a:t>
                </a:r>
                <a:endParaRPr dirty="0">
                  <a:solidFill>
                    <a:schemeClr val="tx1"/>
                  </a:solidFill>
                </a:endParaRPr>
              </a:p>
            </p:txBody>
          </p:sp>
        </p:grpSp>
        <p:grpSp>
          <p:nvGrpSpPr>
            <p:cNvPr id="322" name="Group 2"/>
            <p:cNvGrpSpPr/>
            <p:nvPr/>
          </p:nvGrpSpPr>
          <p:grpSpPr>
            <a:xfrm>
              <a:off x="205422" y="156804"/>
              <a:ext cx="11784333" cy="1846657"/>
              <a:chOff x="0" y="-53830"/>
              <a:chExt cx="11784331" cy="1846656"/>
            </a:xfrm>
          </p:grpSpPr>
          <p:grpSp>
            <p:nvGrpSpPr>
              <p:cNvPr id="315" name="Rounded Rectangle 14"/>
              <p:cNvGrpSpPr/>
              <p:nvPr/>
            </p:nvGrpSpPr>
            <p:grpSpPr>
              <a:xfrm>
                <a:off x="3689938" y="0"/>
                <a:ext cx="4228105" cy="1739000"/>
                <a:chOff x="0" y="0"/>
                <a:chExt cx="4228104" cy="1738998"/>
              </a:xfrm>
            </p:grpSpPr>
            <p:sp>
              <p:nvSpPr>
                <p:cNvPr id="313" name="Rectangle aux angles arrondis"/>
                <p:cNvSpPr/>
                <p:nvPr/>
              </p:nvSpPr>
              <p:spPr>
                <a:xfrm>
                  <a:off x="0" y="0"/>
                  <a:ext cx="4228104" cy="1738998"/>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2000"/>
                  </a:pPr>
                  <a:endParaRPr>
                    <a:solidFill>
                      <a:schemeClr val="tx1"/>
                    </a:solidFill>
                  </a:endParaRPr>
                </a:p>
              </p:txBody>
            </p:sp>
            <p:sp>
              <p:nvSpPr>
                <p:cNvPr id="314" name="Les infirmières spécialisées en la SEP peuvent mettre en œuvre des programmes et soutenir les personnes atteintes de SEP"/>
                <p:cNvSpPr txBox="1"/>
                <p:nvPr/>
              </p:nvSpPr>
              <p:spPr>
                <a:xfrm>
                  <a:off x="84891" y="207781"/>
                  <a:ext cx="4058321" cy="13234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dirty="0">
                      <a:solidFill>
                        <a:schemeClr val="tx1"/>
                      </a:solidFill>
                    </a:rPr>
                    <a:t>Les </a:t>
                  </a:r>
                  <a:r>
                    <a:rPr dirty="0" err="1">
                      <a:solidFill>
                        <a:schemeClr val="tx1"/>
                      </a:solidFill>
                    </a:rPr>
                    <a:t>infirmières</a:t>
                  </a:r>
                  <a:r>
                    <a:rPr dirty="0">
                      <a:solidFill>
                        <a:schemeClr val="tx1"/>
                      </a:solidFill>
                    </a:rPr>
                    <a:t> </a:t>
                  </a:r>
                  <a:r>
                    <a:rPr dirty="0" err="1">
                      <a:solidFill>
                        <a:schemeClr val="tx1"/>
                      </a:solidFill>
                    </a:rPr>
                    <a:t>spécialisées</a:t>
                  </a:r>
                  <a:r>
                    <a:rPr dirty="0">
                      <a:solidFill>
                        <a:schemeClr val="tx1"/>
                      </a:solidFill>
                    </a:rPr>
                    <a:t> </a:t>
                  </a:r>
                  <a:r>
                    <a:rPr lang="it-IT" dirty="0" err="1">
                      <a:solidFill>
                        <a:schemeClr val="tx1"/>
                      </a:solidFill>
                    </a:rPr>
                    <a:t>dans</a:t>
                  </a:r>
                  <a:r>
                    <a:rPr lang="it-IT" dirty="0">
                      <a:solidFill>
                        <a:schemeClr val="tx1"/>
                      </a:solidFill>
                    </a:rPr>
                    <a:t> </a:t>
                  </a:r>
                  <a:r>
                    <a:rPr dirty="0">
                      <a:solidFill>
                        <a:schemeClr val="tx1"/>
                      </a:solidFill>
                    </a:rPr>
                    <a:t>la SEP </a:t>
                  </a:r>
                  <a:r>
                    <a:rPr dirty="0" err="1">
                      <a:solidFill>
                        <a:schemeClr val="tx1"/>
                      </a:solidFill>
                    </a:rPr>
                    <a:t>peuvent</a:t>
                  </a:r>
                  <a:r>
                    <a:rPr dirty="0">
                      <a:solidFill>
                        <a:schemeClr val="tx1"/>
                      </a:solidFill>
                    </a:rPr>
                    <a:t> </a:t>
                  </a:r>
                  <a:r>
                    <a:rPr dirty="0" err="1">
                      <a:solidFill>
                        <a:schemeClr val="tx1"/>
                      </a:solidFill>
                    </a:rPr>
                    <a:t>mettre</a:t>
                  </a:r>
                  <a:r>
                    <a:rPr dirty="0">
                      <a:solidFill>
                        <a:schemeClr val="tx1"/>
                      </a:solidFill>
                    </a:rPr>
                    <a:t> </a:t>
                  </a:r>
                  <a:r>
                    <a:rPr dirty="0" err="1">
                      <a:solidFill>
                        <a:schemeClr val="tx1"/>
                      </a:solidFill>
                    </a:rPr>
                    <a:t>en</a:t>
                  </a:r>
                  <a:r>
                    <a:rPr dirty="0">
                      <a:solidFill>
                        <a:schemeClr val="tx1"/>
                      </a:solidFill>
                    </a:rPr>
                    <a:t> </a:t>
                  </a:r>
                  <a:r>
                    <a:rPr lang="it-IT" dirty="0" err="1">
                      <a:solidFill>
                        <a:schemeClr val="tx1"/>
                      </a:solidFill>
                    </a:rPr>
                    <a:t>place</a:t>
                  </a:r>
                  <a:r>
                    <a:rPr lang="it-IT" dirty="0">
                      <a:solidFill>
                        <a:schemeClr val="tx1"/>
                      </a:solidFill>
                    </a:rPr>
                    <a:t> </a:t>
                  </a:r>
                  <a:r>
                    <a:rPr dirty="0">
                      <a:solidFill>
                        <a:schemeClr val="tx1"/>
                      </a:solidFill>
                    </a:rPr>
                    <a:t>des </a:t>
                  </a:r>
                  <a:r>
                    <a:rPr dirty="0" err="1">
                      <a:solidFill>
                        <a:schemeClr val="tx1"/>
                      </a:solidFill>
                    </a:rPr>
                    <a:t>programmes</a:t>
                  </a:r>
                  <a:r>
                    <a:rPr dirty="0">
                      <a:solidFill>
                        <a:schemeClr val="tx1"/>
                      </a:solidFill>
                    </a:rPr>
                    <a:t> et </a:t>
                  </a:r>
                  <a:r>
                    <a:rPr dirty="0" err="1">
                      <a:solidFill>
                        <a:schemeClr val="tx1"/>
                      </a:solidFill>
                    </a:rPr>
                    <a:t>soutenir</a:t>
                  </a:r>
                  <a:r>
                    <a:rPr dirty="0">
                      <a:solidFill>
                        <a:schemeClr val="tx1"/>
                      </a:solidFill>
                    </a:rPr>
                    <a:t> les </a:t>
                  </a:r>
                  <a:r>
                    <a:rPr dirty="0" err="1">
                      <a:solidFill>
                        <a:schemeClr val="tx1"/>
                      </a:solidFill>
                    </a:rPr>
                    <a:t>personnes</a:t>
                  </a:r>
                  <a:r>
                    <a:rPr dirty="0">
                      <a:solidFill>
                        <a:schemeClr val="tx1"/>
                      </a:solidFill>
                    </a:rPr>
                    <a:t> </a:t>
                  </a:r>
                  <a:r>
                    <a:rPr dirty="0" err="1">
                      <a:solidFill>
                        <a:schemeClr val="tx1"/>
                      </a:solidFill>
                    </a:rPr>
                    <a:t>atteintes</a:t>
                  </a:r>
                  <a:r>
                    <a:rPr dirty="0">
                      <a:solidFill>
                        <a:schemeClr val="tx1"/>
                      </a:solidFill>
                    </a:rPr>
                    <a:t> de SEP</a:t>
                  </a:r>
                </a:p>
              </p:txBody>
            </p:sp>
          </p:grpSp>
          <p:grpSp>
            <p:nvGrpSpPr>
              <p:cNvPr id="318" name="Rounded Rectangle 9"/>
              <p:cNvGrpSpPr/>
              <p:nvPr/>
            </p:nvGrpSpPr>
            <p:grpSpPr>
              <a:xfrm>
                <a:off x="0" y="1"/>
                <a:ext cx="3497582" cy="1738999"/>
                <a:chOff x="0" y="0"/>
                <a:chExt cx="3497580" cy="1738997"/>
              </a:xfrm>
            </p:grpSpPr>
            <p:sp>
              <p:nvSpPr>
                <p:cNvPr id="316" name="Rectangle aux angles arrondis"/>
                <p:cNvSpPr/>
                <p:nvPr/>
              </p:nvSpPr>
              <p:spPr>
                <a:xfrm>
                  <a:off x="0" y="0"/>
                  <a:ext cx="3497580" cy="1738997"/>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2000"/>
                  </a:pPr>
                  <a:endParaRPr>
                    <a:solidFill>
                      <a:schemeClr val="tx1"/>
                    </a:solidFill>
                  </a:endParaRPr>
                </a:p>
              </p:txBody>
            </p:sp>
            <p:sp>
              <p:nvSpPr>
                <p:cNvPr id="317" name="Les neurologues spécialisés en la SEP ont accès à du matériel et à du personnel spécialisés"/>
                <p:cNvSpPr txBox="1"/>
                <p:nvPr/>
              </p:nvSpPr>
              <p:spPr>
                <a:xfrm>
                  <a:off x="84890" y="207781"/>
                  <a:ext cx="3327800" cy="13234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dirty="0">
                      <a:solidFill>
                        <a:schemeClr val="tx1"/>
                      </a:solidFill>
                    </a:rPr>
                    <a:t>Les </a:t>
                  </a:r>
                  <a:r>
                    <a:rPr dirty="0" err="1">
                      <a:solidFill>
                        <a:schemeClr val="tx1"/>
                      </a:solidFill>
                    </a:rPr>
                    <a:t>neurologues</a:t>
                  </a:r>
                  <a:r>
                    <a:rPr dirty="0">
                      <a:solidFill>
                        <a:schemeClr val="tx1"/>
                      </a:solidFill>
                    </a:rPr>
                    <a:t> </a:t>
                  </a:r>
                  <a:r>
                    <a:rPr dirty="0" err="1">
                      <a:solidFill>
                        <a:schemeClr val="tx1"/>
                      </a:solidFill>
                    </a:rPr>
                    <a:t>spécialisés</a:t>
                  </a:r>
                  <a:r>
                    <a:rPr dirty="0">
                      <a:solidFill>
                        <a:schemeClr val="tx1"/>
                      </a:solidFill>
                    </a:rPr>
                    <a:t> </a:t>
                  </a:r>
                  <a:r>
                    <a:rPr lang="it-IT" dirty="0" err="1">
                      <a:solidFill>
                        <a:schemeClr val="tx1"/>
                      </a:solidFill>
                    </a:rPr>
                    <a:t>dans</a:t>
                  </a:r>
                  <a:r>
                    <a:rPr lang="it-IT" dirty="0">
                      <a:solidFill>
                        <a:schemeClr val="tx1"/>
                      </a:solidFill>
                    </a:rPr>
                    <a:t> </a:t>
                  </a:r>
                  <a:r>
                    <a:rPr dirty="0">
                      <a:solidFill>
                        <a:schemeClr val="tx1"/>
                      </a:solidFill>
                    </a:rPr>
                    <a:t>la SEP </a:t>
                  </a:r>
                  <a:r>
                    <a:rPr dirty="0" err="1">
                      <a:solidFill>
                        <a:schemeClr val="tx1"/>
                      </a:solidFill>
                    </a:rPr>
                    <a:t>ont</a:t>
                  </a:r>
                  <a:r>
                    <a:rPr dirty="0">
                      <a:solidFill>
                        <a:schemeClr val="tx1"/>
                      </a:solidFill>
                    </a:rPr>
                    <a:t> </a:t>
                  </a:r>
                  <a:r>
                    <a:rPr dirty="0" err="1">
                      <a:solidFill>
                        <a:schemeClr val="tx1"/>
                      </a:solidFill>
                    </a:rPr>
                    <a:t>accès</a:t>
                  </a:r>
                  <a:r>
                    <a:rPr dirty="0">
                      <a:solidFill>
                        <a:schemeClr val="tx1"/>
                      </a:solidFill>
                    </a:rPr>
                    <a:t> </a:t>
                  </a:r>
                  <a:r>
                    <a:rPr lang="it-IT" dirty="0" err="1">
                      <a:solidFill>
                        <a:schemeClr val="tx1"/>
                      </a:solidFill>
                    </a:rPr>
                    <a:t>aux</a:t>
                  </a:r>
                  <a:r>
                    <a:rPr lang="it-IT" dirty="0">
                      <a:solidFill>
                        <a:schemeClr val="tx1"/>
                      </a:solidFill>
                    </a:rPr>
                    <a:t> </a:t>
                  </a:r>
                  <a:r>
                    <a:rPr lang="it-IT" dirty="0" err="1">
                      <a:solidFill>
                        <a:schemeClr val="tx1"/>
                      </a:solidFill>
                    </a:rPr>
                    <a:t>équippements</a:t>
                  </a:r>
                  <a:r>
                    <a:rPr lang="it-IT" dirty="0">
                      <a:solidFill>
                        <a:schemeClr val="tx1"/>
                      </a:solidFill>
                    </a:rPr>
                    <a:t> </a:t>
                  </a:r>
                  <a:r>
                    <a:rPr dirty="0">
                      <a:solidFill>
                        <a:schemeClr val="tx1"/>
                      </a:solidFill>
                    </a:rPr>
                    <a:t>et </a:t>
                  </a:r>
                  <a:r>
                    <a:rPr lang="it-IT" dirty="0" err="1">
                      <a:solidFill>
                        <a:schemeClr val="tx1"/>
                      </a:solidFill>
                    </a:rPr>
                    <a:t>au</a:t>
                  </a:r>
                  <a:r>
                    <a:rPr lang="it-IT" dirty="0">
                      <a:solidFill>
                        <a:schemeClr val="tx1"/>
                      </a:solidFill>
                    </a:rPr>
                    <a:t> </a:t>
                  </a:r>
                  <a:r>
                    <a:rPr dirty="0">
                      <a:solidFill>
                        <a:schemeClr val="tx1"/>
                      </a:solidFill>
                    </a:rPr>
                    <a:t>personnel </a:t>
                  </a:r>
                  <a:r>
                    <a:rPr dirty="0" err="1">
                      <a:solidFill>
                        <a:schemeClr val="tx1"/>
                      </a:solidFill>
                    </a:rPr>
                    <a:t>spécialisés</a:t>
                  </a:r>
                  <a:endParaRPr dirty="0">
                    <a:solidFill>
                      <a:schemeClr val="tx1"/>
                    </a:solidFill>
                  </a:endParaRPr>
                </a:p>
              </p:txBody>
            </p:sp>
          </p:grpSp>
          <p:grpSp>
            <p:nvGrpSpPr>
              <p:cNvPr id="321" name="Rounded Rectangle 15"/>
              <p:cNvGrpSpPr/>
              <p:nvPr/>
            </p:nvGrpSpPr>
            <p:grpSpPr>
              <a:xfrm>
                <a:off x="8110400" y="-53830"/>
                <a:ext cx="3673931" cy="1846656"/>
                <a:chOff x="0" y="-53829"/>
                <a:chExt cx="3673930" cy="1846655"/>
              </a:xfrm>
            </p:grpSpPr>
            <p:sp>
              <p:nvSpPr>
                <p:cNvPr id="319" name="Rectangle aux angles arrondis"/>
                <p:cNvSpPr/>
                <p:nvPr/>
              </p:nvSpPr>
              <p:spPr>
                <a:xfrm>
                  <a:off x="0" y="0"/>
                  <a:ext cx="3673930" cy="1738998"/>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2000"/>
                  </a:pPr>
                  <a:endParaRPr/>
                </a:p>
              </p:txBody>
            </p:sp>
            <p:sp>
              <p:nvSpPr>
                <p:cNvPr id="320" name="L’accès à des centres spécialisés pour la SEP augmente les chances que les personnes atteintes de SEP prennent des traitements adaptés"/>
                <p:cNvSpPr txBox="1"/>
                <p:nvPr/>
              </p:nvSpPr>
              <p:spPr>
                <a:xfrm>
                  <a:off x="84891" y="-53829"/>
                  <a:ext cx="3504147" cy="18466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sz="1900" dirty="0" err="1">
                      <a:solidFill>
                        <a:schemeClr val="tx1"/>
                      </a:solidFill>
                    </a:rPr>
                    <a:t>L’accès</a:t>
                  </a:r>
                  <a:r>
                    <a:rPr sz="1900" dirty="0">
                      <a:solidFill>
                        <a:schemeClr val="tx1"/>
                      </a:solidFill>
                    </a:rPr>
                    <a:t> </a:t>
                  </a:r>
                  <a:r>
                    <a:rPr lang="it-IT" sz="1900" dirty="0" err="1">
                      <a:solidFill>
                        <a:schemeClr val="tx1"/>
                      </a:solidFill>
                    </a:rPr>
                    <a:t>aux</a:t>
                  </a:r>
                  <a:r>
                    <a:rPr lang="it-IT" sz="1900" dirty="0">
                      <a:solidFill>
                        <a:schemeClr val="tx1"/>
                      </a:solidFill>
                    </a:rPr>
                    <a:t> </a:t>
                  </a:r>
                  <a:r>
                    <a:rPr lang="it-IT" sz="1900" dirty="0" err="1">
                      <a:solidFill>
                        <a:schemeClr val="tx1"/>
                      </a:solidFill>
                    </a:rPr>
                    <a:t>personnels</a:t>
                  </a:r>
                  <a:r>
                    <a:rPr lang="it-IT" sz="1900" dirty="0">
                      <a:solidFill>
                        <a:schemeClr val="tx1"/>
                      </a:solidFill>
                    </a:rPr>
                    <a:t> de </a:t>
                  </a:r>
                  <a:r>
                    <a:rPr lang="it-IT" sz="1900" dirty="0" err="1">
                      <a:solidFill>
                        <a:schemeClr val="tx1"/>
                      </a:solidFill>
                    </a:rPr>
                    <a:t>soins</a:t>
                  </a:r>
                  <a:r>
                    <a:rPr lang="it-IT" sz="1900" dirty="0">
                      <a:solidFill>
                        <a:schemeClr val="tx1"/>
                      </a:solidFill>
                    </a:rPr>
                    <a:t> de </a:t>
                  </a:r>
                  <a:r>
                    <a:rPr lang="it-IT" sz="1900" dirty="0" err="1">
                      <a:solidFill>
                        <a:schemeClr val="tx1"/>
                      </a:solidFill>
                    </a:rPr>
                    <a:t>santé</a:t>
                  </a:r>
                  <a:r>
                    <a:rPr lang="it-IT" sz="1900" dirty="0">
                      <a:solidFill>
                        <a:schemeClr val="tx1"/>
                      </a:solidFill>
                    </a:rPr>
                    <a:t> </a:t>
                  </a:r>
                  <a:r>
                    <a:rPr lang="it-IT" sz="1900" dirty="0" err="1">
                      <a:solidFill>
                        <a:schemeClr val="tx1"/>
                      </a:solidFill>
                    </a:rPr>
                    <a:t>spécialisés</a:t>
                  </a:r>
                  <a:r>
                    <a:rPr sz="1900" dirty="0">
                      <a:solidFill>
                        <a:schemeClr val="tx1"/>
                      </a:solidFill>
                    </a:rPr>
                    <a:t> </a:t>
                  </a:r>
                  <a:r>
                    <a:rPr lang="it-IT" sz="1900" dirty="0" err="1">
                      <a:solidFill>
                        <a:schemeClr val="tx1"/>
                      </a:solidFill>
                    </a:rPr>
                    <a:t>dans</a:t>
                  </a:r>
                  <a:r>
                    <a:rPr sz="1900" dirty="0">
                      <a:solidFill>
                        <a:schemeClr val="tx1"/>
                      </a:solidFill>
                    </a:rPr>
                    <a:t> la SEP </a:t>
                  </a:r>
                  <a:r>
                    <a:rPr sz="1900" dirty="0" err="1">
                      <a:solidFill>
                        <a:schemeClr val="tx1"/>
                      </a:solidFill>
                    </a:rPr>
                    <a:t>augmente</a:t>
                  </a:r>
                  <a:r>
                    <a:rPr sz="1900" dirty="0">
                      <a:solidFill>
                        <a:schemeClr val="tx1"/>
                      </a:solidFill>
                    </a:rPr>
                    <a:t> les chances que les </a:t>
                  </a:r>
                  <a:r>
                    <a:rPr sz="1900" dirty="0" err="1">
                      <a:solidFill>
                        <a:schemeClr val="tx1"/>
                      </a:solidFill>
                    </a:rPr>
                    <a:t>personnes</a:t>
                  </a:r>
                  <a:r>
                    <a:rPr sz="1900" dirty="0">
                      <a:solidFill>
                        <a:schemeClr val="tx1"/>
                      </a:solidFill>
                    </a:rPr>
                    <a:t> </a:t>
                  </a:r>
                  <a:r>
                    <a:rPr sz="1900" dirty="0" err="1">
                      <a:solidFill>
                        <a:schemeClr val="tx1"/>
                      </a:solidFill>
                    </a:rPr>
                    <a:t>atteintes</a:t>
                  </a:r>
                  <a:r>
                    <a:rPr sz="1900" dirty="0">
                      <a:solidFill>
                        <a:schemeClr val="tx1"/>
                      </a:solidFill>
                    </a:rPr>
                    <a:t> de SEP </a:t>
                  </a:r>
                  <a:r>
                    <a:rPr sz="1900" dirty="0" err="1">
                      <a:solidFill>
                        <a:schemeClr val="tx1"/>
                      </a:solidFill>
                    </a:rPr>
                    <a:t>prennent</a:t>
                  </a:r>
                  <a:r>
                    <a:rPr sz="1900" dirty="0">
                      <a:solidFill>
                        <a:schemeClr val="tx1"/>
                      </a:solidFill>
                    </a:rPr>
                    <a:t> </a:t>
                  </a:r>
                  <a:r>
                    <a:rPr lang="it-IT" sz="1900" dirty="0">
                      <a:solidFill>
                        <a:schemeClr val="tx1"/>
                      </a:solidFill>
                    </a:rPr>
                    <a:t>un </a:t>
                  </a:r>
                  <a:r>
                    <a:rPr lang="it-IT" sz="1900" dirty="0" err="1">
                      <a:solidFill>
                        <a:schemeClr val="tx1"/>
                      </a:solidFill>
                    </a:rPr>
                    <a:t>traitement</a:t>
                  </a:r>
                  <a:r>
                    <a:rPr lang="it-IT" sz="1900" dirty="0">
                      <a:solidFill>
                        <a:schemeClr val="tx1"/>
                      </a:solidFill>
                    </a:rPr>
                    <a:t> de </a:t>
                  </a:r>
                  <a:r>
                    <a:rPr lang="it-IT" sz="1900" dirty="0" err="1">
                      <a:solidFill>
                        <a:schemeClr val="tx1"/>
                      </a:solidFill>
                    </a:rPr>
                    <a:t>fond</a:t>
                  </a:r>
                  <a:r>
                    <a:rPr lang="it-IT" sz="1900" dirty="0">
                      <a:solidFill>
                        <a:schemeClr val="tx1"/>
                      </a:solidFill>
                    </a:rPr>
                    <a:t> (DMT)</a:t>
                  </a:r>
                  <a:endParaRPr sz="1900" dirty="0">
                    <a:solidFill>
                      <a:schemeClr val="tx1"/>
                    </a:solidFill>
                  </a:endParaRPr>
                </a:p>
              </p:txBody>
            </p:sp>
          </p:grpSp>
        </p:grpSp>
      </p:grpSp>
      <p:pic>
        <p:nvPicPr>
          <p:cNvPr id="324" name="Picture 2" descr="Picture 2"/>
          <p:cNvPicPr>
            <a:picLocks noChangeAspect="1"/>
          </p:cNvPicPr>
          <p:nvPr/>
        </p:nvPicPr>
        <p:blipFill>
          <a:blip r:embed="rId3">
            <a:extLst/>
          </a:blip>
          <a:stretch>
            <a:fillRect/>
          </a:stretch>
        </p:blipFill>
        <p:spPr>
          <a:xfrm>
            <a:off x="10863511" y="-4763"/>
            <a:ext cx="1342430" cy="134243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a:t>
            </a:fld>
            <a:endParaRPr/>
          </a:p>
        </p:txBody>
      </p:sp>
      <p:sp>
        <p:nvSpPr>
          <p:cNvPr id="134" name="Text Placeholder 6"/>
          <p:cNvSpPr txBox="1">
            <a:spLocks noGrp="1"/>
          </p:cNvSpPr>
          <p:nvPr>
            <p:ph type="subTitle" sz="quarter" idx="1"/>
          </p:nvPr>
        </p:nvSpPr>
        <p:spPr>
          <a:xfrm>
            <a:off x="0" y="5085184"/>
            <a:ext cx="8018090" cy="399601"/>
          </a:xfrm>
          <a:prstGeom prst="rect">
            <a:avLst/>
          </a:prstGeom>
        </p:spPr>
        <p:txBody>
          <a:bodyPr/>
          <a:lstStyle/>
          <a:p>
            <a:r>
              <a:rPr dirty="0"/>
              <a:t>Version </a:t>
            </a:r>
            <a:r>
              <a:rPr lang="fr-FR" dirty="0"/>
              <a:t>f</a:t>
            </a:r>
            <a:r>
              <a:rPr dirty="0" err="1"/>
              <a:t>rançaise</a:t>
            </a:r>
            <a:r>
              <a:rPr dirty="0"/>
              <a:t> </a:t>
            </a:r>
            <a:r>
              <a:rPr dirty="0" err="1"/>
              <a:t>adaptée</a:t>
            </a:r>
            <a:r>
              <a:rPr dirty="0"/>
              <a:t>: </a:t>
            </a:r>
            <a:r>
              <a:rPr dirty="0" err="1"/>
              <a:t>Ch</a:t>
            </a:r>
            <a:r>
              <a:rPr dirty="0"/>
              <a:t> Lebrun-</a:t>
            </a:r>
            <a:r>
              <a:rPr dirty="0" err="1"/>
              <a:t>Frenay</a:t>
            </a:r>
            <a:endParaRPr dirty="0"/>
          </a:p>
        </p:txBody>
      </p:sp>
      <p:sp>
        <p:nvSpPr>
          <p:cNvPr id="135" name="Subtitle 2"/>
          <p:cNvSpPr txBox="1"/>
          <p:nvPr/>
        </p:nvSpPr>
        <p:spPr>
          <a:xfrm>
            <a:off x="-3" y="4387401"/>
            <a:ext cx="8018090" cy="52431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a:spcBef>
                <a:spcPts val="600"/>
              </a:spcBef>
              <a:defRPr sz="2800">
                <a:solidFill>
                  <a:schemeClr val="accent5"/>
                </a:solidFill>
              </a:defRPr>
            </a:lvl1pPr>
          </a:lstStyle>
          <a:p>
            <a:r>
              <a:rPr dirty="0"/>
              <a:t>Cliquer pour </a:t>
            </a:r>
            <a:r>
              <a:rPr dirty="0" err="1"/>
              <a:t>ajouter</a:t>
            </a:r>
            <a:r>
              <a:rPr dirty="0"/>
              <a:t> le nom de la </a:t>
            </a:r>
            <a:r>
              <a:rPr dirty="0" err="1"/>
              <a:t>réunion</a:t>
            </a:r>
            <a:endParaRPr dirty="0"/>
          </a:p>
        </p:txBody>
      </p:sp>
      <p:sp>
        <p:nvSpPr>
          <p:cNvPr id="136" name="Title 3"/>
          <p:cNvSpPr txBox="1">
            <a:spLocks noGrp="1"/>
          </p:cNvSpPr>
          <p:nvPr>
            <p:ph type="ctrTitle"/>
          </p:nvPr>
        </p:nvSpPr>
        <p:spPr>
          <a:xfrm>
            <a:off x="-1" y="557544"/>
            <a:ext cx="8018090" cy="2895207"/>
          </a:xfrm>
          <a:prstGeom prst="rect">
            <a:avLst/>
          </a:prstGeom>
        </p:spPr>
        <p:txBody>
          <a:bodyPr/>
          <a:lstStyle/>
          <a:p>
            <a:r>
              <a:rPr dirty="0"/>
              <a:t>La santé du </a:t>
            </a:r>
            <a:r>
              <a:rPr dirty="0" err="1"/>
              <a:t>cerveau</a:t>
            </a:r>
            <a:r>
              <a:rPr dirty="0"/>
              <a:t> : </a:t>
            </a:r>
            <a:r>
              <a:rPr lang="en-GB" dirty="0"/>
              <a:t/>
            </a:r>
            <a:br>
              <a:rPr lang="en-GB" dirty="0"/>
            </a:br>
            <a:r>
              <a:rPr dirty="0"/>
              <a:t>le temps </a:t>
            </a:r>
            <a:r>
              <a:rPr dirty="0" err="1"/>
              <a:t>compte</a:t>
            </a:r>
            <a:r>
              <a:rPr dirty="0"/>
              <a:t> </a:t>
            </a:r>
            <a:r>
              <a:rPr dirty="0" err="1"/>
              <a:t>dans</a:t>
            </a:r>
            <a:r>
              <a:rPr dirty="0"/>
              <a:t> la </a:t>
            </a:r>
            <a:r>
              <a:rPr dirty="0" err="1"/>
              <a:t>sclérose</a:t>
            </a:r>
            <a:r>
              <a:rPr dirty="0"/>
              <a:t> </a:t>
            </a:r>
            <a:r>
              <a:rPr dirty="0" err="1"/>
              <a:t>en</a:t>
            </a:r>
            <a:r>
              <a:rPr dirty="0"/>
              <a:t> plaques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20</a:t>
            </a:fld>
            <a:endParaRPr/>
          </a:p>
        </p:txBody>
      </p:sp>
      <p:sp>
        <p:nvSpPr>
          <p:cNvPr id="329" name="Title 1"/>
          <p:cNvSpPr txBox="1">
            <a:spLocks noGrp="1"/>
          </p:cNvSpPr>
          <p:nvPr>
            <p:ph type="title"/>
          </p:nvPr>
        </p:nvSpPr>
        <p:spPr>
          <a:xfrm>
            <a:off x="-1" y="-1"/>
            <a:ext cx="10862441" cy="1335602"/>
          </a:xfrm>
          <a:prstGeom prst="rect">
            <a:avLst/>
          </a:prstGeom>
        </p:spPr>
        <p:txBody>
          <a:bodyPr/>
          <a:lstStyle/>
          <a:p>
            <a:r>
              <a:t>Accélérer le diagnostic</a:t>
            </a:r>
          </a:p>
        </p:txBody>
      </p:sp>
      <p:sp>
        <p:nvSpPr>
          <p:cNvPr id="330" name="Content Placeholder 5"/>
          <p:cNvSpPr txBox="1">
            <a:spLocks noGrp="1"/>
          </p:cNvSpPr>
          <p:nvPr>
            <p:ph type="body" idx="1"/>
          </p:nvPr>
        </p:nvSpPr>
        <p:spPr>
          <a:xfrm>
            <a:off x="509462" y="1597820"/>
            <a:ext cx="10796311" cy="4525963"/>
          </a:xfrm>
          <a:prstGeom prst="rect">
            <a:avLst/>
          </a:prstGeom>
        </p:spPr>
        <p:txBody>
          <a:bodyPr/>
          <a:lstStyle/>
          <a:p>
            <a:r>
              <a:rPr dirty="0"/>
              <a:t>Il </a:t>
            </a:r>
            <a:r>
              <a:rPr dirty="0" err="1"/>
              <a:t>peut</a:t>
            </a:r>
            <a:r>
              <a:rPr dirty="0"/>
              <a:t> </a:t>
            </a:r>
            <a:r>
              <a:rPr dirty="0" err="1"/>
              <a:t>s’écouler</a:t>
            </a:r>
            <a:r>
              <a:rPr dirty="0"/>
              <a:t> </a:t>
            </a:r>
            <a:r>
              <a:rPr lang="it-IT" dirty="0" err="1">
                <a:solidFill>
                  <a:schemeClr val="tx1"/>
                </a:solidFill>
              </a:rPr>
              <a:t>jusqu’à</a:t>
            </a:r>
            <a:r>
              <a:rPr lang="it-IT" dirty="0">
                <a:solidFill>
                  <a:schemeClr val="tx1"/>
                </a:solidFill>
              </a:rPr>
              <a:t> </a:t>
            </a:r>
            <a:r>
              <a:rPr dirty="0">
                <a:solidFill>
                  <a:schemeClr val="tx1"/>
                </a:solidFill>
              </a:rPr>
              <a:t>2 </a:t>
            </a:r>
            <a:r>
              <a:rPr dirty="0" err="1">
                <a:solidFill>
                  <a:schemeClr val="tx1"/>
                </a:solidFill>
              </a:rPr>
              <a:t>ans</a:t>
            </a:r>
            <a:r>
              <a:rPr dirty="0">
                <a:solidFill>
                  <a:schemeClr val="tx1"/>
                </a:solidFill>
              </a:rPr>
              <a:t> entre </a:t>
            </a:r>
            <a:r>
              <a:rPr dirty="0" err="1">
                <a:solidFill>
                  <a:schemeClr val="tx1"/>
                </a:solidFill>
              </a:rPr>
              <a:t>l’observation</a:t>
            </a:r>
            <a:r>
              <a:rPr dirty="0">
                <a:solidFill>
                  <a:schemeClr val="tx1"/>
                </a:solidFill>
              </a:rPr>
              <a:t> du premier </a:t>
            </a:r>
            <a:r>
              <a:rPr dirty="0" err="1">
                <a:solidFill>
                  <a:schemeClr val="tx1"/>
                </a:solidFill>
              </a:rPr>
              <a:t>symptôme</a:t>
            </a:r>
            <a:r>
              <a:rPr dirty="0">
                <a:solidFill>
                  <a:schemeClr val="tx1"/>
                </a:solidFill>
              </a:rPr>
              <a:t> et la consultation chez un neurologue</a:t>
            </a:r>
            <a:r>
              <a:rPr baseline="30000" dirty="0">
                <a:solidFill>
                  <a:schemeClr val="tx1"/>
                </a:solidFill>
              </a:rPr>
              <a:t>1</a:t>
            </a:r>
          </a:p>
          <a:p>
            <a:pPr marL="684000" lvl="1" indent="-342000">
              <a:defRPr sz="2400"/>
            </a:pPr>
            <a:r>
              <a:rPr dirty="0">
                <a:solidFill>
                  <a:schemeClr val="tx1"/>
                </a:solidFill>
              </a:rPr>
              <a:t>Il </a:t>
            </a:r>
            <a:r>
              <a:rPr dirty="0" err="1">
                <a:solidFill>
                  <a:schemeClr val="tx1"/>
                </a:solidFill>
              </a:rPr>
              <a:t>existe</a:t>
            </a:r>
            <a:r>
              <a:rPr dirty="0">
                <a:solidFill>
                  <a:schemeClr val="tx1"/>
                </a:solidFill>
              </a:rPr>
              <a:t> </a:t>
            </a:r>
            <a:r>
              <a:rPr lang="it-IT" dirty="0">
                <a:solidFill>
                  <a:schemeClr val="tx1"/>
                </a:solidFill>
              </a:rPr>
              <a:t>une relation </a:t>
            </a:r>
            <a:r>
              <a:rPr dirty="0">
                <a:solidFill>
                  <a:schemeClr val="tx1"/>
                </a:solidFill>
              </a:rPr>
              <a:t>entre le </a:t>
            </a:r>
            <a:r>
              <a:rPr dirty="0" err="1">
                <a:solidFill>
                  <a:schemeClr val="tx1"/>
                </a:solidFill>
              </a:rPr>
              <a:t>délai</a:t>
            </a:r>
            <a:r>
              <a:rPr dirty="0">
                <a:solidFill>
                  <a:schemeClr val="tx1"/>
                </a:solidFill>
              </a:rPr>
              <a:t> </a:t>
            </a:r>
            <a:r>
              <a:rPr dirty="0" err="1">
                <a:solidFill>
                  <a:schemeClr val="tx1"/>
                </a:solidFill>
              </a:rPr>
              <a:t>pris</a:t>
            </a:r>
            <a:r>
              <a:rPr dirty="0">
                <a:solidFill>
                  <a:schemeClr val="tx1"/>
                </a:solidFill>
              </a:rPr>
              <a:t> à </a:t>
            </a:r>
            <a:r>
              <a:rPr dirty="0" err="1">
                <a:solidFill>
                  <a:schemeClr val="tx1"/>
                </a:solidFill>
              </a:rPr>
              <a:t>orienter</a:t>
            </a:r>
            <a:r>
              <a:rPr dirty="0">
                <a:solidFill>
                  <a:schemeClr val="tx1"/>
                </a:solidFill>
              </a:rPr>
              <a:t> le patient </a:t>
            </a:r>
            <a:r>
              <a:rPr dirty="0" err="1">
                <a:solidFill>
                  <a:schemeClr val="tx1"/>
                </a:solidFill>
              </a:rPr>
              <a:t>vers</a:t>
            </a:r>
            <a:r>
              <a:rPr dirty="0">
                <a:solidFill>
                  <a:schemeClr val="tx1"/>
                </a:solidFill>
              </a:rPr>
              <a:t> un </a:t>
            </a:r>
            <a:r>
              <a:rPr dirty="0" err="1">
                <a:solidFill>
                  <a:schemeClr val="tx1"/>
                </a:solidFill>
              </a:rPr>
              <a:t>neurologue</a:t>
            </a:r>
            <a:r>
              <a:rPr dirty="0">
                <a:solidFill>
                  <a:schemeClr val="tx1"/>
                </a:solidFill>
              </a:rPr>
              <a:t> </a:t>
            </a:r>
            <a:r>
              <a:rPr dirty="0" err="1">
                <a:solidFill>
                  <a:schemeClr val="tx1"/>
                </a:solidFill>
              </a:rPr>
              <a:t>spécialisé</a:t>
            </a:r>
            <a:r>
              <a:rPr dirty="0">
                <a:solidFill>
                  <a:schemeClr val="tx1"/>
                </a:solidFill>
              </a:rPr>
              <a:t> </a:t>
            </a:r>
            <a:r>
              <a:rPr dirty="0" err="1">
                <a:solidFill>
                  <a:schemeClr val="tx1"/>
                </a:solidFill>
              </a:rPr>
              <a:t>dans</a:t>
            </a:r>
            <a:r>
              <a:rPr dirty="0">
                <a:solidFill>
                  <a:schemeClr val="tx1"/>
                </a:solidFill>
              </a:rPr>
              <a:t> la SEP et le </a:t>
            </a:r>
            <a:r>
              <a:rPr dirty="0" err="1">
                <a:solidFill>
                  <a:schemeClr val="tx1"/>
                </a:solidFill>
              </a:rPr>
              <a:t>degré</a:t>
            </a:r>
            <a:r>
              <a:rPr dirty="0">
                <a:solidFill>
                  <a:schemeClr val="tx1"/>
                </a:solidFill>
              </a:rPr>
              <a:t> de handicap au moment </a:t>
            </a:r>
            <a:r>
              <a:rPr lang="en-GB" dirty="0">
                <a:solidFill>
                  <a:schemeClr val="tx1"/>
                </a:solidFill>
              </a:rPr>
              <a:t/>
            </a:r>
            <a:br>
              <a:rPr lang="en-GB" dirty="0">
                <a:solidFill>
                  <a:schemeClr val="tx1"/>
                </a:solidFill>
              </a:rPr>
            </a:br>
            <a:r>
              <a:rPr dirty="0">
                <a:solidFill>
                  <a:schemeClr val="tx1"/>
                </a:solidFill>
              </a:rPr>
              <a:t>de la première consultation</a:t>
            </a:r>
            <a:r>
              <a:rPr baseline="30000" dirty="0">
                <a:solidFill>
                  <a:schemeClr val="tx1"/>
                </a:solidFill>
              </a:rPr>
              <a:t>2</a:t>
            </a:r>
          </a:p>
        </p:txBody>
      </p:sp>
      <p:sp>
        <p:nvSpPr>
          <p:cNvPr id="331" name="Text Placeholder 6"/>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t>1. Fernandez O </a:t>
            </a:r>
            <a:r>
              <a:rPr i="1"/>
              <a:t>et al</a:t>
            </a:r>
            <a:r>
              <a:t>., 2010; 2. Kingwell E </a:t>
            </a:r>
            <a:r>
              <a:rPr i="1"/>
              <a:t>et al</a:t>
            </a:r>
            <a:r>
              <a:t>., 2010</a:t>
            </a:r>
          </a:p>
        </p:txBody>
      </p:sp>
      <p:grpSp>
        <p:nvGrpSpPr>
          <p:cNvPr id="334" name="Rounded Rectangle 7"/>
          <p:cNvGrpSpPr/>
          <p:nvPr/>
        </p:nvGrpSpPr>
        <p:grpSpPr>
          <a:xfrm>
            <a:off x="2676619" y="4106324"/>
            <a:ext cx="6819901" cy="1323979"/>
            <a:chOff x="0" y="0"/>
            <a:chExt cx="6819900" cy="1323978"/>
          </a:xfrm>
        </p:grpSpPr>
        <p:sp>
          <p:nvSpPr>
            <p:cNvPr id="332" name="Rectangle aux angles arrondis"/>
            <p:cNvSpPr/>
            <p:nvPr/>
          </p:nvSpPr>
          <p:spPr>
            <a:xfrm>
              <a:off x="0" y="0"/>
              <a:ext cx="6819900" cy="1323978"/>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lgn="ctr"/>
              <a:endParaRPr/>
            </a:p>
          </p:txBody>
        </p:sp>
        <p:sp>
          <p:nvSpPr>
            <p:cNvPr id="333" name="Plus le délai est long, plus le degré de handicap initial est important2"/>
            <p:cNvSpPr txBox="1"/>
            <p:nvPr/>
          </p:nvSpPr>
          <p:spPr>
            <a:xfrm>
              <a:off x="64630" y="123381"/>
              <a:ext cx="6690640" cy="10772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3200"/>
              </a:pPr>
              <a:r>
                <a:rPr dirty="0"/>
                <a:t>Plus le </a:t>
              </a:r>
              <a:r>
                <a:rPr dirty="0" err="1"/>
                <a:t>délai</a:t>
              </a:r>
              <a:r>
                <a:rPr dirty="0"/>
                <a:t> </a:t>
              </a:r>
              <a:r>
                <a:rPr dirty="0" err="1"/>
                <a:t>est</a:t>
              </a:r>
              <a:r>
                <a:rPr dirty="0"/>
                <a:t> long, plus le </a:t>
              </a:r>
              <a:r>
                <a:rPr dirty="0" err="1"/>
                <a:t>degré</a:t>
              </a:r>
              <a:r>
                <a:rPr dirty="0"/>
                <a:t> de handicap initial </a:t>
              </a:r>
              <a:r>
                <a:rPr dirty="0" err="1"/>
                <a:t>est</a:t>
              </a:r>
              <a:r>
                <a:rPr dirty="0"/>
                <a:t> </a:t>
              </a:r>
              <a:r>
                <a:rPr lang="it-IT" dirty="0">
                  <a:solidFill>
                    <a:schemeClr val="tx1"/>
                  </a:solidFill>
                </a:rPr>
                <a:t>élevé</a:t>
              </a:r>
              <a:r>
                <a:rPr baseline="30000" dirty="0"/>
                <a:t>2</a:t>
              </a:r>
            </a:p>
          </p:txBody>
        </p:sp>
      </p:grpSp>
      <p:pic>
        <p:nvPicPr>
          <p:cNvPr id="335" name="Picture 2" descr="Picture 2"/>
          <p:cNvPicPr>
            <a:picLocks noChangeAspect="1"/>
          </p:cNvPicPr>
          <p:nvPr/>
        </p:nvPicPr>
        <p:blipFill>
          <a:blip r:embed="rId3">
            <a:extLst/>
          </a:blip>
          <a:stretch>
            <a:fillRect/>
          </a:stretch>
        </p:blipFill>
        <p:spPr>
          <a:xfrm>
            <a:off x="10863511" y="-4763"/>
            <a:ext cx="1342430" cy="134243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21</a:t>
            </a:fld>
            <a:endParaRPr/>
          </a:p>
        </p:txBody>
      </p:sp>
      <p:sp>
        <p:nvSpPr>
          <p:cNvPr id="340" name="Title 12"/>
          <p:cNvSpPr txBox="1">
            <a:spLocks noGrp="1"/>
          </p:cNvSpPr>
          <p:nvPr>
            <p:ph type="title"/>
          </p:nvPr>
        </p:nvSpPr>
        <p:spPr>
          <a:xfrm>
            <a:off x="-1" y="-1"/>
            <a:ext cx="10862441" cy="1335602"/>
          </a:xfrm>
          <a:prstGeom prst="rect">
            <a:avLst/>
          </a:prstGeom>
        </p:spPr>
        <p:txBody>
          <a:bodyPr/>
          <a:lstStyle/>
          <a:p>
            <a:r>
              <a:rPr dirty="0"/>
              <a:t>Adopter les </a:t>
            </a:r>
            <a:r>
              <a:rPr dirty="0" err="1"/>
              <a:t>derniers</a:t>
            </a:r>
            <a:r>
              <a:rPr dirty="0"/>
              <a:t> </a:t>
            </a:r>
            <a:r>
              <a:rPr dirty="0" err="1"/>
              <a:t>critères</a:t>
            </a:r>
            <a:r>
              <a:rPr dirty="0"/>
              <a:t> </a:t>
            </a:r>
            <a:r>
              <a:rPr dirty="0" err="1"/>
              <a:t>diagnostiques</a:t>
            </a:r>
            <a:r>
              <a:rPr dirty="0"/>
              <a:t> </a:t>
            </a:r>
            <a:r>
              <a:rPr dirty="0" err="1"/>
              <a:t>acceptés</a:t>
            </a:r>
            <a:endParaRPr dirty="0"/>
          </a:p>
        </p:txBody>
      </p:sp>
      <p:sp>
        <p:nvSpPr>
          <p:cNvPr id="341" name="Content Placeholder 2"/>
          <p:cNvSpPr txBox="1"/>
          <p:nvPr/>
        </p:nvSpPr>
        <p:spPr>
          <a:xfrm>
            <a:off x="528136" y="1647946"/>
            <a:ext cx="5555750" cy="25641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342900" indent="-342900">
              <a:spcBef>
                <a:spcPts val="600"/>
              </a:spcBef>
              <a:buClr>
                <a:schemeClr val="accent1"/>
              </a:buClr>
              <a:buSzPct val="100000"/>
              <a:buFont typeface="Arial"/>
              <a:buChar char="■"/>
              <a:defRPr sz="2800"/>
            </a:pPr>
            <a:r>
              <a:rPr dirty="0" err="1"/>
              <a:t>Critères</a:t>
            </a:r>
            <a:r>
              <a:rPr dirty="0"/>
              <a:t> de Poser (1983)</a:t>
            </a:r>
            <a:r>
              <a:rPr baseline="30000" dirty="0"/>
              <a:t>1</a:t>
            </a:r>
            <a:r>
              <a:rPr dirty="0"/>
              <a:t> </a:t>
            </a:r>
          </a:p>
          <a:p>
            <a:pPr marL="684000" lvl="1" indent="-342000">
              <a:spcBef>
                <a:spcPts val="600"/>
              </a:spcBef>
              <a:buClr>
                <a:schemeClr val="accent1"/>
              </a:buClr>
              <a:buSzPct val="100000"/>
              <a:buFont typeface="Arial"/>
              <a:buChar char="□"/>
              <a:defRPr sz="2400"/>
            </a:pPr>
            <a:r>
              <a:rPr dirty="0" err="1"/>
              <a:t>Exigeaient</a:t>
            </a:r>
            <a:r>
              <a:rPr dirty="0"/>
              <a:t> </a:t>
            </a:r>
            <a:r>
              <a:rPr dirty="0" err="1"/>
              <a:t>deux</a:t>
            </a:r>
            <a:r>
              <a:rPr dirty="0"/>
              <a:t> </a:t>
            </a:r>
            <a:r>
              <a:rPr dirty="0" err="1"/>
              <a:t>poussées</a:t>
            </a:r>
            <a:endParaRPr strike="sngStrike" dirty="0">
              <a:solidFill>
                <a:srgbClr val="FF0000"/>
              </a:solidFill>
            </a:endParaRPr>
          </a:p>
          <a:p>
            <a:pPr marL="684000" lvl="1" indent="-342000">
              <a:spcBef>
                <a:spcPts val="600"/>
              </a:spcBef>
              <a:buClr>
                <a:schemeClr val="accent1"/>
              </a:buClr>
              <a:buSzPct val="100000"/>
              <a:buFont typeface="Arial"/>
              <a:buChar char="□"/>
              <a:defRPr sz="2400"/>
            </a:pPr>
            <a:r>
              <a:rPr lang="it-IT" dirty="0">
                <a:solidFill>
                  <a:schemeClr val="tx1"/>
                </a:solidFill>
              </a:rPr>
              <a:t>Se </a:t>
            </a:r>
            <a:r>
              <a:rPr lang="it-IT" dirty="0" err="1">
                <a:solidFill>
                  <a:schemeClr val="tx1"/>
                </a:solidFill>
              </a:rPr>
              <a:t>basaient</a:t>
            </a:r>
            <a:r>
              <a:rPr lang="it-IT" dirty="0">
                <a:solidFill>
                  <a:schemeClr val="tx1"/>
                </a:solidFill>
              </a:rPr>
              <a:t> </a:t>
            </a:r>
            <a:r>
              <a:rPr dirty="0">
                <a:solidFill>
                  <a:schemeClr val="tx1"/>
                </a:solidFill>
              </a:rPr>
              <a:t>sur des </a:t>
            </a:r>
            <a:r>
              <a:rPr dirty="0" err="1">
                <a:solidFill>
                  <a:schemeClr val="tx1"/>
                </a:solidFill>
              </a:rPr>
              <a:t>événements</a:t>
            </a:r>
            <a:r>
              <a:rPr dirty="0">
                <a:solidFill>
                  <a:schemeClr val="tx1"/>
                </a:solidFill>
              </a:rPr>
              <a:t> </a:t>
            </a:r>
            <a:r>
              <a:rPr dirty="0" err="1">
                <a:solidFill>
                  <a:schemeClr val="tx1"/>
                </a:solidFill>
              </a:rPr>
              <a:t>directement</a:t>
            </a:r>
            <a:r>
              <a:rPr dirty="0">
                <a:solidFill>
                  <a:schemeClr val="tx1"/>
                </a:solidFill>
              </a:rPr>
              <a:t> observables</a:t>
            </a:r>
          </a:p>
        </p:txBody>
      </p:sp>
      <p:sp>
        <p:nvSpPr>
          <p:cNvPr id="342" name="Content Placeholder 5"/>
          <p:cNvSpPr txBox="1"/>
          <p:nvPr/>
        </p:nvSpPr>
        <p:spPr>
          <a:xfrm>
            <a:off x="6103298" y="1600201"/>
            <a:ext cx="5555046" cy="184665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spcBef>
                <a:spcPts val="600"/>
              </a:spcBef>
              <a:buClr>
                <a:schemeClr val="accent1"/>
              </a:buClr>
              <a:buSzPct val="100000"/>
              <a:buFont typeface="Arial"/>
              <a:buChar char="■"/>
              <a:defRPr sz="2800"/>
            </a:pPr>
            <a:r>
              <a:rPr dirty="0" err="1"/>
              <a:t>Critères</a:t>
            </a:r>
            <a:r>
              <a:rPr dirty="0"/>
              <a:t> de McDonald (2001, </a:t>
            </a:r>
            <a:r>
              <a:rPr dirty="0" err="1"/>
              <a:t>revus</a:t>
            </a:r>
            <a:r>
              <a:rPr dirty="0"/>
              <a:t> </a:t>
            </a:r>
            <a:r>
              <a:rPr dirty="0" err="1"/>
              <a:t>en</a:t>
            </a:r>
            <a:r>
              <a:rPr dirty="0"/>
              <a:t> 2005 et 2010)</a:t>
            </a:r>
            <a:r>
              <a:rPr baseline="30000" dirty="0"/>
              <a:t>2–4</a:t>
            </a:r>
          </a:p>
          <a:p>
            <a:pPr marL="684000" lvl="1" indent="-342000">
              <a:spcBef>
                <a:spcPts val="600"/>
              </a:spcBef>
              <a:buClr>
                <a:schemeClr val="accent1"/>
              </a:buClr>
              <a:buSzPct val="100000"/>
              <a:buFont typeface="Arial"/>
              <a:buChar char="□"/>
              <a:defRPr sz="2400"/>
            </a:pPr>
            <a:r>
              <a:rPr dirty="0"/>
              <a:t>Exigent au </a:t>
            </a:r>
            <a:r>
              <a:rPr dirty="0" err="1"/>
              <a:t>moins</a:t>
            </a:r>
            <a:r>
              <a:rPr dirty="0"/>
              <a:t> </a:t>
            </a:r>
            <a:r>
              <a:rPr dirty="0" err="1"/>
              <a:t>une</a:t>
            </a:r>
            <a:r>
              <a:rPr dirty="0"/>
              <a:t> </a:t>
            </a:r>
            <a:r>
              <a:rPr dirty="0" err="1"/>
              <a:t>poussée</a:t>
            </a:r>
            <a:endParaRPr strike="sngStrike" dirty="0">
              <a:solidFill>
                <a:srgbClr val="FF0000"/>
              </a:solidFill>
            </a:endParaRPr>
          </a:p>
          <a:p>
            <a:pPr marL="684000" lvl="1" indent="-342000">
              <a:spcBef>
                <a:spcPts val="600"/>
              </a:spcBef>
              <a:buClr>
                <a:schemeClr val="accent1"/>
              </a:buClr>
              <a:buSzPct val="100000"/>
              <a:buFont typeface="Arial"/>
              <a:buChar char="□"/>
              <a:defRPr sz="2400"/>
            </a:pPr>
            <a:r>
              <a:rPr lang="it-IT" dirty="0" err="1">
                <a:solidFill>
                  <a:schemeClr val="tx1"/>
                </a:solidFill>
              </a:rPr>
              <a:t>Intègrent</a:t>
            </a:r>
            <a:r>
              <a:rPr lang="it-IT" dirty="0">
                <a:solidFill>
                  <a:srgbClr val="FF0000"/>
                </a:solidFill>
              </a:rPr>
              <a:t> </a:t>
            </a:r>
            <a:r>
              <a:rPr dirty="0"/>
              <a:t>des </a:t>
            </a:r>
            <a:r>
              <a:rPr dirty="0" err="1"/>
              <a:t>marqueurs</a:t>
            </a:r>
            <a:r>
              <a:rPr dirty="0"/>
              <a:t> IRM</a:t>
            </a:r>
          </a:p>
        </p:txBody>
      </p:sp>
      <p:sp>
        <p:nvSpPr>
          <p:cNvPr id="343" name="Text Placeholder 3"/>
          <p:cNvSpPr txBox="1"/>
          <p:nvPr/>
        </p:nvSpPr>
        <p:spPr>
          <a:xfrm>
            <a:off x="528137" y="6488668"/>
            <a:ext cx="11114066"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p>
            <a:pPr>
              <a:spcBef>
                <a:spcPts val="600"/>
              </a:spcBef>
              <a:defRPr sz="1200">
                <a:solidFill>
                  <a:schemeClr val="accent4"/>
                </a:solidFill>
              </a:defRPr>
            </a:pPr>
            <a:r>
              <a:rPr lang="it-IT" dirty="0">
                <a:solidFill>
                  <a:schemeClr val="accent4"/>
                </a:solidFill>
              </a:rPr>
              <a:t>DMT</a:t>
            </a:r>
            <a:r>
              <a:rPr dirty="0"/>
              <a:t>, </a:t>
            </a:r>
            <a:r>
              <a:rPr dirty="0" err="1"/>
              <a:t>traitement</a:t>
            </a:r>
            <a:r>
              <a:rPr dirty="0"/>
              <a:t> de fond</a:t>
            </a:r>
            <a:r>
              <a:rPr lang="it-IT" dirty="0"/>
              <a:t> </a:t>
            </a:r>
            <a:r>
              <a:rPr lang="it-IT" dirty="0" err="1"/>
              <a:t>pour«disease</a:t>
            </a:r>
            <a:r>
              <a:rPr lang="it-IT" dirty="0"/>
              <a:t> </a:t>
            </a:r>
            <a:r>
              <a:rPr lang="it-IT" dirty="0" err="1"/>
              <a:t>modulating</a:t>
            </a:r>
            <a:r>
              <a:rPr lang="it-IT" dirty="0"/>
              <a:t> treatment»</a:t>
            </a:r>
            <a:r>
              <a:rPr dirty="0"/>
              <a:t> ; IRM, </a:t>
            </a:r>
            <a:r>
              <a:rPr dirty="0" err="1"/>
              <a:t>imagerie</a:t>
            </a:r>
            <a:r>
              <a:rPr dirty="0"/>
              <a:t> par </a:t>
            </a:r>
            <a:r>
              <a:rPr dirty="0" err="1"/>
              <a:t>résonance</a:t>
            </a:r>
            <a:r>
              <a:rPr dirty="0"/>
              <a:t> </a:t>
            </a:r>
            <a:r>
              <a:rPr dirty="0" err="1"/>
              <a:t>magnétique</a:t>
            </a:r>
            <a:r>
              <a:rPr dirty="0"/>
              <a:t/>
            </a:r>
            <a:br>
              <a:rPr dirty="0"/>
            </a:br>
            <a:r>
              <a:rPr dirty="0"/>
              <a:t>1. Poser CM </a:t>
            </a:r>
            <a:r>
              <a:rPr i="1" dirty="0"/>
              <a:t>et al.</a:t>
            </a:r>
            <a:r>
              <a:rPr dirty="0"/>
              <a:t>, 1983; 2. McDonald WI </a:t>
            </a:r>
            <a:r>
              <a:rPr i="1" dirty="0"/>
              <a:t>et al.</a:t>
            </a:r>
            <a:r>
              <a:rPr dirty="0"/>
              <a:t>, 2001; 3. </a:t>
            </a:r>
            <a:r>
              <a:rPr dirty="0" err="1"/>
              <a:t>Polman</a:t>
            </a:r>
            <a:r>
              <a:rPr dirty="0"/>
              <a:t> CH </a:t>
            </a:r>
            <a:r>
              <a:rPr i="1" dirty="0"/>
              <a:t>et al.</a:t>
            </a:r>
            <a:r>
              <a:rPr dirty="0"/>
              <a:t>, 2005; 4. </a:t>
            </a:r>
            <a:r>
              <a:rPr dirty="0" err="1"/>
              <a:t>Polman</a:t>
            </a:r>
            <a:r>
              <a:rPr dirty="0"/>
              <a:t> CH </a:t>
            </a:r>
            <a:r>
              <a:rPr i="1" dirty="0"/>
              <a:t>et al.</a:t>
            </a:r>
            <a:r>
              <a:rPr dirty="0"/>
              <a:t>, 2011; 5. Dalton CM </a:t>
            </a:r>
            <a:r>
              <a:rPr i="1" dirty="0"/>
              <a:t>et al.</a:t>
            </a:r>
            <a:r>
              <a:rPr dirty="0"/>
              <a:t>, 2002; 6. </a:t>
            </a:r>
            <a:r>
              <a:rPr dirty="0" err="1"/>
              <a:t>Tintore</a:t>
            </a:r>
            <a:r>
              <a:rPr dirty="0"/>
              <a:t> M </a:t>
            </a:r>
            <a:r>
              <a:rPr i="1" dirty="0"/>
              <a:t>et al.</a:t>
            </a:r>
            <a:r>
              <a:rPr dirty="0"/>
              <a:t>, 2003</a:t>
            </a:r>
          </a:p>
        </p:txBody>
      </p:sp>
      <p:sp>
        <p:nvSpPr>
          <p:cNvPr id="344" name="Content Placeholder 2"/>
          <p:cNvSpPr txBox="1"/>
          <p:nvPr/>
        </p:nvSpPr>
        <p:spPr>
          <a:xfrm>
            <a:off x="528135" y="3861048"/>
            <a:ext cx="11143820" cy="212365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342900" indent="-342900">
              <a:spcBef>
                <a:spcPts val="600"/>
              </a:spcBef>
              <a:buClr>
                <a:schemeClr val="accent1"/>
              </a:buClr>
              <a:buSzPct val="100000"/>
              <a:buFont typeface="Arial"/>
              <a:buChar char="■"/>
              <a:defRPr sz="2000"/>
            </a:pPr>
            <a:r>
              <a:rPr dirty="0">
                <a:solidFill>
                  <a:schemeClr val="tx1"/>
                </a:solidFill>
              </a:rPr>
              <a:t>Le </a:t>
            </a:r>
            <a:r>
              <a:rPr dirty="0" err="1">
                <a:solidFill>
                  <a:schemeClr val="tx1"/>
                </a:solidFill>
              </a:rPr>
              <a:t>nombre</a:t>
            </a:r>
            <a:r>
              <a:rPr dirty="0">
                <a:solidFill>
                  <a:schemeClr val="tx1"/>
                </a:solidFill>
              </a:rPr>
              <a:t> de </a:t>
            </a:r>
            <a:r>
              <a:rPr dirty="0" err="1">
                <a:solidFill>
                  <a:schemeClr val="tx1"/>
                </a:solidFill>
              </a:rPr>
              <a:t>personnes</a:t>
            </a:r>
            <a:r>
              <a:rPr dirty="0">
                <a:solidFill>
                  <a:schemeClr val="tx1"/>
                </a:solidFill>
              </a:rPr>
              <a:t> </a:t>
            </a:r>
            <a:r>
              <a:rPr dirty="0" err="1">
                <a:solidFill>
                  <a:schemeClr val="tx1"/>
                </a:solidFill>
              </a:rPr>
              <a:t>dont</a:t>
            </a:r>
            <a:r>
              <a:rPr dirty="0">
                <a:solidFill>
                  <a:schemeClr val="tx1"/>
                </a:solidFill>
              </a:rPr>
              <a:t> la SEP </a:t>
            </a:r>
            <a:r>
              <a:rPr dirty="0" err="1">
                <a:solidFill>
                  <a:schemeClr val="tx1"/>
                </a:solidFill>
              </a:rPr>
              <a:t>est</a:t>
            </a:r>
            <a:r>
              <a:rPr dirty="0">
                <a:solidFill>
                  <a:schemeClr val="tx1"/>
                </a:solidFill>
              </a:rPr>
              <a:t> </a:t>
            </a:r>
            <a:r>
              <a:rPr dirty="0" err="1">
                <a:solidFill>
                  <a:schemeClr val="tx1"/>
                </a:solidFill>
              </a:rPr>
              <a:t>diagnostiquée</a:t>
            </a:r>
            <a:r>
              <a:rPr dirty="0">
                <a:solidFill>
                  <a:schemeClr val="tx1"/>
                </a:solidFill>
              </a:rPr>
              <a:t> avec </a:t>
            </a:r>
            <a:r>
              <a:rPr lang="it-IT" dirty="0" err="1">
                <a:solidFill>
                  <a:schemeClr val="tx1"/>
                </a:solidFill>
              </a:rPr>
              <a:t>précision</a:t>
            </a:r>
            <a:r>
              <a:rPr lang="it-IT" dirty="0">
                <a:solidFill>
                  <a:schemeClr val="tx1"/>
                </a:solidFill>
              </a:rPr>
              <a:t> </a:t>
            </a:r>
            <a:r>
              <a:rPr lang="it-IT" dirty="0" err="1">
                <a:solidFill>
                  <a:schemeClr val="tx1"/>
                </a:solidFill>
              </a:rPr>
              <a:t>dans</a:t>
            </a:r>
            <a:r>
              <a:rPr lang="it-IT" dirty="0">
                <a:solidFill>
                  <a:schemeClr val="tx1"/>
                </a:solidFill>
              </a:rPr>
              <a:t> l’</a:t>
            </a:r>
            <a:r>
              <a:rPr lang="it-IT" dirty="0" err="1">
                <a:solidFill>
                  <a:schemeClr val="tx1"/>
                </a:solidFill>
              </a:rPr>
              <a:t>année</a:t>
            </a:r>
            <a:r>
              <a:rPr lang="it-IT" dirty="0">
                <a:solidFill>
                  <a:schemeClr val="tx1"/>
                </a:solidFill>
              </a:rPr>
              <a:t> qui </a:t>
            </a:r>
            <a:r>
              <a:rPr lang="it-IT" dirty="0" err="1">
                <a:solidFill>
                  <a:schemeClr val="tx1"/>
                </a:solidFill>
              </a:rPr>
              <a:t>suit</a:t>
            </a:r>
            <a:r>
              <a:rPr lang="it-IT" dirty="0">
                <a:solidFill>
                  <a:schemeClr val="tx1"/>
                </a:solidFill>
              </a:rPr>
              <a:t> </a:t>
            </a:r>
            <a:r>
              <a:rPr dirty="0" err="1">
                <a:solidFill>
                  <a:schemeClr val="tx1"/>
                </a:solidFill>
              </a:rPr>
              <a:t>leur</a:t>
            </a:r>
            <a:r>
              <a:rPr dirty="0">
                <a:solidFill>
                  <a:schemeClr val="tx1"/>
                </a:solidFill>
              </a:rPr>
              <a:t> première </a:t>
            </a:r>
            <a:r>
              <a:rPr dirty="0" err="1">
                <a:solidFill>
                  <a:schemeClr val="tx1"/>
                </a:solidFill>
              </a:rPr>
              <a:t>poussée</a:t>
            </a:r>
            <a:r>
              <a:rPr dirty="0">
                <a:solidFill>
                  <a:schemeClr val="tx1"/>
                </a:solidFill>
              </a:rPr>
              <a:t> </a:t>
            </a:r>
            <a:r>
              <a:rPr lang="it-IT" dirty="0">
                <a:solidFill>
                  <a:schemeClr val="tx1"/>
                </a:solidFill>
              </a:rPr>
              <a:t>double</a:t>
            </a:r>
            <a:r>
              <a:rPr baseline="30000" dirty="0">
                <a:solidFill>
                  <a:schemeClr val="tx1"/>
                </a:solidFill>
              </a:rPr>
              <a:t>5</a:t>
            </a:r>
            <a:r>
              <a:rPr dirty="0">
                <a:solidFill>
                  <a:schemeClr val="tx1"/>
                </a:solidFill>
              </a:rPr>
              <a:t> </a:t>
            </a:r>
            <a:r>
              <a:rPr dirty="0" err="1">
                <a:solidFill>
                  <a:schemeClr val="tx1"/>
                </a:solidFill>
              </a:rPr>
              <a:t>ou</a:t>
            </a:r>
            <a:r>
              <a:rPr dirty="0">
                <a:solidFill>
                  <a:schemeClr val="tx1"/>
                </a:solidFill>
              </a:rPr>
              <a:t> </a:t>
            </a:r>
            <a:r>
              <a:rPr lang="it-IT" dirty="0">
                <a:solidFill>
                  <a:schemeClr val="tx1"/>
                </a:solidFill>
              </a:rPr>
              <a:t>triple</a:t>
            </a:r>
            <a:r>
              <a:rPr baseline="30000" dirty="0">
                <a:solidFill>
                  <a:schemeClr val="tx1"/>
                </a:solidFill>
              </a:rPr>
              <a:t>6</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utilisant</a:t>
            </a:r>
            <a:r>
              <a:rPr dirty="0">
                <a:solidFill>
                  <a:schemeClr val="tx1"/>
                </a:solidFill>
              </a:rPr>
              <a:t> les </a:t>
            </a:r>
            <a:r>
              <a:rPr dirty="0" err="1">
                <a:solidFill>
                  <a:schemeClr val="tx1"/>
                </a:solidFill>
              </a:rPr>
              <a:t>critères</a:t>
            </a:r>
            <a:r>
              <a:rPr dirty="0">
                <a:solidFill>
                  <a:schemeClr val="tx1"/>
                </a:solidFill>
              </a:rPr>
              <a:t> de McDonald (2001) </a:t>
            </a:r>
            <a:r>
              <a:rPr lang="it-IT" dirty="0" err="1">
                <a:solidFill>
                  <a:schemeClr val="tx1"/>
                </a:solidFill>
              </a:rPr>
              <a:t>au</a:t>
            </a:r>
            <a:r>
              <a:rPr lang="it-IT" dirty="0">
                <a:solidFill>
                  <a:schemeClr val="tx1"/>
                </a:solidFill>
              </a:rPr>
              <a:t> </a:t>
            </a:r>
            <a:r>
              <a:rPr lang="it-IT" dirty="0" err="1">
                <a:solidFill>
                  <a:schemeClr val="tx1"/>
                </a:solidFill>
              </a:rPr>
              <a:t>lieu</a:t>
            </a:r>
            <a:r>
              <a:rPr lang="it-IT" dirty="0">
                <a:solidFill>
                  <a:schemeClr val="tx1"/>
                </a:solidFill>
              </a:rPr>
              <a:t> </a:t>
            </a:r>
            <a:r>
              <a:rPr dirty="0">
                <a:solidFill>
                  <a:schemeClr val="tx1"/>
                </a:solidFill>
              </a:rPr>
              <a:t>de </a:t>
            </a:r>
            <a:r>
              <a:rPr dirty="0" err="1">
                <a:solidFill>
                  <a:schemeClr val="tx1"/>
                </a:solidFill>
              </a:rPr>
              <a:t>ceux</a:t>
            </a:r>
            <a:r>
              <a:rPr dirty="0">
                <a:solidFill>
                  <a:schemeClr val="tx1"/>
                </a:solidFill>
              </a:rPr>
              <a:t> de Poser</a:t>
            </a:r>
            <a:endParaRPr sz="2800" dirty="0">
              <a:solidFill>
                <a:schemeClr val="tx1"/>
              </a:solidFill>
            </a:endParaRPr>
          </a:p>
          <a:p>
            <a:pPr marL="342900" indent="-342900">
              <a:spcBef>
                <a:spcPts val="600"/>
              </a:spcBef>
              <a:buClr>
                <a:schemeClr val="accent1"/>
              </a:buClr>
              <a:buSzPct val="100000"/>
              <a:buFont typeface="Arial"/>
              <a:buChar char="■"/>
              <a:defRPr sz="2000"/>
            </a:pPr>
            <a:endParaRPr sz="2800" dirty="0">
              <a:solidFill>
                <a:schemeClr val="tx1"/>
              </a:solidFill>
            </a:endParaRPr>
          </a:p>
          <a:p>
            <a:pPr marL="342900" indent="-342900">
              <a:spcBef>
                <a:spcPts val="600"/>
              </a:spcBef>
              <a:buClr>
                <a:schemeClr val="accent1"/>
              </a:buClr>
              <a:buSzPct val="100000"/>
              <a:buFont typeface="Arial"/>
              <a:buChar char="■"/>
              <a:defRPr sz="2000"/>
            </a:pPr>
            <a:r>
              <a:rPr dirty="0">
                <a:solidFill>
                  <a:schemeClr val="tx1"/>
                </a:solidFill>
              </a:rPr>
              <a:t>En </a:t>
            </a:r>
            <a:r>
              <a:rPr dirty="0" err="1">
                <a:solidFill>
                  <a:schemeClr val="tx1"/>
                </a:solidFill>
              </a:rPr>
              <a:t>dépit</a:t>
            </a:r>
            <a:r>
              <a:rPr dirty="0">
                <a:solidFill>
                  <a:schemeClr val="tx1"/>
                </a:solidFill>
              </a:rPr>
              <a:t> de </a:t>
            </a:r>
            <a:r>
              <a:rPr dirty="0" err="1">
                <a:solidFill>
                  <a:schemeClr val="tx1"/>
                </a:solidFill>
              </a:rPr>
              <a:t>l’adoption</a:t>
            </a:r>
            <a:r>
              <a:rPr dirty="0">
                <a:solidFill>
                  <a:schemeClr val="tx1"/>
                </a:solidFill>
              </a:rPr>
              <a:t> </a:t>
            </a:r>
            <a:r>
              <a:rPr lang="it-IT" dirty="0" err="1">
                <a:solidFill>
                  <a:schemeClr val="tx1"/>
                </a:solidFill>
              </a:rPr>
              <a:t>généralisée</a:t>
            </a:r>
            <a:r>
              <a:rPr lang="it-IT" dirty="0">
                <a:solidFill>
                  <a:schemeClr val="tx1"/>
                </a:solidFill>
              </a:rPr>
              <a:t> </a:t>
            </a:r>
            <a:r>
              <a:rPr dirty="0">
                <a:solidFill>
                  <a:schemeClr val="tx1"/>
                </a:solidFill>
              </a:rPr>
              <a:t>des </a:t>
            </a:r>
            <a:r>
              <a:rPr dirty="0" err="1">
                <a:solidFill>
                  <a:schemeClr val="tx1"/>
                </a:solidFill>
              </a:rPr>
              <a:t>critères</a:t>
            </a:r>
            <a:r>
              <a:rPr dirty="0">
                <a:solidFill>
                  <a:schemeClr val="tx1"/>
                </a:solidFill>
              </a:rPr>
              <a:t> de 2010,</a:t>
            </a:r>
            <a:r>
              <a:rPr baseline="30000" dirty="0">
                <a:solidFill>
                  <a:schemeClr val="tx1"/>
                </a:solidFill>
              </a:rPr>
              <a:t>4</a:t>
            </a:r>
            <a:r>
              <a:rPr dirty="0">
                <a:solidFill>
                  <a:schemeClr val="tx1"/>
                </a:solidFill>
              </a:rPr>
              <a:t> </a:t>
            </a:r>
            <a:r>
              <a:rPr dirty="0" err="1">
                <a:solidFill>
                  <a:schemeClr val="tx1"/>
                </a:solidFill>
              </a:rPr>
              <a:t>certaines</a:t>
            </a:r>
            <a:r>
              <a:rPr dirty="0">
                <a:solidFill>
                  <a:schemeClr val="tx1"/>
                </a:solidFill>
              </a:rPr>
              <a:t> directives pour la prescription exigent </a:t>
            </a:r>
            <a:r>
              <a:rPr dirty="0" err="1">
                <a:solidFill>
                  <a:schemeClr val="tx1"/>
                </a:solidFill>
              </a:rPr>
              <a:t>deux</a:t>
            </a:r>
            <a:r>
              <a:rPr dirty="0">
                <a:solidFill>
                  <a:schemeClr val="tx1"/>
                </a:solidFill>
              </a:rPr>
              <a:t> </a:t>
            </a:r>
            <a:r>
              <a:rPr lang="fr-FR" dirty="0">
                <a:solidFill>
                  <a:schemeClr val="tx1"/>
                </a:solidFill>
              </a:rPr>
              <a:t>poussées</a:t>
            </a:r>
            <a:r>
              <a:rPr dirty="0">
                <a:solidFill>
                  <a:schemeClr val="tx1"/>
                </a:solidFill>
              </a:rPr>
              <a:t> </a:t>
            </a:r>
            <a:r>
              <a:rPr dirty="0" err="1">
                <a:solidFill>
                  <a:schemeClr val="tx1"/>
                </a:solidFill>
              </a:rPr>
              <a:t>avant</a:t>
            </a:r>
            <a:r>
              <a:rPr dirty="0">
                <a:solidFill>
                  <a:schemeClr val="tx1"/>
                </a:solidFill>
              </a:rPr>
              <a:t> </a:t>
            </a:r>
            <a:r>
              <a:rPr dirty="0" err="1">
                <a:solidFill>
                  <a:schemeClr val="tx1"/>
                </a:solidFill>
              </a:rPr>
              <a:t>d’instaurer</a:t>
            </a:r>
            <a:r>
              <a:rPr dirty="0">
                <a:solidFill>
                  <a:schemeClr val="tx1"/>
                </a:solidFill>
              </a:rPr>
              <a:t> </a:t>
            </a:r>
            <a:r>
              <a:rPr lang="it-IT" dirty="0">
                <a:solidFill>
                  <a:schemeClr val="tx1"/>
                </a:solidFill>
              </a:rPr>
              <a:t>un DMT</a:t>
            </a:r>
            <a:endParaRPr dirty="0">
              <a:solidFill>
                <a:schemeClr val="tx1"/>
              </a:solidFill>
            </a:endParaRPr>
          </a:p>
        </p:txBody>
      </p:sp>
      <p:pic>
        <p:nvPicPr>
          <p:cNvPr id="345" name="Picture 2" descr="Picture 2"/>
          <p:cNvPicPr>
            <a:picLocks noChangeAspect="1"/>
          </p:cNvPicPr>
          <p:nvPr/>
        </p:nvPicPr>
        <p:blipFill>
          <a:blip r:embed="rId3">
            <a:extLst/>
          </a:blip>
          <a:stretch>
            <a:fillRect/>
          </a:stretch>
        </p:blipFill>
        <p:spPr>
          <a:xfrm>
            <a:off x="10863511" y="-4763"/>
            <a:ext cx="1342430" cy="134243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OHPF050-Fig 03.png"/>
          <p:cNvPicPr>
            <a:picLocks noChangeAspect="1"/>
          </p:cNvPicPr>
          <p:nvPr/>
        </p:nvPicPr>
        <p:blipFill>
          <a:blip r:embed="rId3"/>
          <a:stretch>
            <a:fillRect/>
          </a:stretch>
        </p:blipFill>
        <p:spPr>
          <a:xfrm>
            <a:off x="5867400" y="2286000"/>
            <a:ext cx="5844540" cy="3282696"/>
          </a:xfrm>
          <a:prstGeom prst="rect">
            <a:avLst/>
          </a:prstGeom>
        </p:spPr>
      </p:pic>
      <p:sp>
        <p:nvSpPr>
          <p:cNvPr id="349"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22</a:t>
            </a:fld>
            <a:endParaRPr/>
          </a:p>
        </p:txBody>
      </p:sp>
      <p:sp>
        <p:nvSpPr>
          <p:cNvPr id="351" name="Title 1"/>
          <p:cNvSpPr txBox="1">
            <a:spLocks noGrp="1"/>
          </p:cNvSpPr>
          <p:nvPr>
            <p:ph type="title"/>
          </p:nvPr>
        </p:nvSpPr>
        <p:spPr>
          <a:xfrm>
            <a:off x="-1" y="-1"/>
            <a:ext cx="10862441" cy="1335602"/>
          </a:xfrm>
          <a:prstGeom prst="rect">
            <a:avLst/>
          </a:prstGeom>
        </p:spPr>
        <p:txBody>
          <a:bodyPr/>
          <a:lstStyle/>
          <a:p>
            <a:r>
              <a:t>Accélérer l’instauration du traitement</a:t>
            </a:r>
          </a:p>
        </p:txBody>
      </p:sp>
      <p:sp>
        <p:nvSpPr>
          <p:cNvPr id="352" name="Content Placeholder 6"/>
          <p:cNvSpPr txBox="1">
            <a:spLocks noGrp="1"/>
          </p:cNvSpPr>
          <p:nvPr>
            <p:ph type="body" sz="half" idx="1"/>
          </p:nvPr>
        </p:nvSpPr>
        <p:spPr>
          <a:xfrm>
            <a:off x="509464" y="1597820"/>
            <a:ext cx="5397850" cy="4525963"/>
          </a:xfrm>
          <a:prstGeom prst="rect">
            <a:avLst/>
          </a:prstGeom>
        </p:spPr>
        <p:txBody>
          <a:bodyPr/>
          <a:lstStyle/>
          <a:p>
            <a:pPr>
              <a:defRPr sz="2000"/>
            </a:pPr>
            <a:r>
              <a:rPr dirty="0">
                <a:solidFill>
                  <a:schemeClr val="tx1"/>
                </a:solidFill>
              </a:rPr>
              <a:t>Chez les </a:t>
            </a:r>
            <a:r>
              <a:rPr dirty="0" err="1">
                <a:solidFill>
                  <a:schemeClr val="tx1"/>
                </a:solidFill>
              </a:rPr>
              <a:t>personnes</a:t>
            </a:r>
            <a:r>
              <a:rPr dirty="0">
                <a:solidFill>
                  <a:schemeClr val="tx1"/>
                </a:solidFill>
              </a:rPr>
              <a:t> avec un</a:t>
            </a:r>
            <a:r>
              <a:rPr lang="en-GB" dirty="0">
                <a:solidFill>
                  <a:schemeClr val="tx1"/>
                </a:solidFill>
              </a:rPr>
              <a:t> </a:t>
            </a:r>
            <a:r>
              <a:rPr dirty="0">
                <a:solidFill>
                  <a:schemeClr val="tx1"/>
                </a:solidFill>
              </a:rPr>
              <a:t>diagnostic de SCI, le </a:t>
            </a:r>
            <a:r>
              <a:rPr dirty="0" err="1">
                <a:solidFill>
                  <a:schemeClr val="tx1"/>
                </a:solidFill>
              </a:rPr>
              <a:t>traitement</a:t>
            </a:r>
            <a:r>
              <a:rPr dirty="0">
                <a:solidFill>
                  <a:schemeClr val="tx1"/>
                </a:solidFill>
              </a:rPr>
              <a:t> </a:t>
            </a:r>
            <a:r>
              <a:rPr lang="it-IT" dirty="0" err="1">
                <a:solidFill>
                  <a:schemeClr val="tx1"/>
                </a:solidFill>
              </a:rPr>
              <a:t>avec</a:t>
            </a:r>
            <a:r>
              <a:rPr lang="it-IT" dirty="0">
                <a:solidFill>
                  <a:schemeClr val="tx1"/>
                </a:solidFill>
              </a:rPr>
              <a:t> une </a:t>
            </a:r>
            <a:r>
              <a:rPr lang="it-IT" sz="2000" dirty="0" err="1">
                <a:solidFill>
                  <a:schemeClr val="tx1"/>
                </a:solidFill>
              </a:rPr>
              <a:t>thérapie</a:t>
            </a:r>
            <a:r>
              <a:rPr lang="it-IT" sz="2000" dirty="0">
                <a:solidFill>
                  <a:schemeClr val="tx1"/>
                </a:solidFill>
              </a:rPr>
              <a:t> modificatrice de la </a:t>
            </a:r>
            <a:r>
              <a:rPr lang="it-IT" sz="2000" dirty="0" err="1">
                <a:solidFill>
                  <a:schemeClr val="tx1"/>
                </a:solidFill>
              </a:rPr>
              <a:t>maladie</a:t>
            </a:r>
            <a:r>
              <a:rPr lang="it-IT" sz="2000" dirty="0">
                <a:solidFill>
                  <a:schemeClr val="tx1"/>
                </a:solidFill>
              </a:rPr>
              <a:t> </a:t>
            </a:r>
            <a:r>
              <a:rPr dirty="0" err="1">
                <a:solidFill>
                  <a:schemeClr val="tx1"/>
                </a:solidFill>
              </a:rPr>
              <a:t>retarde</a:t>
            </a:r>
            <a:r>
              <a:rPr dirty="0">
                <a:solidFill>
                  <a:schemeClr val="tx1"/>
                </a:solidFill>
              </a:rPr>
              <a:t> le </a:t>
            </a:r>
            <a:r>
              <a:rPr dirty="0" err="1">
                <a:solidFill>
                  <a:schemeClr val="tx1"/>
                </a:solidFill>
              </a:rPr>
              <a:t>délai</a:t>
            </a:r>
            <a:r>
              <a:rPr dirty="0">
                <a:solidFill>
                  <a:schemeClr val="tx1"/>
                </a:solidFill>
              </a:rPr>
              <a:t> de </a:t>
            </a:r>
            <a:r>
              <a:rPr dirty="0" err="1">
                <a:solidFill>
                  <a:schemeClr val="tx1"/>
                </a:solidFill>
              </a:rPr>
              <a:t>survenue</a:t>
            </a:r>
            <a:r>
              <a:rPr dirty="0">
                <a:solidFill>
                  <a:schemeClr val="tx1"/>
                </a:solidFill>
              </a:rPr>
              <a:t> </a:t>
            </a:r>
            <a:r>
              <a:rPr lang="it-IT" dirty="0">
                <a:solidFill>
                  <a:schemeClr val="tx1"/>
                </a:solidFill>
              </a:rPr>
              <a:t>d’une </a:t>
            </a:r>
            <a:r>
              <a:rPr lang="it-IT" dirty="0" err="1">
                <a:solidFill>
                  <a:schemeClr val="tx1"/>
                </a:solidFill>
              </a:rPr>
              <a:t>deuxième</a:t>
            </a:r>
            <a:r>
              <a:rPr dirty="0">
                <a:solidFill>
                  <a:schemeClr val="tx1"/>
                </a:solidFill>
              </a:rPr>
              <a:t> </a:t>
            </a:r>
            <a:r>
              <a:rPr dirty="0" err="1">
                <a:solidFill>
                  <a:schemeClr val="tx1"/>
                </a:solidFill>
              </a:rPr>
              <a:t>poussée</a:t>
            </a:r>
            <a:r>
              <a:rPr dirty="0">
                <a:solidFill>
                  <a:schemeClr val="tx1"/>
                </a:solidFill>
              </a:rPr>
              <a:t> (</a:t>
            </a:r>
            <a:r>
              <a:rPr dirty="0" err="1">
                <a:solidFill>
                  <a:schemeClr val="tx1"/>
                </a:solidFill>
              </a:rPr>
              <a:t>soit</a:t>
            </a:r>
            <a:r>
              <a:rPr dirty="0">
                <a:solidFill>
                  <a:schemeClr val="tx1"/>
                </a:solidFill>
              </a:rPr>
              <a:t> </a:t>
            </a:r>
            <a:r>
              <a:rPr dirty="0" err="1">
                <a:solidFill>
                  <a:schemeClr val="tx1"/>
                </a:solidFill>
              </a:rPr>
              <a:t>une</a:t>
            </a:r>
            <a:r>
              <a:rPr dirty="0">
                <a:solidFill>
                  <a:schemeClr val="tx1"/>
                </a:solidFill>
              </a:rPr>
              <a:t> progression </a:t>
            </a:r>
            <a:r>
              <a:rPr dirty="0" err="1">
                <a:solidFill>
                  <a:schemeClr val="tx1"/>
                </a:solidFill>
              </a:rPr>
              <a:t>jusqu’à</a:t>
            </a:r>
            <a:r>
              <a:rPr dirty="0">
                <a:solidFill>
                  <a:schemeClr val="tx1"/>
                </a:solidFill>
              </a:rPr>
              <a:t> </a:t>
            </a:r>
            <a:r>
              <a:rPr dirty="0" err="1">
                <a:solidFill>
                  <a:schemeClr val="tx1"/>
                </a:solidFill>
              </a:rPr>
              <a:t>une</a:t>
            </a:r>
            <a:r>
              <a:rPr dirty="0">
                <a:solidFill>
                  <a:schemeClr val="tx1"/>
                </a:solidFill>
              </a:rPr>
              <a:t> SEP</a:t>
            </a:r>
            <a:r>
              <a:rPr lang="it-IT" dirty="0">
                <a:solidFill>
                  <a:schemeClr val="tx1"/>
                </a:solidFill>
              </a:rPr>
              <a:t>-</a:t>
            </a:r>
            <a:r>
              <a:rPr dirty="0">
                <a:solidFill>
                  <a:schemeClr val="tx1"/>
                </a:solidFill>
              </a:rPr>
              <a:t>RR </a:t>
            </a:r>
            <a:r>
              <a:rPr dirty="0" err="1">
                <a:solidFill>
                  <a:schemeClr val="tx1"/>
                </a:solidFill>
              </a:rPr>
              <a:t>selon</a:t>
            </a:r>
            <a:r>
              <a:rPr dirty="0">
                <a:solidFill>
                  <a:schemeClr val="tx1"/>
                </a:solidFill>
              </a:rPr>
              <a:t> </a:t>
            </a:r>
            <a:r>
              <a:rPr lang="it-IT" dirty="0">
                <a:solidFill>
                  <a:schemeClr val="tx1"/>
                </a:solidFill>
              </a:rPr>
              <a:t>un </a:t>
            </a:r>
            <a:r>
              <a:rPr lang="it-IT" dirty="0" err="1">
                <a:solidFill>
                  <a:schemeClr val="tx1"/>
                </a:solidFill>
              </a:rPr>
              <a:t>quelconque</a:t>
            </a:r>
            <a:r>
              <a:rPr lang="it-IT" dirty="0">
                <a:solidFill>
                  <a:schemeClr val="tx1"/>
                </a:solidFill>
              </a:rPr>
              <a:t> </a:t>
            </a:r>
            <a:r>
              <a:rPr lang="it-IT" dirty="0" err="1">
                <a:solidFill>
                  <a:schemeClr val="tx1"/>
                </a:solidFill>
              </a:rPr>
              <a:t>critère</a:t>
            </a:r>
            <a:r>
              <a:rPr lang="it-IT" dirty="0">
                <a:solidFill>
                  <a:schemeClr val="tx1"/>
                </a:solidFill>
              </a:rPr>
              <a:t> </a:t>
            </a:r>
            <a:r>
              <a:rPr lang="it-IT" dirty="0" err="1">
                <a:solidFill>
                  <a:schemeClr val="tx1"/>
                </a:solidFill>
              </a:rPr>
              <a:t>diasnostique</a:t>
            </a:r>
            <a:r>
              <a:rPr dirty="0">
                <a:solidFill>
                  <a:schemeClr val="tx1"/>
                </a:solidFill>
              </a:rPr>
              <a:t>) et </a:t>
            </a:r>
            <a:r>
              <a:rPr lang="it-IT" dirty="0" err="1">
                <a:solidFill>
                  <a:schemeClr val="tx1"/>
                </a:solidFill>
              </a:rPr>
              <a:t>améliore</a:t>
            </a:r>
            <a:r>
              <a:rPr lang="it-IT" dirty="0">
                <a:solidFill>
                  <a:schemeClr val="tx1"/>
                </a:solidFill>
              </a:rPr>
              <a:t> </a:t>
            </a:r>
            <a:r>
              <a:rPr lang="it-IT" dirty="0" err="1">
                <a:solidFill>
                  <a:schemeClr val="tx1"/>
                </a:solidFill>
              </a:rPr>
              <a:t>les</a:t>
            </a:r>
            <a:r>
              <a:rPr lang="it-IT" dirty="0">
                <a:solidFill>
                  <a:schemeClr val="tx1"/>
                </a:solidFill>
              </a:rPr>
              <a:t> </a:t>
            </a:r>
            <a:r>
              <a:rPr lang="it-IT" dirty="0" err="1">
                <a:solidFill>
                  <a:schemeClr val="tx1"/>
                </a:solidFill>
              </a:rPr>
              <a:t>résultats</a:t>
            </a:r>
            <a:r>
              <a:rPr lang="it-IT" dirty="0">
                <a:solidFill>
                  <a:schemeClr val="tx1"/>
                </a:solidFill>
              </a:rPr>
              <a:t> </a:t>
            </a:r>
            <a:r>
              <a:rPr dirty="0">
                <a:solidFill>
                  <a:schemeClr val="tx1"/>
                </a:solidFill>
              </a:rPr>
              <a:t>des </a:t>
            </a:r>
            <a:r>
              <a:rPr dirty="0" err="1">
                <a:solidFill>
                  <a:schemeClr val="tx1"/>
                </a:solidFill>
              </a:rPr>
              <a:t>lésions</a:t>
            </a:r>
            <a:r>
              <a:rPr dirty="0">
                <a:solidFill>
                  <a:schemeClr val="tx1"/>
                </a:solidFill>
              </a:rPr>
              <a:t> IRM</a:t>
            </a:r>
            <a:r>
              <a:rPr baseline="30000" dirty="0">
                <a:solidFill>
                  <a:schemeClr val="tx1"/>
                </a:solidFill>
              </a:rPr>
              <a:t>1–3</a:t>
            </a:r>
          </a:p>
          <a:p>
            <a:pPr>
              <a:defRPr sz="2000"/>
            </a:pPr>
            <a:r>
              <a:rPr dirty="0">
                <a:solidFill>
                  <a:schemeClr val="tx1"/>
                </a:solidFill>
              </a:rPr>
              <a:t>Chez les </a:t>
            </a:r>
            <a:r>
              <a:rPr dirty="0" err="1">
                <a:solidFill>
                  <a:schemeClr val="tx1"/>
                </a:solidFill>
              </a:rPr>
              <a:t>personnes</a:t>
            </a:r>
            <a:r>
              <a:rPr dirty="0">
                <a:solidFill>
                  <a:schemeClr val="tx1"/>
                </a:solidFill>
              </a:rPr>
              <a:t> avec un diagnostic de SCI</a:t>
            </a:r>
            <a:r>
              <a:rPr baseline="30000" dirty="0">
                <a:solidFill>
                  <a:schemeClr val="tx1"/>
                </a:solidFill>
              </a:rPr>
              <a:t>4–6</a:t>
            </a:r>
            <a:r>
              <a:rPr dirty="0">
                <a:solidFill>
                  <a:schemeClr val="tx1"/>
                </a:solidFill>
              </a:rPr>
              <a:t> </a:t>
            </a:r>
            <a:r>
              <a:rPr dirty="0" err="1">
                <a:solidFill>
                  <a:schemeClr val="tx1"/>
                </a:solidFill>
              </a:rPr>
              <a:t>ou</a:t>
            </a:r>
            <a:r>
              <a:rPr dirty="0">
                <a:solidFill>
                  <a:schemeClr val="tx1"/>
                </a:solidFill>
              </a:rPr>
              <a:t> de SEP</a:t>
            </a:r>
            <a:r>
              <a:rPr lang="it-IT" dirty="0">
                <a:solidFill>
                  <a:schemeClr val="tx1"/>
                </a:solidFill>
              </a:rPr>
              <a:t>-</a:t>
            </a:r>
            <a:r>
              <a:rPr dirty="0">
                <a:solidFill>
                  <a:schemeClr val="tx1"/>
                </a:solidFill>
              </a:rPr>
              <a:t>RR,</a:t>
            </a:r>
            <a:r>
              <a:rPr baseline="30000" dirty="0">
                <a:solidFill>
                  <a:schemeClr val="tx1"/>
                </a:solidFill>
              </a:rPr>
              <a:t>7–9</a:t>
            </a:r>
            <a:r>
              <a:rPr dirty="0">
                <a:solidFill>
                  <a:schemeClr val="tx1"/>
                </a:solidFill>
              </a:rPr>
              <a:t> </a:t>
            </a:r>
            <a:r>
              <a:rPr dirty="0" err="1">
                <a:solidFill>
                  <a:schemeClr val="tx1"/>
                </a:solidFill>
              </a:rPr>
              <a:t>l’instauration</a:t>
            </a:r>
            <a:r>
              <a:rPr lang="it-IT" dirty="0">
                <a:solidFill>
                  <a:schemeClr val="tx1"/>
                </a:solidFill>
              </a:rPr>
              <a:t> d’un</a:t>
            </a:r>
            <a:r>
              <a:rPr dirty="0">
                <a:solidFill>
                  <a:schemeClr val="tx1"/>
                </a:solidFill>
              </a:rPr>
              <a:t> </a:t>
            </a:r>
            <a:r>
              <a:rPr lang="it-IT" sz="2000" dirty="0">
                <a:solidFill>
                  <a:schemeClr val="tx1"/>
                </a:solidFill>
              </a:rPr>
              <a:t>DMT</a:t>
            </a:r>
            <a:r>
              <a:rPr dirty="0">
                <a:solidFill>
                  <a:schemeClr val="tx1"/>
                </a:solidFill>
              </a:rPr>
              <a:t> </a:t>
            </a:r>
            <a:r>
              <a:rPr dirty="0" err="1">
                <a:solidFill>
                  <a:schemeClr val="tx1"/>
                </a:solidFill>
              </a:rPr>
              <a:t>précoce</a:t>
            </a:r>
            <a:r>
              <a:rPr lang="it-IT" dirty="0" err="1">
                <a:solidFill>
                  <a:schemeClr val="tx1"/>
                </a:solidFill>
              </a:rPr>
              <a:t>ment</a:t>
            </a:r>
            <a:r>
              <a:rPr dirty="0">
                <a:solidFill>
                  <a:schemeClr val="tx1"/>
                </a:solidFill>
              </a:rPr>
              <a:t> </a:t>
            </a:r>
            <a:r>
              <a:rPr dirty="0" err="1">
                <a:solidFill>
                  <a:schemeClr val="tx1"/>
                </a:solidFill>
              </a:rPr>
              <a:t>dans</a:t>
            </a:r>
            <a:r>
              <a:rPr dirty="0">
                <a:solidFill>
                  <a:schemeClr val="tx1"/>
                </a:solidFill>
              </a:rPr>
              <a:t> le </a:t>
            </a:r>
            <a:r>
              <a:rPr dirty="0" err="1">
                <a:solidFill>
                  <a:schemeClr val="tx1"/>
                </a:solidFill>
              </a:rPr>
              <a:t>cours</a:t>
            </a:r>
            <a:r>
              <a:rPr dirty="0">
                <a:solidFill>
                  <a:schemeClr val="tx1"/>
                </a:solidFill>
              </a:rPr>
              <a:t> de la </a:t>
            </a:r>
            <a:r>
              <a:rPr dirty="0" err="1">
                <a:solidFill>
                  <a:schemeClr val="tx1"/>
                </a:solidFill>
              </a:rPr>
              <a:t>maladie</a:t>
            </a:r>
            <a:r>
              <a:rPr dirty="0">
                <a:solidFill>
                  <a:schemeClr val="tx1"/>
                </a:solidFill>
              </a:rPr>
              <a:t> </a:t>
            </a:r>
            <a:r>
              <a:rPr dirty="0" err="1">
                <a:solidFill>
                  <a:schemeClr val="tx1"/>
                </a:solidFill>
              </a:rPr>
              <a:t>est</a:t>
            </a:r>
            <a:r>
              <a:rPr dirty="0">
                <a:solidFill>
                  <a:schemeClr val="tx1"/>
                </a:solidFill>
              </a:rPr>
              <a:t> </a:t>
            </a:r>
            <a:r>
              <a:rPr lang="it-IT" dirty="0" err="1">
                <a:solidFill>
                  <a:schemeClr val="tx1"/>
                </a:solidFill>
              </a:rPr>
              <a:t>associé</a:t>
            </a:r>
            <a:r>
              <a:rPr lang="it-IT" dirty="0">
                <a:solidFill>
                  <a:schemeClr val="tx1"/>
                </a:solidFill>
              </a:rPr>
              <a:t> </a:t>
            </a:r>
            <a:r>
              <a:rPr dirty="0">
                <a:solidFill>
                  <a:schemeClr val="tx1"/>
                </a:solidFill>
              </a:rPr>
              <a:t>à de </a:t>
            </a:r>
            <a:r>
              <a:rPr dirty="0" err="1">
                <a:solidFill>
                  <a:schemeClr val="tx1"/>
                </a:solidFill>
              </a:rPr>
              <a:t>meilleurs</a:t>
            </a:r>
            <a:r>
              <a:rPr dirty="0">
                <a:solidFill>
                  <a:schemeClr val="tx1"/>
                </a:solidFill>
              </a:rPr>
              <a:t> </a:t>
            </a:r>
            <a:r>
              <a:rPr dirty="0" err="1">
                <a:solidFill>
                  <a:schemeClr val="tx1"/>
                </a:solidFill>
              </a:rPr>
              <a:t>résultats</a:t>
            </a:r>
            <a:r>
              <a:rPr dirty="0">
                <a:solidFill>
                  <a:schemeClr val="tx1"/>
                </a:solidFill>
              </a:rPr>
              <a:t> à long </a:t>
            </a:r>
            <a:r>
              <a:rPr dirty="0" err="1">
                <a:solidFill>
                  <a:schemeClr val="tx1"/>
                </a:solidFill>
              </a:rPr>
              <a:t>terme</a:t>
            </a:r>
            <a:r>
              <a:rPr dirty="0">
                <a:solidFill>
                  <a:schemeClr val="tx1"/>
                </a:solidFill>
              </a:rPr>
              <a:t> que </a:t>
            </a:r>
            <a:r>
              <a:rPr dirty="0" err="1">
                <a:solidFill>
                  <a:schemeClr val="tx1"/>
                </a:solidFill>
              </a:rPr>
              <a:t>lorsque</a:t>
            </a:r>
            <a:r>
              <a:rPr dirty="0">
                <a:solidFill>
                  <a:schemeClr val="tx1"/>
                </a:solidFill>
              </a:rPr>
              <a:t> le </a:t>
            </a:r>
            <a:r>
              <a:rPr dirty="0" err="1">
                <a:solidFill>
                  <a:schemeClr val="tx1"/>
                </a:solidFill>
              </a:rPr>
              <a:t>traitement</a:t>
            </a:r>
            <a:r>
              <a:rPr dirty="0">
                <a:solidFill>
                  <a:schemeClr val="tx1"/>
                </a:solidFill>
              </a:rPr>
              <a:t> </a:t>
            </a:r>
            <a:r>
              <a:rPr dirty="0" err="1">
                <a:solidFill>
                  <a:schemeClr val="tx1"/>
                </a:solidFill>
              </a:rPr>
              <a:t>est</a:t>
            </a:r>
            <a:r>
              <a:rPr dirty="0">
                <a:solidFill>
                  <a:schemeClr val="tx1"/>
                </a:solidFill>
              </a:rPr>
              <a:t> </a:t>
            </a:r>
            <a:r>
              <a:rPr dirty="0" err="1">
                <a:solidFill>
                  <a:schemeClr val="tx1"/>
                </a:solidFill>
              </a:rPr>
              <a:t>retardé</a:t>
            </a:r>
            <a:endParaRPr dirty="0">
              <a:solidFill>
                <a:schemeClr val="tx1"/>
              </a:solidFill>
            </a:endParaRPr>
          </a:p>
        </p:txBody>
      </p:sp>
      <p:sp>
        <p:nvSpPr>
          <p:cNvPr id="353" name="Text Placeholder 3"/>
          <p:cNvSpPr>
            <a:spLocks noGrp="1"/>
          </p:cNvSpPr>
          <p:nvPr>
            <p:ph type="body" idx="13"/>
          </p:nvPr>
        </p:nvSpPr>
        <p:spPr>
          <a:xfrm>
            <a:off x="528136" y="5842337"/>
            <a:ext cx="10777637" cy="1015664"/>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rPr dirty="0"/>
              <a:t>SCI, syndrome </a:t>
            </a:r>
            <a:r>
              <a:rPr dirty="0" err="1"/>
              <a:t>cliniquement</a:t>
            </a:r>
            <a:r>
              <a:rPr dirty="0"/>
              <a:t> </a:t>
            </a:r>
            <a:r>
              <a:rPr dirty="0" err="1"/>
              <a:t>isolé</a:t>
            </a:r>
            <a:r>
              <a:rPr dirty="0"/>
              <a:t> ; TF, </a:t>
            </a:r>
            <a:r>
              <a:rPr dirty="0" err="1"/>
              <a:t>traitement</a:t>
            </a:r>
            <a:r>
              <a:rPr dirty="0"/>
              <a:t> de fond ; IRM, </a:t>
            </a:r>
            <a:r>
              <a:rPr dirty="0" err="1"/>
              <a:t>imagerie</a:t>
            </a:r>
            <a:r>
              <a:rPr dirty="0"/>
              <a:t> par </a:t>
            </a:r>
            <a:r>
              <a:rPr dirty="0" err="1"/>
              <a:t>résonance</a:t>
            </a:r>
            <a:r>
              <a:rPr dirty="0"/>
              <a:t> </a:t>
            </a:r>
            <a:r>
              <a:rPr dirty="0" err="1"/>
              <a:t>magnétique</a:t>
            </a:r>
            <a:r>
              <a:rPr dirty="0"/>
              <a:t> ; SEP </a:t>
            </a:r>
            <a:r>
              <a:rPr lang="it-IT" dirty="0">
                <a:solidFill>
                  <a:srgbClr val="FF0000"/>
                </a:solidFill>
              </a:rPr>
              <a:t>-</a:t>
            </a:r>
            <a:r>
              <a:rPr dirty="0"/>
              <a:t>RR, </a:t>
            </a:r>
            <a:r>
              <a:rPr dirty="0" err="1"/>
              <a:t>sclérose</a:t>
            </a:r>
            <a:r>
              <a:rPr dirty="0"/>
              <a:t> </a:t>
            </a:r>
            <a:r>
              <a:rPr dirty="0" err="1"/>
              <a:t>en</a:t>
            </a:r>
            <a:r>
              <a:rPr dirty="0"/>
              <a:t> plaques </a:t>
            </a:r>
            <a:r>
              <a:rPr dirty="0" err="1"/>
              <a:t>récurrente</a:t>
            </a:r>
            <a:r>
              <a:rPr lang="en-GB" dirty="0"/>
              <a:t> </a:t>
            </a:r>
            <a:r>
              <a:rPr dirty="0" err="1"/>
              <a:t>rémittente</a:t>
            </a:r>
            <a:r>
              <a:rPr dirty="0"/>
              <a:t/>
            </a:r>
            <a:br>
              <a:rPr dirty="0"/>
            </a:br>
            <a:r>
              <a:rPr dirty="0"/>
              <a:t>1. Jacobs LD </a:t>
            </a:r>
            <a:r>
              <a:rPr i="1" dirty="0"/>
              <a:t>et al</a:t>
            </a:r>
            <a:r>
              <a:rPr dirty="0"/>
              <a:t>., 2000; 2. </a:t>
            </a:r>
            <a:r>
              <a:rPr dirty="0" err="1"/>
              <a:t>Comi</a:t>
            </a:r>
            <a:r>
              <a:rPr dirty="0"/>
              <a:t> G </a:t>
            </a:r>
            <a:r>
              <a:rPr i="1" dirty="0"/>
              <a:t>et al</a:t>
            </a:r>
            <a:r>
              <a:rPr dirty="0"/>
              <a:t>., 2001; 3. </a:t>
            </a:r>
            <a:r>
              <a:rPr dirty="0" err="1"/>
              <a:t>Kappos</a:t>
            </a:r>
            <a:r>
              <a:rPr dirty="0"/>
              <a:t> L </a:t>
            </a:r>
            <a:r>
              <a:rPr i="1" dirty="0"/>
              <a:t>et al</a:t>
            </a:r>
            <a:r>
              <a:rPr dirty="0"/>
              <a:t>., 2006; 4. </a:t>
            </a:r>
            <a:r>
              <a:rPr dirty="0" err="1"/>
              <a:t>Comi</a:t>
            </a:r>
            <a:r>
              <a:rPr dirty="0"/>
              <a:t> G </a:t>
            </a:r>
            <a:r>
              <a:rPr i="1" dirty="0"/>
              <a:t>et al.</a:t>
            </a:r>
            <a:r>
              <a:rPr dirty="0"/>
              <a:t>, 2013; 5. Kinkel RP </a:t>
            </a:r>
            <a:r>
              <a:rPr i="1" dirty="0"/>
              <a:t>et al</a:t>
            </a:r>
            <a:r>
              <a:rPr dirty="0"/>
              <a:t>., 2012; 6. </a:t>
            </a:r>
            <a:r>
              <a:rPr dirty="0" err="1"/>
              <a:t>Edan</a:t>
            </a:r>
            <a:r>
              <a:rPr dirty="0"/>
              <a:t> G </a:t>
            </a:r>
            <a:r>
              <a:rPr i="1" dirty="0"/>
              <a:t>et al</a:t>
            </a:r>
            <a:r>
              <a:rPr dirty="0"/>
              <a:t>., 2015; </a:t>
            </a:r>
            <a:br>
              <a:rPr dirty="0"/>
            </a:br>
            <a:r>
              <a:rPr dirty="0"/>
              <a:t>7. Johnson KP </a:t>
            </a:r>
            <a:r>
              <a:rPr i="1" dirty="0"/>
              <a:t>et al</a:t>
            </a:r>
            <a:r>
              <a:rPr dirty="0"/>
              <a:t>., 2005; 8. </a:t>
            </a:r>
            <a:r>
              <a:rPr dirty="0" err="1"/>
              <a:t>Agius</a:t>
            </a:r>
            <a:r>
              <a:rPr dirty="0"/>
              <a:t> M </a:t>
            </a:r>
            <a:r>
              <a:rPr i="1" dirty="0"/>
              <a:t>et al</a:t>
            </a:r>
            <a:r>
              <a:rPr dirty="0"/>
              <a:t>., 2014; 9. </a:t>
            </a:r>
            <a:r>
              <a:rPr dirty="0" err="1"/>
              <a:t>Trojano</a:t>
            </a:r>
            <a:r>
              <a:rPr dirty="0"/>
              <a:t> M </a:t>
            </a:r>
            <a:r>
              <a:rPr i="1" dirty="0"/>
              <a:t>et al</a:t>
            </a:r>
            <a:r>
              <a:rPr dirty="0"/>
              <a:t>., 2009</a:t>
            </a:r>
            <a:br>
              <a:rPr dirty="0"/>
            </a:br>
            <a:r>
              <a:rPr dirty="0"/>
              <a:t>Figure </a:t>
            </a:r>
            <a:r>
              <a:rPr dirty="0" err="1"/>
              <a:t>reproduite</a:t>
            </a:r>
            <a:r>
              <a:rPr dirty="0"/>
              <a:t> avec la permission </a:t>
            </a:r>
            <a:r>
              <a:rPr dirty="0" err="1"/>
              <a:t>d’Oxford</a:t>
            </a:r>
            <a:r>
              <a:rPr dirty="0"/>
              <a:t> </a:t>
            </a:r>
            <a:r>
              <a:rPr dirty="0" err="1"/>
              <a:t>PharmaGenesis</a:t>
            </a:r>
            <a:r>
              <a:rPr dirty="0"/>
              <a:t> et </a:t>
            </a:r>
            <a:r>
              <a:rPr dirty="0" err="1"/>
              <a:t>fournie</a:t>
            </a:r>
            <a:r>
              <a:rPr dirty="0"/>
              <a:t> par </a:t>
            </a:r>
            <a:r>
              <a:rPr dirty="0" err="1"/>
              <a:t>Giovannoni</a:t>
            </a:r>
            <a:r>
              <a:rPr dirty="0"/>
              <a:t> G </a:t>
            </a:r>
            <a:r>
              <a:rPr i="1" dirty="0"/>
              <a:t>et al</a:t>
            </a:r>
            <a:r>
              <a:rPr dirty="0"/>
              <a:t>. Brain health: time matters in multiple sclerosis.</a:t>
            </a:r>
            <a:br>
              <a:rPr dirty="0"/>
            </a:br>
            <a:r>
              <a:rPr dirty="0"/>
              <a:t>© 2015 Oxford </a:t>
            </a:r>
            <a:r>
              <a:rPr dirty="0" err="1"/>
              <a:t>PharmaGenesis</a:t>
            </a:r>
            <a:r>
              <a:rPr dirty="0"/>
              <a:t> Ltd. Available at: www.msbrainhealth.org</a:t>
            </a:r>
          </a:p>
        </p:txBody>
      </p:sp>
      <p:pic>
        <p:nvPicPr>
          <p:cNvPr id="354" name="Picture 2" descr="Picture 2"/>
          <p:cNvPicPr>
            <a:picLocks noChangeAspect="1"/>
          </p:cNvPicPr>
          <p:nvPr/>
        </p:nvPicPr>
        <p:blipFill>
          <a:blip r:embed="rId4">
            <a:extLst/>
          </a:blip>
          <a:stretch>
            <a:fillRect/>
          </a:stretch>
        </p:blipFill>
        <p:spPr>
          <a:xfrm>
            <a:off x="10863511" y="-4763"/>
            <a:ext cx="1342430" cy="1342430"/>
          </a:xfrm>
          <a:prstGeom prst="rect">
            <a:avLst/>
          </a:prstGeom>
          <a:ln w="12700">
            <a:miter lim="400000"/>
          </a:ln>
        </p:spPr>
      </p:pic>
      <p:sp>
        <p:nvSpPr>
          <p:cNvPr id="9" name="TextBox 8"/>
          <p:cNvSpPr txBox="1"/>
          <p:nvPr/>
        </p:nvSpPr>
        <p:spPr>
          <a:xfrm rot="16200000">
            <a:off x="5088907" y="3461651"/>
            <a:ext cx="207871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GB" sz="1400" dirty="0">
                <a:solidFill>
                  <a:srgbClr val="FFFFFF"/>
                </a:solidFill>
              </a:rPr>
              <a:t>Aggravation du handicap</a:t>
            </a:r>
            <a:r>
              <a:rPr lang="en-US" sz="1400" dirty="0">
                <a:solidFill>
                  <a:srgbClr val="FFFFFF"/>
                </a:solidFill>
              </a:rPr>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0" name="TextBox 9"/>
          <p:cNvSpPr txBox="1"/>
          <p:nvPr/>
        </p:nvSpPr>
        <p:spPr>
          <a:xfrm>
            <a:off x="9372600" y="4343400"/>
            <a:ext cx="213841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solidFill>
                  <a:srgbClr val="FFFFFF"/>
                </a:solidFill>
              </a:rPr>
              <a:t>Intervention au diagnostic</a:t>
            </a:r>
            <a:r>
              <a:rPr lang="en-US" sz="1400" dirty="0">
                <a:solidFill>
                  <a:srgbClr val="FFFFFF"/>
                </a:solidFill>
              </a:rPr>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1" name="TextBox 10"/>
          <p:cNvSpPr txBox="1"/>
          <p:nvPr/>
        </p:nvSpPr>
        <p:spPr>
          <a:xfrm>
            <a:off x="10474928" y="3256898"/>
            <a:ext cx="103608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solidFill>
                  <a:srgbClr val="FFFFFF"/>
                </a:solidFill>
              </a:rPr>
              <a:t>Intervention </a:t>
            </a:r>
            <a:br>
              <a:rPr lang="en-GB" sz="1400" dirty="0">
                <a:solidFill>
                  <a:srgbClr val="FFFFFF"/>
                </a:solidFill>
              </a:rPr>
            </a:br>
            <a:r>
              <a:rPr lang="en-GB" sz="1400" dirty="0">
                <a:solidFill>
                  <a:srgbClr val="FFFFFF"/>
                </a:solidFill>
              </a:rPr>
              <a:t>plus tardive</a:t>
            </a:r>
            <a:r>
              <a:rPr lang="en-US" sz="1400" dirty="0">
                <a:solidFill>
                  <a:srgbClr val="FFFFFF"/>
                </a:solidFill>
              </a:rPr>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2" name="TextBox 11"/>
          <p:cNvSpPr txBox="1"/>
          <p:nvPr/>
        </p:nvSpPr>
        <p:spPr>
          <a:xfrm>
            <a:off x="10161315" y="2713318"/>
            <a:ext cx="13496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solidFill>
                  <a:srgbClr val="FFFFFF"/>
                </a:solidFill>
              </a:rPr>
              <a:t>Sans traitement</a:t>
            </a:r>
            <a:r>
              <a:rPr lang="en-US" sz="1400" dirty="0">
                <a:solidFill>
                  <a:srgbClr val="FFFFFF"/>
                </a:solidFill>
              </a:rPr>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3" name="TextBox 12"/>
          <p:cNvSpPr txBox="1"/>
          <p:nvPr/>
        </p:nvSpPr>
        <p:spPr>
          <a:xfrm>
            <a:off x="7848600" y="2286000"/>
            <a:ext cx="103608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solidFill>
                  <a:srgbClr val="FFFFFF"/>
                </a:solidFill>
              </a:rPr>
              <a:t>Intervention </a:t>
            </a:r>
            <a:br>
              <a:rPr lang="en-GB" sz="1400" dirty="0">
                <a:solidFill>
                  <a:srgbClr val="FFFFFF"/>
                </a:solidFill>
              </a:rPr>
            </a:br>
            <a:r>
              <a:rPr lang="en-GB" sz="1400" dirty="0">
                <a:solidFill>
                  <a:srgbClr val="FFFFFF"/>
                </a:solidFill>
              </a:rPr>
              <a:t>plus tardive</a:t>
            </a:r>
            <a:r>
              <a:rPr lang="en-US" sz="1400" dirty="0">
                <a:solidFill>
                  <a:srgbClr val="FFFFFF"/>
                </a:solidFill>
              </a:rPr>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4" name="TextBox 13"/>
          <p:cNvSpPr txBox="1"/>
          <p:nvPr/>
        </p:nvSpPr>
        <p:spPr>
          <a:xfrm>
            <a:off x="6568142" y="2286000"/>
            <a:ext cx="125705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400" dirty="0">
                <a:solidFill>
                  <a:srgbClr val="FFFFFF"/>
                </a:solidFill>
              </a:rPr>
              <a:t>Intervention au diagnostic</a:t>
            </a:r>
            <a:r>
              <a:rPr lang="en-US" sz="1400" dirty="0">
                <a:solidFill>
                  <a:srgbClr val="FFFFFF"/>
                </a:solidFill>
              </a:rPr>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5" name="TextBox 14"/>
          <p:cNvSpPr txBox="1"/>
          <p:nvPr/>
        </p:nvSpPr>
        <p:spPr>
          <a:xfrm>
            <a:off x="8728281" y="5127813"/>
            <a:ext cx="64102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solidFill>
                  <a:srgbClr val="FFFFFF"/>
                </a:solidFill>
              </a:rPr>
              <a:t>Temps</a:t>
            </a:r>
            <a:r>
              <a:rPr lang="en-US" sz="1400" dirty="0">
                <a:solidFill>
                  <a:srgbClr val="FFFFFF"/>
                </a:solidFill>
              </a:rPr>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23</a:t>
            </a:fld>
            <a:endParaRPr/>
          </a:p>
        </p:txBody>
      </p:sp>
      <p:sp>
        <p:nvSpPr>
          <p:cNvPr id="359" name="Title 23"/>
          <p:cNvSpPr txBox="1">
            <a:spLocks noGrp="1"/>
          </p:cNvSpPr>
          <p:nvPr>
            <p:ph type="title"/>
          </p:nvPr>
        </p:nvSpPr>
        <p:spPr>
          <a:xfrm>
            <a:off x="-1" y="-1"/>
            <a:ext cx="10862441" cy="1335602"/>
          </a:xfrm>
          <a:prstGeom prst="rect">
            <a:avLst/>
          </a:prstGeom>
        </p:spPr>
        <p:txBody>
          <a:bodyPr/>
          <a:lstStyle/>
          <a:p>
            <a:r>
              <a:t>Aperçu de la recommandation clé</a:t>
            </a:r>
          </a:p>
        </p:txBody>
      </p:sp>
      <p:sp>
        <p:nvSpPr>
          <p:cNvPr id="360" name="Text Placeholder 3"/>
          <p:cNvSpPr txBox="1">
            <a:spLocks noGrp="1"/>
          </p:cNvSpPr>
          <p:nvPr>
            <p:ph type="body" sz="quarter" idx="1"/>
          </p:nvPr>
        </p:nvSpPr>
        <p:spPr>
          <a:xfrm>
            <a:off x="528136" y="6581000"/>
            <a:ext cx="10777637" cy="277000"/>
          </a:xfrm>
          <a:prstGeom prst="rect">
            <a:avLst/>
          </a:prstGeom>
        </p:spPr>
        <p:txBody>
          <a:bodyPr anchor="b"/>
          <a:lstStyle>
            <a:lvl1pPr marL="0" indent="0">
              <a:buSzTx/>
              <a:buNone/>
              <a:defRPr sz="1200">
                <a:solidFill>
                  <a:schemeClr val="accent4"/>
                </a:solidFill>
              </a:defRPr>
            </a:lvl1pPr>
          </a:lstStyle>
          <a:p>
            <a:r>
              <a:t>Cliquer pour ajouter des remarques et des référencss (si requises)</a:t>
            </a:r>
          </a:p>
        </p:txBody>
      </p:sp>
      <p:grpSp>
        <p:nvGrpSpPr>
          <p:cNvPr id="363" name="Diamond 66"/>
          <p:cNvGrpSpPr/>
          <p:nvPr/>
        </p:nvGrpSpPr>
        <p:grpSpPr>
          <a:xfrm>
            <a:off x="3432885" y="3661612"/>
            <a:ext cx="5328383" cy="2795858"/>
            <a:chOff x="0" y="0"/>
            <a:chExt cx="5328382" cy="2795856"/>
          </a:xfrm>
        </p:grpSpPr>
        <p:sp>
          <p:nvSpPr>
            <p:cNvPr id="361" name="Polygone"/>
            <p:cNvSpPr/>
            <p:nvPr/>
          </p:nvSpPr>
          <p:spPr>
            <a:xfrm>
              <a:off x="0" y="0"/>
              <a:ext cx="5328383" cy="2795857"/>
            </a:xfrm>
            <a:prstGeom prst="diamond">
              <a:avLst/>
            </a:prstGeom>
            <a:solidFill>
              <a:srgbClr val="F7C2A7"/>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p>
          </p:txBody>
        </p:sp>
        <p:sp>
          <p:nvSpPr>
            <p:cNvPr id="362" name="Une stratégie thérapeutique"/>
            <p:cNvSpPr txBox="1"/>
            <p:nvPr/>
          </p:nvSpPr>
          <p:spPr>
            <a:xfrm>
              <a:off x="1332096" y="888955"/>
              <a:ext cx="2664192" cy="10179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200">
                  <a:solidFill>
                    <a:srgbClr val="FFFFFF"/>
                  </a:solidFill>
                </a:defRPr>
              </a:lvl1pPr>
            </a:lstStyle>
            <a:p>
              <a:r>
                <a:t>Une stratégie thérapeutique</a:t>
              </a:r>
            </a:p>
          </p:txBody>
        </p:sp>
      </p:grpSp>
      <p:grpSp>
        <p:nvGrpSpPr>
          <p:cNvPr id="366" name="Rounded Rectangle 68"/>
          <p:cNvGrpSpPr/>
          <p:nvPr/>
        </p:nvGrpSpPr>
        <p:grpSpPr>
          <a:xfrm>
            <a:off x="2902012" y="3764295"/>
            <a:ext cx="1458333" cy="644754"/>
            <a:chOff x="0" y="0"/>
            <a:chExt cx="1458332" cy="644752"/>
          </a:xfrm>
        </p:grpSpPr>
        <p:sp>
          <p:nvSpPr>
            <p:cNvPr id="364" name="Rectangle aux angles arrondis"/>
            <p:cNvSpPr/>
            <p:nvPr/>
          </p:nvSpPr>
          <p:spPr>
            <a:xfrm>
              <a:off x="0" y="0"/>
              <a:ext cx="1458333" cy="644753"/>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200"/>
              </a:pPr>
              <a:endParaRPr/>
            </a:p>
          </p:txBody>
        </p:sp>
        <p:sp>
          <p:nvSpPr>
            <p:cNvPr id="365" name="Orientation et diagnostic précoces"/>
            <p:cNvSpPr txBox="1"/>
            <p:nvPr/>
          </p:nvSpPr>
          <p:spPr>
            <a:xfrm>
              <a:off x="31473" y="12449"/>
              <a:ext cx="1395386" cy="619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Orientation et diagnostic précoces</a:t>
              </a:r>
            </a:p>
          </p:txBody>
        </p:sp>
      </p:grpSp>
      <p:sp>
        <p:nvSpPr>
          <p:cNvPr id="386" name="Straight Connector 71"/>
          <p:cNvSpPr/>
          <p:nvPr/>
        </p:nvSpPr>
        <p:spPr>
          <a:xfrm>
            <a:off x="4373227" y="4086671"/>
            <a:ext cx="981983"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28575">
            <a:solidFill>
              <a:srgbClr val="000000"/>
            </a:solidFill>
            <a:tailEnd type="triangle"/>
          </a:ln>
        </p:spPr>
        <p:txBody>
          <a:bodyPr/>
          <a:lstStyle/>
          <a:p>
            <a:endParaRPr/>
          </a:p>
        </p:txBody>
      </p:sp>
      <p:grpSp>
        <p:nvGrpSpPr>
          <p:cNvPr id="370" name="Rounded Rectangle 74"/>
          <p:cNvGrpSpPr/>
          <p:nvPr/>
        </p:nvGrpSpPr>
        <p:grpSpPr>
          <a:xfrm>
            <a:off x="5367909" y="3764295"/>
            <a:ext cx="1458333" cy="644754"/>
            <a:chOff x="0" y="0"/>
            <a:chExt cx="1458332" cy="644752"/>
          </a:xfrm>
        </p:grpSpPr>
        <p:sp>
          <p:nvSpPr>
            <p:cNvPr id="368" name="Rectangle aux angles arrondis"/>
            <p:cNvSpPr/>
            <p:nvPr/>
          </p:nvSpPr>
          <p:spPr>
            <a:xfrm>
              <a:off x="0" y="0"/>
              <a:ext cx="1458333" cy="644753"/>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200"/>
              </a:pPr>
              <a:endParaRPr/>
            </a:p>
          </p:txBody>
        </p:sp>
        <p:sp>
          <p:nvSpPr>
            <p:cNvPr id="369" name="Traitement précoce"/>
            <p:cNvSpPr txBox="1"/>
            <p:nvPr/>
          </p:nvSpPr>
          <p:spPr>
            <a:xfrm>
              <a:off x="31473" y="101349"/>
              <a:ext cx="1395386" cy="4420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Traitement précoce</a:t>
              </a:r>
            </a:p>
          </p:txBody>
        </p:sp>
      </p:grpSp>
      <p:grpSp>
        <p:nvGrpSpPr>
          <p:cNvPr id="373" name="Rounded Rectangle 84"/>
          <p:cNvGrpSpPr/>
          <p:nvPr/>
        </p:nvGrpSpPr>
        <p:grpSpPr>
          <a:xfrm>
            <a:off x="2723744" y="3191554"/>
            <a:ext cx="6937500" cy="405821"/>
            <a:chOff x="0" y="0"/>
            <a:chExt cx="6937498" cy="405819"/>
          </a:xfrm>
        </p:grpSpPr>
        <p:sp>
          <p:nvSpPr>
            <p:cNvPr id="371" name="Rectangle aux angles arrondis"/>
            <p:cNvSpPr/>
            <p:nvPr/>
          </p:nvSpPr>
          <p:spPr>
            <a:xfrm>
              <a:off x="0" y="0"/>
              <a:ext cx="6937499" cy="405820"/>
            </a:xfrm>
            <a:prstGeom prst="roundRect">
              <a:avLst>
                <a:gd name="adj" fmla="val 16667"/>
              </a:avLst>
            </a:prstGeom>
            <a:solidFill>
              <a:srgbClr val="F7C2A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2" name="Objectif : maximiser la santé du cerveau tout au long de la vie"/>
            <p:cNvSpPr txBox="1"/>
            <p:nvPr/>
          </p:nvSpPr>
          <p:spPr>
            <a:xfrm>
              <a:off x="19809" y="27579"/>
              <a:ext cx="6897880" cy="350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b="1"/>
              </a:lvl1pPr>
            </a:lstStyle>
            <a:p>
              <a:r>
                <a:t>Objectif : maximiser la santé du cerveau tout au long de la vie</a:t>
              </a:r>
            </a:p>
          </p:txBody>
        </p:sp>
      </p:grpSp>
      <p:grpSp>
        <p:nvGrpSpPr>
          <p:cNvPr id="376" name="Group 3"/>
          <p:cNvGrpSpPr/>
          <p:nvPr/>
        </p:nvGrpSpPr>
        <p:grpSpPr>
          <a:xfrm>
            <a:off x="556130" y="4562623"/>
            <a:ext cx="1039792" cy="239270"/>
            <a:chOff x="0" y="0"/>
            <a:chExt cx="1039790" cy="239269"/>
          </a:xfrm>
        </p:grpSpPr>
        <p:sp>
          <p:nvSpPr>
            <p:cNvPr id="374" name="Straight Connector 33"/>
            <p:cNvSpPr/>
            <p:nvPr/>
          </p:nvSpPr>
          <p:spPr>
            <a:xfrm>
              <a:off x="0" y="137593"/>
              <a:ext cx="342699"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75" name="TextBox 34"/>
            <p:cNvSpPr txBox="1"/>
            <p:nvPr/>
          </p:nvSpPr>
          <p:spPr>
            <a:xfrm>
              <a:off x="337628" y="0"/>
              <a:ext cx="702163" cy="2392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100"/>
              </a:lvl1pPr>
            </a:lstStyle>
            <a:p>
              <a:r>
                <a:t>Conduit à</a:t>
              </a:r>
            </a:p>
          </p:txBody>
        </p:sp>
      </p:grpSp>
      <p:grpSp>
        <p:nvGrpSpPr>
          <p:cNvPr id="379" name="Group 33"/>
          <p:cNvGrpSpPr/>
          <p:nvPr/>
        </p:nvGrpSpPr>
        <p:grpSpPr>
          <a:xfrm>
            <a:off x="487972" y="4188248"/>
            <a:ext cx="1613433" cy="257589"/>
            <a:chOff x="0" y="0"/>
            <a:chExt cx="1613431" cy="257587"/>
          </a:xfrm>
        </p:grpSpPr>
        <p:sp>
          <p:nvSpPr>
            <p:cNvPr id="377" name="TextBox 39"/>
            <p:cNvSpPr txBox="1"/>
            <p:nvPr/>
          </p:nvSpPr>
          <p:spPr>
            <a:xfrm>
              <a:off x="414405" y="0"/>
              <a:ext cx="1199026" cy="2392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100"/>
              </a:lvl1pPr>
            </a:lstStyle>
            <a:p>
              <a:r>
                <a:rPr dirty="0" err="1"/>
                <a:t>Recommandation</a:t>
              </a:r>
              <a:endParaRPr dirty="0"/>
            </a:p>
          </p:txBody>
        </p:sp>
        <p:sp>
          <p:nvSpPr>
            <p:cNvPr id="378" name="Rounded Rectangle 40"/>
            <p:cNvSpPr/>
            <p:nvPr/>
          </p:nvSpPr>
          <p:spPr>
            <a:xfrm>
              <a:off x="0" y="7085"/>
              <a:ext cx="404321" cy="250502"/>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100"/>
              </a:pPr>
              <a:endParaRPr/>
            </a:p>
          </p:txBody>
        </p:sp>
      </p:grpSp>
      <p:grpSp>
        <p:nvGrpSpPr>
          <p:cNvPr id="383" name="Group 42"/>
          <p:cNvGrpSpPr/>
          <p:nvPr/>
        </p:nvGrpSpPr>
        <p:grpSpPr>
          <a:xfrm>
            <a:off x="105650" y="1495688"/>
            <a:ext cx="11867275" cy="1270808"/>
            <a:chOff x="0" y="0"/>
            <a:chExt cx="11867274" cy="1270806"/>
          </a:xfrm>
        </p:grpSpPr>
        <p:sp>
          <p:nvSpPr>
            <p:cNvPr id="380" name="TextBox 44"/>
            <p:cNvSpPr/>
            <p:nvPr/>
          </p:nvSpPr>
          <p:spPr>
            <a:xfrm>
              <a:off x="116586" y="3"/>
              <a:ext cx="11750689" cy="1270805"/>
            </a:xfrm>
            <a:prstGeom prst="roundRect">
              <a:avLst>
                <a:gd name="adj" fmla="val 14505"/>
              </a:avLst>
            </a:prstGeom>
            <a:solidFill>
              <a:srgbClr val="FBE1D3"/>
            </a:solidFill>
            <a:ln w="28575" cap="flat">
              <a:solidFill>
                <a:schemeClr val="accent1"/>
              </a:solidFill>
              <a:prstDash val="solid"/>
              <a:round/>
            </a:ln>
            <a:effectLst/>
          </p:spPr>
          <p:txBody>
            <a:bodyPr wrap="square" lIns="45719" tIns="45719" rIns="45719" bIns="45719" numCol="1" anchor="t">
              <a:noAutofit/>
            </a:bodyPr>
            <a:lstStyle/>
            <a:p>
              <a:pPr algn="ctr">
                <a:defRPr sz="2400" b="1"/>
              </a:pPr>
              <a:endParaRPr/>
            </a:p>
          </p:txBody>
        </p:sp>
        <p:sp>
          <p:nvSpPr>
            <p:cNvPr id="381" name="TextBox 45"/>
            <p:cNvSpPr/>
            <p:nvPr/>
          </p:nvSpPr>
          <p:spPr>
            <a:xfrm rot="16200000">
              <a:off x="460785" y="-344196"/>
              <a:ext cx="1270802" cy="1959195"/>
            </a:xfrm>
            <a:custGeom>
              <a:avLst/>
              <a:gdLst/>
              <a:ahLst/>
              <a:cxnLst>
                <a:cxn ang="0">
                  <a:pos x="wd2" y="hd2"/>
                </a:cxn>
                <a:cxn ang="5400000">
                  <a:pos x="wd2" y="hd2"/>
                </a:cxn>
                <a:cxn ang="10800000">
                  <a:pos x="wd2" y="hd2"/>
                </a:cxn>
                <a:cxn ang="16200000">
                  <a:pos x="wd2" y="hd2"/>
                </a:cxn>
              </a:cxnLst>
              <a:rect l="0" t="0" r="r" b="b"/>
              <a:pathLst>
                <a:path w="21600" h="21600" extrusionOk="0">
                  <a:moveTo>
                    <a:pt x="3209" y="0"/>
                  </a:moveTo>
                  <a:lnTo>
                    <a:pt x="18391" y="0"/>
                  </a:lnTo>
                  <a:cubicBezTo>
                    <a:pt x="20163" y="0"/>
                    <a:pt x="21600" y="932"/>
                    <a:pt x="21600" y="2082"/>
                  </a:cubicBezTo>
                  <a:lnTo>
                    <a:pt x="21600" y="21600"/>
                  </a:lnTo>
                  <a:lnTo>
                    <a:pt x="0" y="21600"/>
                  </a:lnTo>
                  <a:lnTo>
                    <a:pt x="0" y="2082"/>
                  </a:lnTo>
                  <a:cubicBezTo>
                    <a:pt x="0" y="932"/>
                    <a:pt x="1437" y="0"/>
                    <a:pt x="3209" y="0"/>
                  </a:cubicBezTo>
                  <a:close/>
                </a:path>
              </a:pathLst>
            </a:custGeom>
            <a:solidFill>
              <a:schemeClr val="accent1"/>
            </a:solidFill>
            <a:ln w="28575" cap="flat">
              <a:solidFill>
                <a:schemeClr val="accent1"/>
              </a:solidFill>
              <a:prstDash val="solid"/>
              <a:round/>
            </a:ln>
            <a:effectLst/>
          </p:spPr>
          <p:txBody>
            <a:bodyPr wrap="square" lIns="45719" tIns="45719" rIns="45719" bIns="45719" numCol="1" anchor="t">
              <a:noAutofit/>
            </a:bodyPr>
            <a:lstStyle/>
            <a:p>
              <a:pPr algn="ctr">
                <a:defRPr sz="2400" b="1"/>
              </a:pPr>
              <a:endParaRPr/>
            </a:p>
          </p:txBody>
        </p:sp>
        <p:sp>
          <p:nvSpPr>
            <p:cNvPr id="382" name="TextBox 46"/>
            <p:cNvSpPr txBox="1"/>
            <p:nvPr/>
          </p:nvSpPr>
          <p:spPr>
            <a:xfrm>
              <a:off x="0" y="258832"/>
              <a:ext cx="2196487" cy="6173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FFFFFF"/>
                  </a:solidFill>
                </a:defRPr>
              </a:lvl1pPr>
            </a:lstStyle>
            <a:p>
              <a:r>
                <a:t>Recommandation clé</a:t>
              </a:r>
            </a:p>
          </p:txBody>
        </p:sp>
      </p:grpSp>
      <p:sp>
        <p:nvSpPr>
          <p:cNvPr id="384" name="Rectangle 43"/>
          <p:cNvSpPr txBox="1"/>
          <p:nvPr/>
        </p:nvSpPr>
        <p:spPr>
          <a:xfrm>
            <a:off x="2181435" y="1484760"/>
            <a:ext cx="9791490"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2600" spc="-30"/>
            </a:lvl1pPr>
          </a:lstStyle>
          <a:p>
            <a:r>
              <a:rPr dirty="0" err="1"/>
              <a:t>Minimiser</a:t>
            </a:r>
            <a:r>
              <a:rPr dirty="0"/>
              <a:t> les </a:t>
            </a:r>
            <a:r>
              <a:rPr dirty="0" err="1"/>
              <a:t>délais</a:t>
            </a:r>
            <a:r>
              <a:rPr dirty="0"/>
              <a:t> de diagnostic de la SEP et </a:t>
            </a:r>
            <a:r>
              <a:rPr dirty="0" err="1"/>
              <a:t>d’instauration</a:t>
            </a:r>
            <a:r>
              <a:rPr dirty="0"/>
              <a:t> d’un </a:t>
            </a:r>
            <a:r>
              <a:rPr dirty="0" err="1"/>
              <a:t>traitement</a:t>
            </a:r>
            <a:r>
              <a:rPr dirty="0"/>
              <a:t> car </a:t>
            </a:r>
            <a:r>
              <a:rPr dirty="0" err="1"/>
              <a:t>ceux</a:t>
            </a:r>
            <a:r>
              <a:rPr dirty="0"/>
              <a:t>-ci </a:t>
            </a:r>
            <a:r>
              <a:rPr dirty="0" err="1"/>
              <a:t>peuvent</a:t>
            </a:r>
            <a:r>
              <a:rPr dirty="0"/>
              <a:t> </a:t>
            </a:r>
            <a:r>
              <a:rPr dirty="0" err="1"/>
              <a:t>résulter</a:t>
            </a:r>
            <a:r>
              <a:rPr dirty="0"/>
              <a:t> </a:t>
            </a:r>
            <a:r>
              <a:rPr dirty="0" err="1"/>
              <a:t>en</a:t>
            </a:r>
            <a:r>
              <a:rPr dirty="0"/>
              <a:t> </a:t>
            </a:r>
            <a:r>
              <a:rPr dirty="0" err="1"/>
              <a:t>une</a:t>
            </a:r>
            <a:r>
              <a:rPr dirty="0"/>
              <a:t> </a:t>
            </a:r>
            <a:r>
              <a:rPr lang="it-IT" dirty="0" err="1">
                <a:solidFill>
                  <a:schemeClr val="tx1"/>
                </a:solidFill>
              </a:rPr>
              <a:t>progression</a:t>
            </a:r>
            <a:r>
              <a:rPr lang="it-IT" dirty="0">
                <a:solidFill>
                  <a:srgbClr val="FF0000"/>
                </a:solidFill>
              </a:rPr>
              <a:t> </a:t>
            </a:r>
            <a:r>
              <a:rPr dirty="0" err="1"/>
              <a:t>irr</a:t>
            </a:r>
            <a:r>
              <a:rPr lang="en-GB" dirty="0"/>
              <a:t>é</a:t>
            </a:r>
            <a:r>
              <a:rPr dirty="0" err="1"/>
              <a:t>versible</a:t>
            </a:r>
            <a:r>
              <a:rPr dirty="0"/>
              <a:t> du handicap</a:t>
            </a:r>
          </a:p>
        </p:txBody>
      </p:sp>
      <p:pic>
        <p:nvPicPr>
          <p:cNvPr id="385" name="Picture 2" descr="Picture 2"/>
          <p:cNvPicPr>
            <a:picLocks noChangeAspect="1"/>
          </p:cNvPicPr>
          <p:nvPr/>
        </p:nvPicPr>
        <p:blipFill>
          <a:blip r:embed="rId3">
            <a:extLst/>
          </a:blip>
          <a:stretch>
            <a:fillRect/>
          </a:stretch>
        </p:blipFill>
        <p:spPr>
          <a:xfrm>
            <a:off x="10863511" y="-4763"/>
            <a:ext cx="1342430" cy="134243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24</a:t>
            </a:fld>
            <a:endParaRPr/>
          </a:p>
        </p:txBody>
      </p:sp>
      <p:sp>
        <p:nvSpPr>
          <p:cNvPr id="391" name="Title 4"/>
          <p:cNvSpPr txBox="1">
            <a:spLocks noGrp="1"/>
          </p:cNvSpPr>
          <p:nvPr>
            <p:ph type="title"/>
          </p:nvPr>
        </p:nvSpPr>
        <p:spPr>
          <a:xfrm>
            <a:off x="-1" y="-1"/>
            <a:ext cx="10862441" cy="1335602"/>
          </a:xfrm>
          <a:prstGeom prst="rect">
            <a:avLst/>
          </a:prstGeom>
        </p:spPr>
        <p:txBody>
          <a:bodyPr/>
          <a:lstStyle/>
          <a:p>
            <a:r>
              <a:rPr dirty="0"/>
              <a:t>2. </a:t>
            </a:r>
            <a:r>
              <a:rPr dirty="0" err="1"/>
              <a:t>Surveiller</a:t>
            </a:r>
            <a:r>
              <a:rPr dirty="0"/>
              <a:t> </a:t>
            </a:r>
            <a:r>
              <a:rPr dirty="0" err="1"/>
              <a:t>l’activité</a:t>
            </a:r>
            <a:r>
              <a:rPr dirty="0"/>
              <a:t> </a:t>
            </a:r>
            <a:r>
              <a:rPr dirty="0" err="1"/>
              <a:t>pathologique</a:t>
            </a:r>
            <a:r>
              <a:rPr dirty="0"/>
              <a:t> et </a:t>
            </a:r>
            <a:r>
              <a:rPr dirty="0" err="1"/>
              <a:t>traiter</a:t>
            </a:r>
            <a:r>
              <a:rPr dirty="0"/>
              <a:t> pour </a:t>
            </a:r>
            <a:r>
              <a:rPr dirty="0" err="1"/>
              <a:t>atteindre</a:t>
            </a:r>
            <a:r>
              <a:rPr dirty="0"/>
              <a:t> </a:t>
            </a:r>
            <a:r>
              <a:rPr dirty="0" err="1"/>
              <a:t>une</a:t>
            </a:r>
            <a:r>
              <a:rPr dirty="0"/>
              <a:t> </a:t>
            </a:r>
            <a:r>
              <a:rPr dirty="0" err="1"/>
              <a:t>cible</a:t>
            </a:r>
            <a:endParaRPr dirty="0"/>
          </a:p>
        </p:txBody>
      </p:sp>
      <p:grpSp>
        <p:nvGrpSpPr>
          <p:cNvPr id="394" name="Rounded Rectangle 42"/>
          <p:cNvGrpSpPr/>
          <p:nvPr/>
        </p:nvGrpSpPr>
        <p:grpSpPr>
          <a:xfrm>
            <a:off x="2241235" y="3039764"/>
            <a:ext cx="7757172" cy="1087164"/>
            <a:chOff x="0" y="0"/>
            <a:chExt cx="7757171" cy="1087163"/>
          </a:xfrm>
        </p:grpSpPr>
        <p:sp>
          <p:nvSpPr>
            <p:cNvPr id="392" name="Rectangle aux angles arrondis"/>
            <p:cNvSpPr/>
            <p:nvPr/>
          </p:nvSpPr>
          <p:spPr>
            <a:xfrm>
              <a:off x="0" y="0"/>
              <a:ext cx="7757171" cy="1087163"/>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defRPr sz="2400"/>
              </a:pPr>
              <a:endParaRPr/>
            </a:p>
          </p:txBody>
        </p:sp>
        <p:sp>
          <p:nvSpPr>
            <p:cNvPr id="393" name="Mettre à disposition toute la gamme de traitement de fond et sélectionner le traitement le plus approprié"/>
            <p:cNvSpPr txBox="1"/>
            <p:nvPr/>
          </p:nvSpPr>
          <p:spPr>
            <a:xfrm>
              <a:off x="53070" y="174250"/>
              <a:ext cx="7651030" cy="738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400"/>
              </a:lvl1pPr>
            </a:lstStyle>
            <a:p>
              <a:pPr marL="358775" indent="-358775"/>
              <a:r>
                <a:rPr dirty="0" err="1"/>
                <a:t>Mettre</a:t>
              </a:r>
              <a:r>
                <a:rPr dirty="0"/>
                <a:t> à disposition </a:t>
              </a:r>
              <a:r>
                <a:rPr dirty="0" err="1"/>
                <a:t>toute</a:t>
              </a:r>
              <a:r>
                <a:rPr dirty="0"/>
                <a:t> la </a:t>
              </a:r>
              <a:r>
                <a:rPr dirty="0" err="1"/>
                <a:t>gamme</a:t>
              </a:r>
              <a:r>
                <a:rPr dirty="0"/>
                <a:t> de </a:t>
              </a:r>
              <a:r>
                <a:rPr dirty="0" err="1"/>
                <a:t>traitement</a:t>
              </a:r>
              <a:r>
                <a:rPr lang="fr-FR" dirty="0">
                  <a:solidFill>
                    <a:schemeClr val="tx1"/>
                  </a:solidFill>
                </a:rPr>
                <a:t>s</a:t>
              </a:r>
              <a:r>
                <a:rPr dirty="0"/>
                <a:t> de fond et </a:t>
              </a:r>
              <a:r>
                <a:rPr dirty="0" err="1"/>
                <a:t>sélectionner</a:t>
              </a:r>
              <a:r>
                <a:rPr dirty="0"/>
                <a:t> le </a:t>
              </a:r>
              <a:r>
                <a:rPr dirty="0" err="1"/>
                <a:t>traitement</a:t>
              </a:r>
              <a:r>
                <a:rPr dirty="0"/>
                <a:t> le plus </a:t>
              </a:r>
              <a:r>
                <a:rPr dirty="0" err="1"/>
                <a:t>approprié</a:t>
              </a:r>
              <a:endParaRPr dirty="0"/>
            </a:p>
          </p:txBody>
        </p:sp>
      </p:grpSp>
      <p:grpSp>
        <p:nvGrpSpPr>
          <p:cNvPr id="397" name="Rounded Rectangle 15"/>
          <p:cNvGrpSpPr/>
          <p:nvPr/>
        </p:nvGrpSpPr>
        <p:grpSpPr>
          <a:xfrm>
            <a:off x="410644" y="1575204"/>
            <a:ext cx="7757172" cy="614891"/>
            <a:chOff x="0" y="0"/>
            <a:chExt cx="7757170" cy="614889"/>
          </a:xfrm>
        </p:grpSpPr>
        <p:sp>
          <p:nvSpPr>
            <p:cNvPr id="395" name="Rectangle aux angles arrondis"/>
            <p:cNvSpPr/>
            <p:nvPr/>
          </p:nvSpPr>
          <p:spPr>
            <a:xfrm>
              <a:off x="0" y="0"/>
              <a:ext cx="7757171" cy="614890"/>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marL="457200" indent="-457200">
                <a:lnSpc>
                  <a:spcPct val="120000"/>
                </a:lnSpc>
                <a:defRPr sz="2400"/>
              </a:pPr>
              <a:endParaRPr/>
            </a:p>
          </p:txBody>
        </p:sp>
        <p:sp>
          <p:nvSpPr>
            <p:cNvPr id="396" name="Partager la prise de décisions"/>
            <p:cNvSpPr txBox="1"/>
            <p:nvPr/>
          </p:nvSpPr>
          <p:spPr>
            <a:xfrm>
              <a:off x="30016" y="134630"/>
              <a:ext cx="7697138" cy="3456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457200" indent="-914400">
                <a:lnSpc>
                  <a:spcPct val="120000"/>
                </a:lnSpc>
                <a:defRPr sz="2400"/>
              </a:lvl1pPr>
            </a:lstStyle>
            <a:p>
              <a:r>
                <a:t>Partager la prise de décisions</a:t>
              </a:r>
            </a:p>
          </p:txBody>
        </p:sp>
      </p:grpSp>
      <p:grpSp>
        <p:nvGrpSpPr>
          <p:cNvPr id="400" name="Rounded Rectangle 40"/>
          <p:cNvGrpSpPr/>
          <p:nvPr/>
        </p:nvGrpSpPr>
        <p:grpSpPr>
          <a:xfrm>
            <a:off x="1325939" y="2222428"/>
            <a:ext cx="7757173" cy="738664"/>
            <a:chOff x="0" y="-7442"/>
            <a:chExt cx="7757171" cy="738663"/>
          </a:xfrm>
        </p:grpSpPr>
        <p:sp>
          <p:nvSpPr>
            <p:cNvPr id="398" name="Rectangle aux angles arrondis"/>
            <p:cNvSpPr/>
            <p:nvPr/>
          </p:nvSpPr>
          <p:spPr>
            <a:xfrm>
              <a:off x="0" y="41752"/>
              <a:ext cx="7757171" cy="686850"/>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lnSpc>
                  <a:spcPct val="120000"/>
                </a:lnSpc>
                <a:defRPr sz="2400"/>
              </a:pPr>
              <a:endParaRPr/>
            </a:p>
          </p:txBody>
        </p:sp>
        <p:sp>
          <p:nvSpPr>
            <p:cNvPr id="399" name="Encourager l’adoption d’un style de vie sain pour le cerveau"/>
            <p:cNvSpPr txBox="1"/>
            <p:nvPr/>
          </p:nvSpPr>
          <p:spPr>
            <a:xfrm>
              <a:off x="33529" y="-7442"/>
              <a:ext cx="7690113" cy="738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400"/>
              </a:lvl1pPr>
            </a:lstStyle>
            <a:p>
              <a:pPr marL="358775" indent="-358775">
                <a:lnSpc>
                  <a:spcPct val="100000"/>
                </a:lnSpc>
              </a:pPr>
              <a:r>
                <a:rPr dirty="0"/>
                <a:t>Encourager </a:t>
              </a:r>
              <a:r>
                <a:rPr dirty="0" err="1"/>
                <a:t>l’adoption</a:t>
              </a:r>
              <a:r>
                <a:rPr dirty="0"/>
                <a:t> d’un style de vie </a:t>
              </a:r>
              <a:r>
                <a:rPr dirty="0" err="1"/>
                <a:t>sain</a:t>
              </a:r>
              <a:r>
                <a:rPr dirty="0"/>
                <a:t> pour </a:t>
              </a:r>
              <a:r>
                <a:rPr lang="en-GB" dirty="0"/>
                <a:t/>
              </a:r>
              <a:br>
                <a:rPr lang="en-GB" dirty="0"/>
              </a:br>
              <a:r>
                <a:rPr dirty="0"/>
                <a:t>le </a:t>
              </a:r>
              <a:r>
                <a:rPr dirty="0" err="1"/>
                <a:t>cerveau</a:t>
              </a:r>
              <a:endParaRPr dirty="0"/>
            </a:p>
          </p:txBody>
        </p:sp>
      </p:grpSp>
      <p:grpSp>
        <p:nvGrpSpPr>
          <p:cNvPr id="403" name="Rounded Rectangle 8"/>
          <p:cNvGrpSpPr/>
          <p:nvPr/>
        </p:nvGrpSpPr>
        <p:grpSpPr>
          <a:xfrm>
            <a:off x="3156530" y="4244316"/>
            <a:ext cx="7757172" cy="1087164"/>
            <a:chOff x="0" y="0"/>
            <a:chExt cx="7757171" cy="1087163"/>
          </a:xfrm>
        </p:grpSpPr>
        <p:sp>
          <p:nvSpPr>
            <p:cNvPr id="401" name="Rectangle aux angles arrondis"/>
            <p:cNvSpPr/>
            <p:nvPr/>
          </p:nvSpPr>
          <p:spPr>
            <a:xfrm>
              <a:off x="0" y="0"/>
              <a:ext cx="7757171" cy="1087163"/>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defRPr sz="2400"/>
              </a:pPr>
              <a:endParaRPr/>
            </a:p>
          </p:txBody>
        </p:sp>
        <p:sp>
          <p:nvSpPr>
            <p:cNvPr id="402" name="Surveiller et évaluer les indicateurs cliniques et sous-cliniques de l’activité inflammatoire"/>
            <p:cNvSpPr txBox="1"/>
            <p:nvPr/>
          </p:nvSpPr>
          <p:spPr>
            <a:xfrm>
              <a:off x="53070" y="174250"/>
              <a:ext cx="7651030" cy="738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400"/>
              </a:lvl1pPr>
            </a:lstStyle>
            <a:p>
              <a:pPr marL="358775" indent="-358775"/>
              <a:r>
                <a:rPr dirty="0" err="1"/>
                <a:t>Surveiller</a:t>
              </a:r>
              <a:r>
                <a:rPr dirty="0"/>
                <a:t> et </a:t>
              </a:r>
              <a:r>
                <a:rPr dirty="0" err="1"/>
                <a:t>évaluer</a:t>
              </a:r>
              <a:r>
                <a:rPr dirty="0"/>
                <a:t> les </a:t>
              </a:r>
              <a:r>
                <a:rPr dirty="0" err="1"/>
                <a:t>indicateurs</a:t>
              </a:r>
              <a:r>
                <a:rPr dirty="0"/>
                <a:t> </a:t>
              </a:r>
              <a:r>
                <a:rPr dirty="0" err="1"/>
                <a:t>cliniques</a:t>
              </a:r>
              <a:r>
                <a:rPr dirty="0"/>
                <a:t> et </a:t>
              </a:r>
              <a:r>
                <a:rPr lang="en-GB" dirty="0">
                  <a:solidFill>
                    <a:schemeClr val="tx1"/>
                  </a:solidFill>
                </a:rPr>
                <a:t>infra</a:t>
              </a:r>
              <a:r>
                <a:rPr dirty="0" err="1">
                  <a:solidFill>
                    <a:schemeClr val="tx1"/>
                  </a:solidFill>
                </a:rPr>
                <a:t>cliniques</a:t>
              </a:r>
              <a:r>
                <a:rPr dirty="0">
                  <a:solidFill>
                    <a:schemeClr val="tx1"/>
                  </a:solidFill>
                </a:rPr>
                <a:t> de </a:t>
              </a:r>
              <a:r>
                <a:rPr dirty="0" err="1">
                  <a:solidFill>
                    <a:schemeClr val="tx1"/>
                  </a:solidFill>
                </a:rPr>
                <a:t>l’activité</a:t>
              </a:r>
              <a:r>
                <a:rPr dirty="0">
                  <a:solidFill>
                    <a:schemeClr val="tx1"/>
                  </a:solidFill>
                </a:rPr>
                <a:t> </a:t>
              </a:r>
              <a:r>
                <a:rPr lang="it-IT" dirty="0" err="1">
                  <a:solidFill>
                    <a:schemeClr val="tx1"/>
                  </a:solidFill>
                </a:rPr>
                <a:t>pathologique</a:t>
              </a:r>
              <a:endParaRPr dirty="0">
                <a:solidFill>
                  <a:schemeClr val="tx1"/>
                </a:solidFill>
              </a:endParaRPr>
            </a:p>
          </p:txBody>
        </p:sp>
      </p:grpSp>
      <p:grpSp>
        <p:nvGrpSpPr>
          <p:cNvPr id="406" name="Rounded Rectangle 10"/>
          <p:cNvGrpSpPr/>
          <p:nvPr/>
        </p:nvGrpSpPr>
        <p:grpSpPr>
          <a:xfrm>
            <a:off x="4071825" y="5448867"/>
            <a:ext cx="7757172" cy="1086704"/>
            <a:chOff x="0" y="0"/>
            <a:chExt cx="7757171" cy="1086703"/>
          </a:xfrm>
        </p:grpSpPr>
        <p:sp>
          <p:nvSpPr>
            <p:cNvPr id="404" name="Rectangle aux angles arrondis"/>
            <p:cNvSpPr/>
            <p:nvPr/>
          </p:nvSpPr>
          <p:spPr>
            <a:xfrm>
              <a:off x="0" y="0"/>
              <a:ext cx="7757171" cy="1086703"/>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defRPr sz="2400"/>
              </a:pPr>
              <a:endParaRPr/>
            </a:p>
          </p:txBody>
        </p:sp>
        <p:sp>
          <p:nvSpPr>
            <p:cNvPr id="405" name="Envisager un changement de traitement si la réponse à celui-ci est sous-optimale"/>
            <p:cNvSpPr txBox="1"/>
            <p:nvPr/>
          </p:nvSpPr>
          <p:spPr>
            <a:xfrm>
              <a:off x="53047" y="174020"/>
              <a:ext cx="7651076" cy="738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400"/>
              </a:lvl1pPr>
            </a:lstStyle>
            <a:p>
              <a:pPr marL="358775" indent="-358775"/>
              <a:r>
                <a:rPr dirty="0" err="1"/>
                <a:t>Envisager</a:t>
              </a:r>
              <a:r>
                <a:rPr dirty="0"/>
                <a:t> un </a:t>
              </a:r>
              <a:r>
                <a:rPr dirty="0" err="1"/>
                <a:t>changement</a:t>
              </a:r>
              <a:r>
                <a:rPr dirty="0"/>
                <a:t> de </a:t>
              </a:r>
              <a:r>
                <a:rPr dirty="0" err="1"/>
                <a:t>traitement</a:t>
              </a:r>
              <a:r>
                <a:rPr dirty="0"/>
                <a:t> </a:t>
              </a:r>
              <a:r>
                <a:rPr dirty="0" err="1"/>
                <a:t>si</a:t>
              </a:r>
              <a:r>
                <a:rPr dirty="0"/>
                <a:t> la </a:t>
              </a:r>
              <a:r>
                <a:rPr dirty="0" err="1"/>
                <a:t>réponse</a:t>
              </a:r>
              <a:r>
                <a:rPr dirty="0"/>
                <a:t> à </a:t>
              </a:r>
              <a:r>
                <a:rPr dirty="0" err="1"/>
                <a:t>celui</a:t>
              </a:r>
              <a:r>
                <a:rPr dirty="0"/>
                <a:t>-ci </a:t>
              </a:r>
              <a:r>
                <a:rPr dirty="0" err="1"/>
                <a:t>est</a:t>
              </a:r>
              <a:r>
                <a:rPr dirty="0"/>
                <a:t> </a:t>
              </a:r>
              <a:r>
                <a:rPr lang="it-IT" dirty="0" err="1">
                  <a:solidFill>
                    <a:schemeClr val="tx1"/>
                  </a:solidFill>
                </a:rPr>
                <a:t>suboptimal</a:t>
              </a:r>
              <a:endParaRPr dirty="0">
                <a:solidFill>
                  <a:schemeClr val="tx1"/>
                </a:solidFill>
              </a:endParaRPr>
            </a:p>
          </p:txBody>
        </p:sp>
      </p:grpSp>
      <p:pic>
        <p:nvPicPr>
          <p:cNvPr id="407" name="Picture 2" descr="Picture 2"/>
          <p:cNvPicPr>
            <a:picLocks noChangeAspect="1"/>
          </p:cNvPicPr>
          <p:nvPr/>
        </p:nvPicPr>
        <p:blipFill>
          <a:blip r:embed="rId2">
            <a:extLst/>
          </a:blip>
          <a:stretch>
            <a:fillRect/>
          </a:stretch>
        </p:blipFill>
        <p:spPr>
          <a:xfrm>
            <a:off x="10842170" y="0"/>
            <a:ext cx="1366931" cy="136693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25</a:t>
            </a:fld>
            <a:endParaRPr/>
          </a:p>
        </p:txBody>
      </p:sp>
      <p:sp>
        <p:nvSpPr>
          <p:cNvPr id="410" name="Title 1"/>
          <p:cNvSpPr txBox="1">
            <a:spLocks noGrp="1"/>
          </p:cNvSpPr>
          <p:nvPr>
            <p:ph type="title"/>
          </p:nvPr>
        </p:nvSpPr>
        <p:spPr>
          <a:xfrm>
            <a:off x="-1" y="-1"/>
            <a:ext cx="10862441" cy="1335602"/>
          </a:xfrm>
          <a:prstGeom prst="rect">
            <a:avLst/>
          </a:prstGeom>
        </p:spPr>
        <p:txBody>
          <a:bodyPr/>
          <a:lstStyle/>
          <a:p>
            <a:r>
              <a:rPr dirty="0" err="1"/>
              <a:t>Partager</a:t>
            </a:r>
            <a:r>
              <a:rPr dirty="0"/>
              <a:t> la </a:t>
            </a:r>
            <a:r>
              <a:rPr dirty="0" err="1"/>
              <a:t>prise</a:t>
            </a:r>
            <a:r>
              <a:rPr dirty="0"/>
              <a:t> de </a:t>
            </a:r>
            <a:r>
              <a:rPr dirty="0" err="1"/>
              <a:t>décision</a:t>
            </a:r>
            <a:endParaRPr strike="sngStrike" dirty="0">
              <a:solidFill>
                <a:srgbClr val="FF0000"/>
              </a:solidFill>
            </a:endParaRPr>
          </a:p>
        </p:txBody>
      </p:sp>
      <p:sp>
        <p:nvSpPr>
          <p:cNvPr id="411" name="Content Placeholder 5"/>
          <p:cNvSpPr txBox="1">
            <a:spLocks noGrp="1"/>
          </p:cNvSpPr>
          <p:nvPr>
            <p:ph type="body" idx="1"/>
          </p:nvPr>
        </p:nvSpPr>
        <p:spPr>
          <a:xfrm>
            <a:off x="509462" y="1597820"/>
            <a:ext cx="10795848" cy="4525963"/>
          </a:xfrm>
          <a:prstGeom prst="rect">
            <a:avLst/>
          </a:prstGeom>
        </p:spPr>
        <p:txBody>
          <a:bodyPr/>
          <a:lstStyle/>
          <a:p>
            <a:pPr>
              <a:defRPr sz="2000"/>
            </a:pPr>
            <a:r>
              <a:rPr dirty="0"/>
              <a:t>Fixer </a:t>
            </a:r>
            <a:r>
              <a:rPr dirty="0" err="1"/>
              <a:t>une</a:t>
            </a:r>
            <a:r>
              <a:rPr dirty="0"/>
              <a:t> </a:t>
            </a:r>
            <a:r>
              <a:rPr dirty="0" err="1"/>
              <a:t>cible</a:t>
            </a:r>
            <a:r>
              <a:rPr dirty="0"/>
              <a:t> </a:t>
            </a:r>
            <a:r>
              <a:rPr dirty="0" err="1"/>
              <a:t>thérapeutique</a:t>
            </a:r>
            <a:r>
              <a:rPr dirty="0"/>
              <a:t> </a:t>
            </a:r>
            <a:r>
              <a:rPr dirty="0" err="1"/>
              <a:t>explicite</a:t>
            </a:r>
            <a:r>
              <a:rPr dirty="0"/>
              <a:t> </a:t>
            </a:r>
          </a:p>
          <a:p>
            <a:pPr>
              <a:defRPr sz="2000"/>
            </a:pPr>
            <a:r>
              <a:rPr dirty="0" err="1">
                <a:solidFill>
                  <a:schemeClr val="tx1"/>
                </a:solidFill>
              </a:rPr>
              <a:t>Impliquer</a:t>
            </a:r>
            <a:r>
              <a:rPr dirty="0">
                <a:solidFill>
                  <a:schemeClr val="tx1"/>
                </a:solidFill>
              </a:rPr>
              <a:t> </a:t>
            </a:r>
            <a:r>
              <a:rPr dirty="0" err="1">
                <a:solidFill>
                  <a:schemeClr val="tx1"/>
                </a:solidFill>
              </a:rPr>
              <a:t>proactivement</a:t>
            </a:r>
            <a:r>
              <a:rPr dirty="0">
                <a:solidFill>
                  <a:schemeClr val="tx1"/>
                </a:solidFill>
              </a:rPr>
              <a:t> </a:t>
            </a:r>
            <a:r>
              <a:rPr dirty="0" err="1">
                <a:solidFill>
                  <a:schemeClr val="tx1"/>
                </a:solidFill>
              </a:rPr>
              <a:t>l’individu</a:t>
            </a:r>
            <a:r>
              <a:rPr dirty="0">
                <a:solidFill>
                  <a:schemeClr val="tx1"/>
                </a:solidFill>
              </a:rPr>
              <a:t> </a:t>
            </a:r>
            <a:r>
              <a:rPr dirty="0" err="1">
                <a:solidFill>
                  <a:schemeClr val="tx1"/>
                </a:solidFill>
              </a:rPr>
              <a:t>atteint</a:t>
            </a:r>
            <a:r>
              <a:rPr dirty="0">
                <a:solidFill>
                  <a:schemeClr val="tx1"/>
                </a:solidFill>
              </a:rPr>
              <a:t> de SEP </a:t>
            </a:r>
            <a:r>
              <a:rPr dirty="0" err="1">
                <a:solidFill>
                  <a:schemeClr val="tx1"/>
                </a:solidFill>
              </a:rPr>
              <a:t>dans</a:t>
            </a:r>
            <a:r>
              <a:rPr dirty="0">
                <a:solidFill>
                  <a:schemeClr val="tx1"/>
                </a:solidFill>
              </a:rPr>
              <a:t> </a:t>
            </a:r>
            <a:r>
              <a:rPr lang="it-IT" dirty="0">
                <a:solidFill>
                  <a:schemeClr val="tx1"/>
                </a:solidFill>
              </a:rPr>
              <a:t>la </a:t>
            </a:r>
            <a:r>
              <a:rPr lang="it-IT" dirty="0" err="1">
                <a:solidFill>
                  <a:schemeClr val="tx1"/>
                </a:solidFill>
              </a:rPr>
              <a:t>prise</a:t>
            </a:r>
            <a:r>
              <a:rPr lang="it-IT" dirty="0">
                <a:solidFill>
                  <a:schemeClr val="tx1"/>
                </a:solidFill>
              </a:rPr>
              <a:t> de </a:t>
            </a:r>
            <a:r>
              <a:rPr lang="it-IT" dirty="0" err="1">
                <a:solidFill>
                  <a:schemeClr val="tx1"/>
                </a:solidFill>
              </a:rPr>
              <a:t>décision</a:t>
            </a:r>
            <a:endParaRPr dirty="0">
              <a:solidFill>
                <a:schemeClr val="tx1"/>
              </a:solidFill>
            </a:endParaRPr>
          </a:p>
          <a:p>
            <a:pPr>
              <a:defRPr sz="2000"/>
            </a:pPr>
            <a:r>
              <a:rPr dirty="0" err="1">
                <a:solidFill>
                  <a:schemeClr val="tx1"/>
                </a:solidFill>
              </a:rPr>
              <a:t>Laisser</a:t>
            </a:r>
            <a:r>
              <a:rPr dirty="0">
                <a:solidFill>
                  <a:schemeClr val="tx1"/>
                </a:solidFill>
              </a:rPr>
              <a:t> aux </a:t>
            </a:r>
            <a:r>
              <a:rPr dirty="0" err="1">
                <a:solidFill>
                  <a:schemeClr val="tx1"/>
                </a:solidFill>
              </a:rPr>
              <a:t>personnes</a:t>
            </a:r>
            <a:r>
              <a:rPr dirty="0">
                <a:solidFill>
                  <a:schemeClr val="tx1"/>
                </a:solidFill>
              </a:rPr>
              <a:t> </a:t>
            </a:r>
            <a:r>
              <a:rPr dirty="0" err="1">
                <a:solidFill>
                  <a:schemeClr val="tx1"/>
                </a:solidFill>
              </a:rPr>
              <a:t>atteintes</a:t>
            </a:r>
            <a:r>
              <a:rPr dirty="0">
                <a:solidFill>
                  <a:schemeClr val="tx1"/>
                </a:solidFill>
              </a:rPr>
              <a:t> de SEP </a:t>
            </a:r>
            <a:r>
              <a:rPr dirty="0" err="1">
                <a:solidFill>
                  <a:schemeClr val="tx1"/>
                </a:solidFill>
              </a:rPr>
              <a:t>jouer</a:t>
            </a:r>
            <a:r>
              <a:rPr dirty="0">
                <a:solidFill>
                  <a:schemeClr val="tx1"/>
                </a:solidFill>
              </a:rPr>
              <a:t> un </a:t>
            </a:r>
            <a:r>
              <a:rPr dirty="0" err="1">
                <a:solidFill>
                  <a:schemeClr val="tx1"/>
                </a:solidFill>
              </a:rPr>
              <a:t>rôle</a:t>
            </a:r>
            <a:r>
              <a:rPr dirty="0">
                <a:solidFill>
                  <a:schemeClr val="tx1"/>
                </a:solidFill>
              </a:rPr>
              <a:t> </a:t>
            </a:r>
            <a:r>
              <a:rPr lang="it-IT" dirty="0" err="1">
                <a:solidFill>
                  <a:schemeClr val="tx1"/>
                </a:solidFill>
              </a:rPr>
              <a:t>parfaitement</a:t>
            </a:r>
            <a:r>
              <a:rPr lang="it-IT" dirty="0">
                <a:solidFill>
                  <a:schemeClr val="tx1"/>
                </a:solidFill>
              </a:rPr>
              <a:t> </a:t>
            </a:r>
            <a:r>
              <a:rPr dirty="0" err="1">
                <a:solidFill>
                  <a:schemeClr val="tx1"/>
                </a:solidFill>
              </a:rPr>
              <a:t>éclairé</a:t>
            </a:r>
            <a:r>
              <a:rPr dirty="0">
                <a:solidFill>
                  <a:schemeClr val="tx1"/>
                </a:solidFill>
              </a:rPr>
              <a:t> </a:t>
            </a:r>
            <a:r>
              <a:rPr lang="it-IT" dirty="0" err="1">
                <a:solidFill>
                  <a:schemeClr val="tx1"/>
                </a:solidFill>
              </a:rPr>
              <a:t>lors</a:t>
            </a:r>
            <a:r>
              <a:rPr lang="it-IT" dirty="0">
                <a:solidFill>
                  <a:schemeClr val="tx1"/>
                </a:solidFill>
              </a:rPr>
              <a:t> de la </a:t>
            </a:r>
            <a:r>
              <a:rPr lang="it-IT" dirty="0" err="1">
                <a:solidFill>
                  <a:schemeClr val="tx1"/>
                </a:solidFill>
              </a:rPr>
              <a:t>prise</a:t>
            </a:r>
            <a:r>
              <a:rPr lang="it-IT" dirty="0">
                <a:solidFill>
                  <a:schemeClr val="tx1"/>
                </a:solidFill>
              </a:rPr>
              <a:t> de </a:t>
            </a:r>
            <a:r>
              <a:rPr lang="it-IT" dirty="0" err="1">
                <a:solidFill>
                  <a:schemeClr val="tx1"/>
                </a:solidFill>
              </a:rPr>
              <a:t>décision</a:t>
            </a:r>
            <a:r>
              <a:rPr dirty="0">
                <a:solidFill>
                  <a:schemeClr val="tx1"/>
                </a:solidFill>
              </a:rPr>
              <a:t> </a:t>
            </a:r>
            <a:r>
              <a:rPr lang="it-IT" dirty="0">
                <a:solidFill>
                  <a:schemeClr val="tx1"/>
                </a:solidFill>
              </a:rPr>
              <a:t>du traitement </a:t>
            </a:r>
            <a:r>
              <a:rPr dirty="0" err="1">
                <a:solidFill>
                  <a:schemeClr val="tx1"/>
                </a:solidFill>
              </a:rPr>
              <a:t>en</a:t>
            </a:r>
            <a:r>
              <a:rPr dirty="0">
                <a:solidFill>
                  <a:schemeClr val="tx1"/>
                </a:solidFill>
              </a:rPr>
              <a:t> </a:t>
            </a:r>
            <a:r>
              <a:rPr dirty="0" err="1">
                <a:solidFill>
                  <a:schemeClr val="tx1"/>
                </a:solidFill>
              </a:rPr>
              <a:t>leur</a:t>
            </a:r>
            <a:r>
              <a:rPr dirty="0">
                <a:solidFill>
                  <a:schemeClr val="tx1"/>
                </a:solidFill>
              </a:rPr>
              <a:t> </a:t>
            </a:r>
            <a:r>
              <a:rPr dirty="0" err="1">
                <a:solidFill>
                  <a:schemeClr val="tx1"/>
                </a:solidFill>
              </a:rPr>
              <a:t>expliquant</a:t>
            </a:r>
            <a:r>
              <a:rPr dirty="0">
                <a:solidFill>
                  <a:schemeClr val="tx1"/>
                </a:solidFill>
              </a:rPr>
              <a:t> :</a:t>
            </a:r>
          </a:p>
          <a:p>
            <a:pPr marL="684000" lvl="1" indent="-342000">
              <a:defRPr sz="2000"/>
            </a:pPr>
            <a:r>
              <a:rPr dirty="0">
                <a:solidFill>
                  <a:schemeClr val="tx1"/>
                </a:solidFill>
              </a:rPr>
              <a:t>les </a:t>
            </a:r>
            <a:r>
              <a:rPr dirty="0" err="1">
                <a:solidFill>
                  <a:schemeClr val="tx1"/>
                </a:solidFill>
              </a:rPr>
              <a:t>principes</a:t>
            </a:r>
            <a:r>
              <a:rPr dirty="0">
                <a:solidFill>
                  <a:schemeClr val="tx1"/>
                </a:solidFill>
              </a:rPr>
              <a:t> et les </a:t>
            </a:r>
            <a:r>
              <a:rPr dirty="0" err="1">
                <a:solidFill>
                  <a:schemeClr val="tx1"/>
                </a:solidFill>
              </a:rPr>
              <a:t>bénéfices</a:t>
            </a:r>
            <a:r>
              <a:rPr dirty="0">
                <a:solidFill>
                  <a:schemeClr val="tx1"/>
                </a:solidFill>
              </a:rPr>
              <a:t> d’un style de vie </a:t>
            </a:r>
            <a:r>
              <a:rPr dirty="0" err="1">
                <a:solidFill>
                  <a:schemeClr val="tx1"/>
                </a:solidFill>
              </a:rPr>
              <a:t>sain</a:t>
            </a:r>
            <a:r>
              <a:rPr dirty="0">
                <a:solidFill>
                  <a:schemeClr val="tx1"/>
                </a:solidFill>
              </a:rPr>
              <a:t> pour le </a:t>
            </a:r>
            <a:r>
              <a:rPr dirty="0" err="1">
                <a:solidFill>
                  <a:schemeClr val="tx1"/>
                </a:solidFill>
              </a:rPr>
              <a:t>cerveau</a:t>
            </a:r>
            <a:endParaRPr dirty="0">
              <a:solidFill>
                <a:schemeClr val="tx1"/>
              </a:solidFill>
            </a:endParaRPr>
          </a:p>
          <a:p>
            <a:pPr marL="684000" lvl="1" indent="-342000">
              <a:defRPr sz="2000"/>
            </a:pPr>
            <a:r>
              <a:rPr dirty="0">
                <a:solidFill>
                  <a:schemeClr val="tx1"/>
                </a:solidFill>
              </a:rPr>
              <a:t>les </a:t>
            </a:r>
            <a:r>
              <a:rPr dirty="0" err="1">
                <a:solidFill>
                  <a:schemeClr val="tx1"/>
                </a:solidFill>
              </a:rPr>
              <a:t>bénéfices</a:t>
            </a:r>
            <a:r>
              <a:rPr dirty="0">
                <a:solidFill>
                  <a:schemeClr val="tx1"/>
                </a:solidFill>
              </a:rPr>
              <a:t> d’un </a:t>
            </a:r>
            <a:r>
              <a:rPr dirty="0" err="1">
                <a:solidFill>
                  <a:schemeClr val="tx1"/>
                </a:solidFill>
              </a:rPr>
              <a:t>traitement</a:t>
            </a:r>
            <a:r>
              <a:rPr dirty="0">
                <a:solidFill>
                  <a:schemeClr val="tx1"/>
                </a:solidFill>
              </a:rPr>
              <a:t> </a:t>
            </a:r>
            <a:r>
              <a:rPr dirty="0" err="1">
                <a:solidFill>
                  <a:schemeClr val="tx1"/>
                </a:solidFill>
              </a:rPr>
              <a:t>précoce</a:t>
            </a:r>
            <a:r>
              <a:rPr dirty="0">
                <a:solidFill>
                  <a:schemeClr val="tx1"/>
                </a:solidFill>
              </a:rPr>
              <a:t> avec des agents qui </a:t>
            </a:r>
            <a:r>
              <a:rPr dirty="0" err="1">
                <a:solidFill>
                  <a:schemeClr val="tx1"/>
                </a:solidFill>
              </a:rPr>
              <a:t>peuvent</a:t>
            </a:r>
            <a:r>
              <a:rPr dirty="0">
                <a:solidFill>
                  <a:schemeClr val="tx1"/>
                </a:solidFill>
              </a:rPr>
              <a:t> modifier le </a:t>
            </a:r>
            <a:r>
              <a:rPr dirty="0" err="1">
                <a:solidFill>
                  <a:schemeClr val="tx1"/>
                </a:solidFill>
              </a:rPr>
              <a:t>cours</a:t>
            </a:r>
            <a:r>
              <a:rPr dirty="0">
                <a:solidFill>
                  <a:schemeClr val="tx1"/>
                </a:solidFill>
              </a:rPr>
              <a:t> de la </a:t>
            </a:r>
            <a:r>
              <a:rPr dirty="0" err="1">
                <a:solidFill>
                  <a:schemeClr val="tx1"/>
                </a:solidFill>
              </a:rPr>
              <a:t>maladie</a:t>
            </a:r>
            <a:endParaRPr dirty="0">
              <a:solidFill>
                <a:schemeClr val="tx1"/>
              </a:solidFill>
            </a:endParaRPr>
          </a:p>
          <a:p>
            <a:pPr marL="684000" lvl="1" indent="-342000">
              <a:defRPr sz="2000"/>
            </a:pPr>
            <a:r>
              <a:rPr dirty="0">
                <a:solidFill>
                  <a:schemeClr val="tx1"/>
                </a:solidFill>
              </a:rPr>
              <a:t>les </a:t>
            </a:r>
            <a:r>
              <a:rPr dirty="0" err="1">
                <a:solidFill>
                  <a:schemeClr val="tx1"/>
                </a:solidFill>
              </a:rPr>
              <a:t>conséquences</a:t>
            </a:r>
            <a:r>
              <a:rPr dirty="0">
                <a:solidFill>
                  <a:schemeClr val="tx1"/>
                </a:solidFill>
              </a:rPr>
              <a:t> </a:t>
            </a:r>
            <a:r>
              <a:rPr dirty="0" err="1">
                <a:solidFill>
                  <a:schemeClr val="tx1"/>
                </a:solidFill>
              </a:rPr>
              <a:t>probables</a:t>
            </a:r>
            <a:r>
              <a:rPr dirty="0">
                <a:solidFill>
                  <a:schemeClr val="tx1"/>
                </a:solidFill>
              </a:rPr>
              <a:t> d’un </a:t>
            </a:r>
            <a:r>
              <a:rPr dirty="0" err="1">
                <a:solidFill>
                  <a:schemeClr val="tx1"/>
                </a:solidFill>
              </a:rPr>
              <a:t>traitement</a:t>
            </a:r>
            <a:r>
              <a:rPr dirty="0">
                <a:solidFill>
                  <a:schemeClr val="tx1"/>
                </a:solidFill>
              </a:rPr>
              <a:t> </a:t>
            </a:r>
            <a:r>
              <a:rPr dirty="0" err="1">
                <a:solidFill>
                  <a:schemeClr val="tx1"/>
                </a:solidFill>
              </a:rPr>
              <a:t>inadéquat</a:t>
            </a:r>
            <a:r>
              <a:rPr dirty="0">
                <a:solidFill>
                  <a:schemeClr val="tx1"/>
                </a:solidFill>
              </a:rPr>
              <a:t> </a:t>
            </a:r>
            <a:r>
              <a:rPr dirty="0" err="1">
                <a:solidFill>
                  <a:schemeClr val="tx1"/>
                </a:solidFill>
              </a:rPr>
              <a:t>ou</a:t>
            </a:r>
            <a:r>
              <a:rPr dirty="0">
                <a:solidFill>
                  <a:schemeClr val="tx1"/>
                </a:solidFill>
              </a:rPr>
              <a:t> </a:t>
            </a:r>
            <a:r>
              <a:rPr lang="it-IT" dirty="0" err="1">
                <a:solidFill>
                  <a:schemeClr val="tx1"/>
                </a:solidFill>
              </a:rPr>
              <a:t>suboptimal</a:t>
            </a:r>
            <a:endParaRPr sz="2400" dirty="0">
              <a:solidFill>
                <a:schemeClr val="tx1"/>
              </a:solidFill>
            </a:endParaRPr>
          </a:p>
          <a:p>
            <a:pPr>
              <a:defRPr sz="2000"/>
            </a:pPr>
            <a:r>
              <a:rPr dirty="0">
                <a:solidFill>
                  <a:schemeClr val="tx1"/>
                </a:solidFill>
              </a:rPr>
              <a:t>Encourager </a:t>
            </a:r>
            <a:r>
              <a:rPr dirty="0" err="1">
                <a:solidFill>
                  <a:schemeClr val="tx1"/>
                </a:solidFill>
              </a:rPr>
              <a:t>l’observance</a:t>
            </a:r>
            <a:r>
              <a:rPr dirty="0">
                <a:solidFill>
                  <a:schemeClr val="tx1"/>
                </a:solidFill>
              </a:rPr>
              <a:t> du </a:t>
            </a:r>
            <a:r>
              <a:rPr dirty="0" err="1">
                <a:solidFill>
                  <a:schemeClr val="tx1"/>
                </a:solidFill>
              </a:rPr>
              <a:t>traitement</a:t>
            </a:r>
            <a:r>
              <a:rPr dirty="0">
                <a:solidFill>
                  <a:schemeClr val="tx1"/>
                </a:solidFill>
              </a:rPr>
              <a:t> de fond </a:t>
            </a:r>
            <a:r>
              <a:rPr dirty="0" err="1">
                <a:solidFill>
                  <a:schemeClr val="tx1"/>
                </a:solidFill>
              </a:rPr>
              <a:t>en</a:t>
            </a:r>
            <a:r>
              <a:rPr dirty="0">
                <a:solidFill>
                  <a:schemeClr val="tx1"/>
                </a:solidFill>
              </a:rPr>
              <a:t> </a:t>
            </a:r>
            <a:r>
              <a:rPr dirty="0" err="1">
                <a:solidFill>
                  <a:schemeClr val="tx1"/>
                </a:solidFill>
              </a:rPr>
              <a:t>aidant</a:t>
            </a:r>
            <a:r>
              <a:rPr dirty="0">
                <a:solidFill>
                  <a:schemeClr val="tx1"/>
                </a:solidFill>
              </a:rPr>
              <a:t> les </a:t>
            </a:r>
            <a:r>
              <a:rPr dirty="0" err="1">
                <a:solidFill>
                  <a:schemeClr val="tx1"/>
                </a:solidFill>
              </a:rPr>
              <a:t>personnes</a:t>
            </a:r>
            <a:r>
              <a:rPr dirty="0">
                <a:solidFill>
                  <a:schemeClr val="tx1"/>
                </a:solidFill>
              </a:rPr>
              <a:t> </a:t>
            </a:r>
            <a:r>
              <a:rPr dirty="0" err="1">
                <a:solidFill>
                  <a:schemeClr val="tx1"/>
                </a:solidFill>
              </a:rPr>
              <a:t>atteintes</a:t>
            </a:r>
            <a:r>
              <a:rPr dirty="0">
                <a:solidFill>
                  <a:schemeClr val="tx1"/>
                </a:solidFill>
              </a:rPr>
              <a:t> de SEP à se </a:t>
            </a:r>
            <a:r>
              <a:rPr dirty="0" err="1">
                <a:solidFill>
                  <a:schemeClr val="tx1"/>
                </a:solidFill>
              </a:rPr>
              <a:t>sentir</a:t>
            </a:r>
            <a:r>
              <a:rPr dirty="0">
                <a:solidFill>
                  <a:schemeClr val="tx1"/>
                </a:solidFill>
              </a:rPr>
              <a:t> </a:t>
            </a:r>
            <a:r>
              <a:rPr dirty="0" err="1">
                <a:solidFill>
                  <a:schemeClr val="tx1"/>
                </a:solidFill>
              </a:rPr>
              <a:t>informées</a:t>
            </a:r>
            <a:r>
              <a:rPr dirty="0">
                <a:solidFill>
                  <a:schemeClr val="tx1"/>
                </a:solidFill>
              </a:rPr>
              <a:t> au </a:t>
            </a:r>
            <a:r>
              <a:rPr dirty="0" err="1">
                <a:solidFill>
                  <a:schemeClr val="tx1"/>
                </a:solidFill>
              </a:rPr>
              <a:t>sujet</a:t>
            </a:r>
            <a:r>
              <a:rPr dirty="0">
                <a:solidFill>
                  <a:schemeClr val="tx1"/>
                </a:solidFill>
              </a:rPr>
              <a:t> de </a:t>
            </a:r>
            <a:r>
              <a:rPr dirty="0" err="1">
                <a:solidFill>
                  <a:schemeClr val="tx1"/>
                </a:solidFill>
              </a:rPr>
              <a:t>leur</a:t>
            </a:r>
            <a:r>
              <a:rPr dirty="0">
                <a:solidFill>
                  <a:schemeClr val="tx1"/>
                </a:solidFill>
              </a:rPr>
              <a:t> </a:t>
            </a:r>
            <a:r>
              <a:rPr dirty="0" err="1">
                <a:solidFill>
                  <a:schemeClr val="tx1"/>
                </a:solidFill>
              </a:rPr>
              <a:t>maladie</a:t>
            </a:r>
            <a:r>
              <a:rPr dirty="0">
                <a:solidFill>
                  <a:schemeClr val="tx1"/>
                </a:solidFill>
              </a:rPr>
              <a:t> et de son traitement</a:t>
            </a:r>
            <a:r>
              <a:rPr baseline="30000" dirty="0">
                <a:solidFill>
                  <a:schemeClr val="tx1"/>
                </a:solidFill>
              </a:rPr>
              <a:t>1</a:t>
            </a:r>
            <a:r>
              <a:rPr dirty="0">
                <a:solidFill>
                  <a:schemeClr val="tx1"/>
                </a:solidFill>
              </a:rPr>
              <a:t> et à developer de </a:t>
            </a:r>
            <a:r>
              <a:rPr dirty="0" err="1">
                <a:solidFill>
                  <a:schemeClr val="tx1"/>
                </a:solidFill>
              </a:rPr>
              <a:t>bons</a:t>
            </a:r>
            <a:r>
              <a:rPr dirty="0">
                <a:solidFill>
                  <a:schemeClr val="tx1"/>
                </a:solidFill>
              </a:rPr>
              <a:t> rapports avec les </a:t>
            </a:r>
            <a:r>
              <a:rPr dirty="0" err="1">
                <a:solidFill>
                  <a:schemeClr val="tx1"/>
                </a:solidFill>
              </a:rPr>
              <a:t>équipe</a:t>
            </a:r>
            <a:r>
              <a:rPr lang="fr-FR" dirty="0">
                <a:solidFill>
                  <a:schemeClr val="tx1"/>
                </a:solidFill>
              </a:rPr>
              <a:t>s</a:t>
            </a:r>
            <a:r>
              <a:rPr dirty="0">
                <a:solidFill>
                  <a:schemeClr val="tx1"/>
                </a:solidFill>
              </a:rPr>
              <a:t> soignantes</a:t>
            </a:r>
            <a:r>
              <a:rPr baseline="30000" dirty="0">
                <a:solidFill>
                  <a:schemeClr val="tx1"/>
                </a:solidFill>
              </a:rPr>
              <a:t>2,3</a:t>
            </a:r>
          </a:p>
          <a:p>
            <a:pPr marL="684000" lvl="1" indent="-342000">
              <a:defRPr sz="2000"/>
            </a:pPr>
            <a:r>
              <a:rPr dirty="0" err="1">
                <a:solidFill>
                  <a:schemeClr val="tx1"/>
                </a:solidFill>
              </a:rPr>
              <a:t>L’observance</a:t>
            </a:r>
            <a:r>
              <a:rPr dirty="0">
                <a:solidFill>
                  <a:schemeClr val="tx1"/>
                </a:solidFill>
              </a:rPr>
              <a:t> des </a:t>
            </a:r>
            <a:r>
              <a:rPr dirty="0" err="1">
                <a:solidFill>
                  <a:schemeClr val="tx1"/>
                </a:solidFill>
              </a:rPr>
              <a:t>traitements</a:t>
            </a:r>
            <a:r>
              <a:rPr dirty="0">
                <a:solidFill>
                  <a:schemeClr val="tx1"/>
                </a:solidFill>
              </a:rPr>
              <a:t> de fond </a:t>
            </a:r>
            <a:r>
              <a:rPr dirty="0" err="1">
                <a:solidFill>
                  <a:schemeClr val="tx1"/>
                </a:solidFill>
              </a:rPr>
              <a:t>est</a:t>
            </a:r>
            <a:r>
              <a:rPr dirty="0">
                <a:solidFill>
                  <a:schemeClr val="tx1"/>
                </a:solidFill>
              </a:rPr>
              <a:t> </a:t>
            </a:r>
            <a:r>
              <a:rPr dirty="0" err="1">
                <a:solidFill>
                  <a:schemeClr val="tx1"/>
                </a:solidFill>
              </a:rPr>
              <a:t>associée</a:t>
            </a:r>
            <a:r>
              <a:rPr dirty="0">
                <a:solidFill>
                  <a:schemeClr val="tx1"/>
                </a:solidFill>
              </a:rPr>
              <a:t> à </a:t>
            </a:r>
            <a:r>
              <a:rPr dirty="0" err="1">
                <a:solidFill>
                  <a:schemeClr val="tx1"/>
                </a:solidFill>
              </a:rPr>
              <a:t>moins</a:t>
            </a:r>
            <a:r>
              <a:rPr dirty="0">
                <a:solidFill>
                  <a:schemeClr val="tx1"/>
                </a:solidFill>
              </a:rPr>
              <a:t> de </a:t>
            </a:r>
            <a:r>
              <a:rPr lang="fr-FR" dirty="0">
                <a:solidFill>
                  <a:schemeClr val="tx1"/>
                </a:solidFill>
              </a:rPr>
              <a:t>poussées</a:t>
            </a:r>
            <a:r>
              <a:rPr dirty="0">
                <a:solidFill>
                  <a:schemeClr val="tx1"/>
                </a:solidFill>
              </a:rPr>
              <a:t> et à des </a:t>
            </a:r>
            <a:r>
              <a:rPr dirty="0" err="1">
                <a:solidFill>
                  <a:schemeClr val="tx1"/>
                </a:solidFill>
              </a:rPr>
              <a:t>coûts</a:t>
            </a:r>
            <a:r>
              <a:rPr dirty="0">
                <a:solidFill>
                  <a:schemeClr val="tx1"/>
                </a:solidFill>
              </a:rPr>
              <a:t> </a:t>
            </a:r>
            <a:r>
              <a:rPr dirty="0" err="1">
                <a:solidFill>
                  <a:schemeClr val="tx1"/>
                </a:solidFill>
              </a:rPr>
              <a:t>médicaux</a:t>
            </a:r>
            <a:r>
              <a:rPr dirty="0">
                <a:solidFill>
                  <a:schemeClr val="tx1"/>
                </a:solidFill>
              </a:rPr>
              <a:t> </a:t>
            </a:r>
            <a:r>
              <a:rPr dirty="0" err="1">
                <a:solidFill>
                  <a:schemeClr val="tx1"/>
                </a:solidFill>
              </a:rPr>
              <a:t>moins</a:t>
            </a:r>
            <a:r>
              <a:rPr dirty="0">
                <a:solidFill>
                  <a:schemeClr val="tx1"/>
                </a:solidFill>
              </a:rPr>
              <a:t> élevés</a:t>
            </a:r>
            <a:r>
              <a:rPr baseline="30000" dirty="0">
                <a:solidFill>
                  <a:schemeClr val="tx1"/>
                </a:solidFill>
              </a:rPr>
              <a:t>3</a:t>
            </a:r>
          </a:p>
        </p:txBody>
      </p:sp>
      <p:sp>
        <p:nvSpPr>
          <p:cNvPr id="412" name="Text Placeholder 6"/>
          <p:cNvSpPr>
            <a:spLocks noGrp="1"/>
          </p:cNvSpPr>
          <p:nvPr>
            <p:ph type="body" idx="13"/>
          </p:nvPr>
        </p:nvSpPr>
        <p:spPr>
          <a:xfrm>
            <a:off x="528136" y="6386002"/>
            <a:ext cx="10777637" cy="471998"/>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t>1. de Seze J </a:t>
            </a:r>
            <a:r>
              <a:rPr i="1"/>
              <a:t>et al</a:t>
            </a:r>
            <a:r>
              <a:t>., 2012; 2. Remington G </a:t>
            </a:r>
            <a:r>
              <a:rPr i="1"/>
              <a:t>et al</a:t>
            </a:r>
            <a:r>
              <a:t>., 2013; 3. Bunz TJ </a:t>
            </a:r>
            <a:r>
              <a:rPr i="1"/>
              <a:t>et al</a:t>
            </a:r>
            <a:r>
              <a:t>., 2013</a:t>
            </a:r>
          </a:p>
        </p:txBody>
      </p:sp>
      <p:pic>
        <p:nvPicPr>
          <p:cNvPr id="413" name="Picture 2" descr="Picture 2"/>
          <p:cNvPicPr>
            <a:picLocks noChangeAspect="1"/>
          </p:cNvPicPr>
          <p:nvPr/>
        </p:nvPicPr>
        <p:blipFill>
          <a:blip r:embed="rId3">
            <a:extLst/>
          </a:blip>
          <a:stretch>
            <a:fillRect/>
          </a:stretch>
        </p:blipFill>
        <p:spPr>
          <a:xfrm>
            <a:off x="10842170" y="0"/>
            <a:ext cx="1366931" cy="136693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26</a:t>
            </a:fld>
            <a:endParaRPr/>
          </a:p>
        </p:txBody>
      </p:sp>
      <p:sp>
        <p:nvSpPr>
          <p:cNvPr id="418" name="Title 11"/>
          <p:cNvSpPr txBox="1">
            <a:spLocks noGrp="1"/>
          </p:cNvSpPr>
          <p:nvPr>
            <p:ph type="title"/>
          </p:nvPr>
        </p:nvSpPr>
        <p:spPr>
          <a:xfrm>
            <a:off x="-1" y="-1"/>
            <a:ext cx="10862441" cy="1335602"/>
          </a:xfrm>
          <a:prstGeom prst="rect">
            <a:avLst/>
          </a:prstGeom>
        </p:spPr>
        <p:txBody>
          <a:bodyPr/>
          <a:lstStyle/>
          <a:p>
            <a:r>
              <a:t>Adopter un style de vie sain pour le cerveau</a:t>
            </a:r>
          </a:p>
        </p:txBody>
      </p:sp>
      <p:sp>
        <p:nvSpPr>
          <p:cNvPr id="419" name="Content Placeholder 19"/>
          <p:cNvSpPr txBox="1">
            <a:spLocks noGrp="1"/>
          </p:cNvSpPr>
          <p:nvPr>
            <p:ph type="body" idx="1"/>
          </p:nvPr>
        </p:nvSpPr>
        <p:spPr>
          <a:xfrm>
            <a:off x="509462" y="1597820"/>
            <a:ext cx="10796311" cy="4525963"/>
          </a:xfrm>
          <a:prstGeom prst="rect">
            <a:avLst/>
          </a:prstGeom>
        </p:spPr>
        <p:txBody>
          <a:bodyPr/>
          <a:lstStyle/>
          <a:p>
            <a:r>
              <a:rPr dirty="0"/>
              <a:t>Un style de vie </a:t>
            </a:r>
            <a:r>
              <a:rPr dirty="0" err="1"/>
              <a:t>sain</a:t>
            </a:r>
            <a:r>
              <a:rPr dirty="0"/>
              <a:t> pour le </a:t>
            </a:r>
            <a:r>
              <a:rPr dirty="0" err="1"/>
              <a:t>cerveau</a:t>
            </a:r>
            <a:r>
              <a:rPr dirty="0"/>
              <a:t> </a:t>
            </a:r>
            <a:r>
              <a:rPr dirty="0" err="1"/>
              <a:t>implique</a:t>
            </a:r>
            <a:r>
              <a:rPr dirty="0"/>
              <a:t> :</a:t>
            </a:r>
          </a:p>
          <a:p>
            <a:pPr marL="684000" lvl="1" indent="-342000">
              <a:defRPr sz="2400"/>
            </a:pPr>
            <a:r>
              <a:rPr dirty="0" err="1"/>
              <a:t>Une</a:t>
            </a:r>
            <a:r>
              <a:rPr dirty="0"/>
              <a:t> augmentation des </a:t>
            </a:r>
            <a:r>
              <a:rPr dirty="0" err="1"/>
              <a:t>activités</a:t>
            </a:r>
            <a:r>
              <a:rPr dirty="0"/>
              <a:t> qui </a:t>
            </a:r>
            <a:r>
              <a:rPr dirty="0" err="1"/>
              <a:t>améliorent</a:t>
            </a:r>
            <a:r>
              <a:rPr dirty="0"/>
              <a:t> la </a:t>
            </a:r>
            <a:r>
              <a:rPr dirty="0" err="1"/>
              <a:t>réserve</a:t>
            </a:r>
            <a:r>
              <a:rPr dirty="0"/>
              <a:t> cognitive</a:t>
            </a:r>
          </a:p>
          <a:p>
            <a:pPr marL="684000" lvl="1" indent="-342000">
              <a:defRPr sz="2400"/>
            </a:pPr>
            <a:r>
              <a:rPr dirty="0" err="1"/>
              <a:t>Une</a:t>
            </a:r>
            <a:r>
              <a:rPr dirty="0"/>
              <a:t> </a:t>
            </a:r>
            <a:r>
              <a:rPr dirty="0" err="1"/>
              <a:t>amélioration</a:t>
            </a:r>
            <a:r>
              <a:rPr dirty="0"/>
              <a:t> des performances </a:t>
            </a:r>
            <a:r>
              <a:rPr dirty="0" err="1"/>
              <a:t>cardiovasculaires</a:t>
            </a:r>
            <a:endParaRPr dirty="0"/>
          </a:p>
          <a:p>
            <a:pPr marL="684000" lvl="1" indent="-342000">
              <a:defRPr sz="2400"/>
            </a:pPr>
            <a:r>
              <a:rPr dirty="0" err="1"/>
              <a:t>Une</a:t>
            </a:r>
            <a:r>
              <a:rPr dirty="0"/>
              <a:t> </a:t>
            </a:r>
            <a:r>
              <a:rPr dirty="0" err="1"/>
              <a:t>réduction</a:t>
            </a:r>
            <a:r>
              <a:rPr dirty="0"/>
              <a:t> de la </a:t>
            </a:r>
            <a:r>
              <a:rPr dirty="0" err="1"/>
              <a:t>consommation</a:t>
            </a:r>
            <a:r>
              <a:rPr dirty="0"/>
              <a:t> de </a:t>
            </a:r>
            <a:r>
              <a:rPr dirty="0" err="1"/>
              <a:t>boissons</a:t>
            </a:r>
            <a:r>
              <a:rPr dirty="0"/>
              <a:t> </a:t>
            </a:r>
            <a:r>
              <a:rPr dirty="0" err="1"/>
              <a:t>alcoolisées</a:t>
            </a:r>
            <a:endParaRPr dirty="0"/>
          </a:p>
          <a:p>
            <a:pPr marL="684000" lvl="1" indent="-342000">
              <a:defRPr sz="2400"/>
            </a:pPr>
            <a:r>
              <a:rPr dirty="0" err="1"/>
              <a:t>Une</a:t>
            </a:r>
            <a:r>
              <a:rPr dirty="0"/>
              <a:t> </a:t>
            </a:r>
            <a:r>
              <a:rPr dirty="0" err="1"/>
              <a:t>réduction</a:t>
            </a:r>
            <a:r>
              <a:rPr dirty="0"/>
              <a:t> du </a:t>
            </a:r>
            <a:r>
              <a:rPr dirty="0" err="1"/>
              <a:t>tabagisme</a:t>
            </a:r>
            <a:endParaRPr dirty="0"/>
          </a:p>
          <a:p>
            <a:pPr marL="684000" lvl="1" indent="-342000">
              <a:defRPr sz="2400"/>
            </a:pPr>
            <a:r>
              <a:rPr lang="it-IT" dirty="0" err="1">
                <a:solidFill>
                  <a:schemeClr val="tx1"/>
                </a:solidFill>
              </a:rPr>
              <a:t>Éviter</a:t>
            </a:r>
            <a:r>
              <a:rPr lang="it-IT" dirty="0">
                <a:solidFill>
                  <a:schemeClr val="tx1"/>
                </a:solidFill>
              </a:rPr>
              <a:t> une </a:t>
            </a:r>
            <a:r>
              <a:rPr dirty="0" err="1"/>
              <a:t>carence</a:t>
            </a:r>
            <a:r>
              <a:rPr dirty="0"/>
              <a:t> </a:t>
            </a:r>
            <a:r>
              <a:rPr dirty="0" err="1"/>
              <a:t>en</a:t>
            </a:r>
            <a:r>
              <a:rPr dirty="0"/>
              <a:t> </a:t>
            </a:r>
            <a:r>
              <a:rPr dirty="0" err="1"/>
              <a:t>vitamine</a:t>
            </a:r>
            <a:r>
              <a:rPr dirty="0"/>
              <a:t> D</a:t>
            </a:r>
          </a:p>
          <a:p>
            <a:pPr marL="684000" lvl="1" indent="-342000">
              <a:defRPr sz="2400"/>
            </a:pPr>
            <a:r>
              <a:rPr dirty="0" err="1"/>
              <a:t>Une</a:t>
            </a:r>
            <a:r>
              <a:rPr dirty="0"/>
              <a:t> </a:t>
            </a:r>
            <a:r>
              <a:rPr dirty="0" err="1"/>
              <a:t>optimisation</a:t>
            </a:r>
            <a:r>
              <a:rPr dirty="0"/>
              <a:t> du </a:t>
            </a:r>
            <a:r>
              <a:rPr dirty="0" err="1"/>
              <a:t>contrôle</a:t>
            </a:r>
            <a:r>
              <a:rPr dirty="0"/>
              <a:t> des </a:t>
            </a:r>
            <a:r>
              <a:rPr dirty="0" err="1"/>
              <a:t>comorbidités</a:t>
            </a:r>
            <a:endParaRPr dirty="0"/>
          </a:p>
          <a:p>
            <a:pPr marL="1025999" lvl="2" indent="-342000">
              <a:defRPr sz="2000"/>
            </a:pPr>
            <a:r>
              <a:rPr dirty="0" err="1"/>
              <a:t>afin</a:t>
            </a:r>
            <a:r>
              <a:rPr dirty="0"/>
              <a:t> de </a:t>
            </a:r>
            <a:r>
              <a:rPr dirty="0" err="1"/>
              <a:t>réduire</a:t>
            </a:r>
            <a:r>
              <a:rPr dirty="0"/>
              <a:t> </a:t>
            </a:r>
            <a:r>
              <a:rPr dirty="0" err="1"/>
              <a:t>leur</a:t>
            </a:r>
            <a:r>
              <a:rPr dirty="0"/>
              <a:t> </a:t>
            </a:r>
            <a:r>
              <a:rPr dirty="0" err="1"/>
              <a:t>effet</a:t>
            </a:r>
            <a:r>
              <a:rPr dirty="0"/>
              <a:t> </a:t>
            </a:r>
            <a:r>
              <a:rPr dirty="0" err="1"/>
              <a:t>négatif</a:t>
            </a:r>
            <a:r>
              <a:rPr dirty="0"/>
              <a:t> sur </a:t>
            </a:r>
            <a:r>
              <a:rPr dirty="0" err="1"/>
              <a:t>l’évolution</a:t>
            </a:r>
            <a:r>
              <a:rPr dirty="0"/>
              <a:t> de la SEP</a:t>
            </a:r>
          </a:p>
          <a:p>
            <a:pPr marL="1025999" lvl="2" indent="-342000">
              <a:defRPr sz="2000"/>
            </a:pPr>
            <a:r>
              <a:rPr dirty="0" err="1"/>
              <a:t>afin</a:t>
            </a:r>
            <a:r>
              <a:rPr dirty="0"/>
              <a:t> de limiter le </a:t>
            </a:r>
            <a:r>
              <a:rPr dirty="0" err="1"/>
              <a:t>potentiel</a:t>
            </a:r>
            <a:r>
              <a:rPr dirty="0"/>
              <a:t> d</a:t>
            </a:r>
            <a:r>
              <a:rPr lang="fr-FR" dirty="0">
                <a:solidFill>
                  <a:schemeClr val="tx1"/>
                </a:solidFill>
              </a:rPr>
              <a:t>e handicap</a:t>
            </a:r>
            <a:r>
              <a:rPr dirty="0">
                <a:solidFill>
                  <a:schemeClr val="tx1"/>
                </a:solidFill>
              </a:rPr>
              <a:t> non </a:t>
            </a:r>
            <a:r>
              <a:rPr dirty="0" err="1">
                <a:solidFill>
                  <a:schemeClr val="tx1"/>
                </a:solidFill>
              </a:rPr>
              <a:t>associé</a:t>
            </a:r>
            <a:r>
              <a:rPr dirty="0">
                <a:solidFill>
                  <a:schemeClr val="tx1"/>
                </a:solidFill>
              </a:rPr>
              <a:t> à la </a:t>
            </a:r>
            <a:r>
              <a:rPr dirty="0"/>
              <a:t>SEP</a:t>
            </a:r>
          </a:p>
        </p:txBody>
      </p:sp>
      <p:sp>
        <p:nvSpPr>
          <p:cNvPr id="420" name="Text Placeholder 2"/>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1200">
                <a:solidFill>
                  <a:schemeClr val="accent4"/>
                </a:solidFill>
              </a:defRPr>
            </a:lvl1pPr>
          </a:lstStyle>
          <a:p>
            <a:r>
              <a:t>Cliquer pour ajouter des remarques ou des références (si requises)</a:t>
            </a:r>
          </a:p>
        </p:txBody>
      </p:sp>
      <p:pic>
        <p:nvPicPr>
          <p:cNvPr id="421" name="Picture 2" descr="Picture 2"/>
          <p:cNvPicPr>
            <a:picLocks noChangeAspect="1"/>
          </p:cNvPicPr>
          <p:nvPr/>
        </p:nvPicPr>
        <p:blipFill>
          <a:blip r:embed="rId3">
            <a:extLst/>
          </a:blip>
          <a:stretch>
            <a:fillRect/>
          </a:stretch>
        </p:blipFill>
        <p:spPr>
          <a:xfrm>
            <a:off x="10842170" y="0"/>
            <a:ext cx="1366931" cy="136693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27</a:t>
            </a:fld>
            <a:endParaRPr/>
          </a:p>
        </p:txBody>
      </p:sp>
      <p:sp>
        <p:nvSpPr>
          <p:cNvPr id="426" name="Rounded Rectangle 8"/>
          <p:cNvSpPr/>
          <p:nvPr/>
        </p:nvSpPr>
        <p:spPr>
          <a:xfrm>
            <a:off x="361593" y="4797152"/>
            <a:ext cx="11495047" cy="1396617"/>
          </a:xfrm>
          <a:prstGeom prst="roundRect">
            <a:avLst>
              <a:gd name="adj" fmla="val 13262"/>
            </a:avLst>
          </a:prstGeom>
          <a:solidFill>
            <a:srgbClr val="FBE1D3"/>
          </a:solidFill>
          <a:ln w="25400">
            <a:solidFill>
              <a:schemeClr val="accent1"/>
            </a:solidFill>
          </a:ln>
        </p:spPr>
        <p:txBody>
          <a:bodyPr lIns="45719" rIns="45719" anchor="ctr"/>
          <a:lstStyle/>
          <a:p>
            <a:pPr algn="ctr">
              <a:defRPr>
                <a:solidFill>
                  <a:srgbClr val="FFFFFF"/>
                </a:solidFill>
              </a:defRPr>
            </a:pPr>
            <a:endParaRPr/>
          </a:p>
        </p:txBody>
      </p:sp>
      <p:sp>
        <p:nvSpPr>
          <p:cNvPr id="427" name="Title 1"/>
          <p:cNvSpPr txBox="1">
            <a:spLocks noGrp="1"/>
          </p:cNvSpPr>
          <p:nvPr>
            <p:ph type="title"/>
          </p:nvPr>
        </p:nvSpPr>
        <p:spPr>
          <a:xfrm>
            <a:off x="-1" y="-1"/>
            <a:ext cx="10862441" cy="1335602"/>
          </a:xfrm>
          <a:prstGeom prst="rect">
            <a:avLst/>
          </a:prstGeom>
        </p:spPr>
        <p:txBody>
          <a:bodyPr/>
          <a:lstStyle/>
          <a:p>
            <a:r>
              <a:rPr dirty="0" err="1"/>
              <a:t>Mettre</a:t>
            </a:r>
            <a:r>
              <a:rPr dirty="0"/>
              <a:t> à disposition </a:t>
            </a:r>
            <a:r>
              <a:rPr dirty="0" err="1"/>
              <a:t>toute</a:t>
            </a:r>
            <a:r>
              <a:rPr dirty="0"/>
              <a:t> la </a:t>
            </a:r>
            <a:r>
              <a:rPr dirty="0" err="1"/>
              <a:t>gamme</a:t>
            </a:r>
            <a:r>
              <a:rPr dirty="0"/>
              <a:t> de </a:t>
            </a:r>
            <a:r>
              <a:rPr lang="it-IT" dirty="0">
                <a:solidFill>
                  <a:schemeClr val="bg1"/>
                </a:solidFill>
              </a:rPr>
              <a:t>TF</a:t>
            </a:r>
            <a:endParaRPr strike="sngStrike" dirty="0">
              <a:solidFill>
                <a:schemeClr val="bg1"/>
              </a:solidFill>
            </a:endParaRPr>
          </a:p>
        </p:txBody>
      </p:sp>
      <p:sp>
        <p:nvSpPr>
          <p:cNvPr id="428" name="Content Placeholder 6"/>
          <p:cNvSpPr txBox="1">
            <a:spLocks noGrp="1"/>
          </p:cNvSpPr>
          <p:nvPr>
            <p:ph type="body" idx="1"/>
          </p:nvPr>
        </p:nvSpPr>
        <p:spPr>
          <a:xfrm>
            <a:off x="509462" y="1597820"/>
            <a:ext cx="10796311" cy="4525963"/>
          </a:xfrm>
          <a:prstGeom prst="rect">
            <a:avLst/>
          </a:prstGeom>
        </p:spPr>
        <p:txBody>
          <a:bodyPr/>
          <a:lstStyle/>
          <a:p>
            <a:pPr>
              <a:defRPr sz="2000"/>
            </a:pPr>
            <a:r>
              <a:rPr dirty="0">
                <a:solidFill>
                  <a:schemeClr val="tx1"/>
                </a:solidFill>
              </a:rPr>
              <a:t>Les </a:t>
            </a:r>
            <a:r>
              <a:rPr lang="it-IT" dirty="0" err="1">
                <a:solidFill>
                  <a:schemeClr val="tx1"/>
                </a:solidFill>
              </a:rPr>
              <a:t>preuves</a:t>
            </a:r>
            <a:r>
              <a:rPr lang="it-IT" dirty="0">
                <a:solidFill>
                  <a:schemeClr val="tx1"/>
                </a:solidFill>
              </a:rPr>
              <a:t> </a:t>
            </a:r>
            <a:r>
              <a:rPr lang="it-IT" dirty="0" err="1">
                <a:solidFill>
                  <a:schemeClr val="tx1"/>
                </a:solidFill>
              </a:rPr>
              <a:t>concrètes</a:t>
            </a:r>
            <a:r>
              <a:rPr lang="it-IT" dirty="0">
                <a:solidFill>
                  <a:schemeClr val="tx1"/>
                </a:solidFill>
              </a:rPr>
              <a:t> </a:t>
            </a:r>
            <a:r>
              <a:rPr dirty="0" err="1">
                <a:solidFill>
                  <a:schemeClr val="tx1"/>
                </a:solidFill>
              </a:rPr>
              <a:t>concernant</a:t>
            </a:r>
            <a:r>
              <a:rPr dirty="0">
                <a:solidFill>
                  <a:schemeClr val="tx1"/>
                </a:solidFill>
              </a:rPr>
              <a:t> </a:t>
            </a:r>
            <a:r>
              <a:rPr dirty="0" err="1">
                <a:solidFill>
                  <a:schemeClr val="tx1"/>
                </a:solidFill>
              </a:rPr>
              <a:t>l’efficacité</a:t>
            </a:r>
            <a:r>
              <a:rPr dirty="0">
                <a:solidFill>
                  <a:schemeClr val="tx1"/>
                </a:solidFill>
              </a:rPr>
              <a:t> à long </a:t>
            </a:r>
            <a:r>
              <a:rPr dirty="0" err="1">
                <a:solidFill>
                  <a:schemeClr val="tx1"/>
                </a:solidFill>
              </a:rPr>
              <a:t>terme</a:t>
            </a:r>
            <a:r>
              <a:rPr dirty="0">
                <a:solidFill>
                  <a:schemeClr val="tx1"/>
                </a:solidFill>
              </a:rPr>
              <a:t> des </a:t>
            </a:r>
            <a:r>
              <a:rPr lang="it-IT" dirty="0">
                <a:solidFill>
                  <a:schemeClr val="tx1"/>
                </a:solidFill>
              </a:rPr>
              <a:t>TF</a:t>
            </a:r>
            <a:r>
              <a:rPr dirty="0">
                <a:solidFill>
                  <a:schemeClr val="tx1"/>
                </a:solidFill>
              </a:rPr>
              <a:t> </a:t>
            </a:r>
            <a:r>
              <a:rPr dirty="0" err="1">
                <a:solidFill>
                  <a:schemeClr val="tx1"/>
                </a:solidFill>
              </a:rPr>
              <a:t>établis</a:t>
            </a:r>
            <a:r>
              <a:rPr dirty="0">
                <a:solidFill>
                  <a:schemeClr val="tx1"/>
                </a:solidFill>
              </a:rPr>
              <a:t> </a:t>
            </a:r>
            <a:r>
              <a:rPr dirty="0" err="1">
                <a:solidFill>
                  <a:schemeClr val="tx1"/>
                </a:solidFill>
              </a:rPr>
              <a:t>restent</a:t>
            </a:r>
            <a:r>
              <a:rPr dirty="0">
                <a:solidFill>
                  <a:schemeClr val="tx1"/>
                </a:solidFill>
              </a:rPr>
              <a:t> </a:t>
            </a:r>
            <a:r>
              <a:rPr dirty="0" err="1">
                <a:solidFill>
                  <a:schemeClr val="tx1"/>
                </a:solidFill>
              </a:rPr>
              <a:t>mitigées</a:t>
            </a:r>
            <a:r>
              <a:rPr dirty="0">
                <a:solidFill>
                  <a:schemeClr val="tx1"/>
                </a:solidFill>
              </a:rPr>
              <a:t> </a:t>
            </a:r>
          </a:p>
          <a:p>
            <a:pPr marL="684000" lvl="1" indent="-342000">
              <a:defRPr sz="2000"/>
            </a:pPr>
            <a:r>
              <a:rPr dirty="0">
                <a:solidFill>
                  <a:schemeClr val="tx1"/>
                </a:solidFill>
              </a:rPr>
              <a:t>La </a:t>
            </a:r>
            <a:r>
              <a:rPr dirty="0" err="1">
                <a:solidFill>
                  <a:schemeClr val="tx1"/>
                </a:solidFill>
              </a:rPr>
              <a:t>majorité</a:t>
            </a:r>
            <a:r>
              <a:rPr dirty="0">
                <a:solidFill>
                  <a:schemeClr val="tx1"/>
                </a:solidFill>
              </a:rPr>
              <a:t> des </a:t>
            </a:r>
            <a:r>
              <a:rPr dirty="0" err="1">
                <a:solidFill>
                  <a:schemeClr val="tx1"/>
                </a:solidFill>
              </a:rPr>
              <a:t>études</a:t>
            </a:r>
            <a:r>
              <a:rPr dirty="0">
                <a:solidFill>
                  <a:schemeClr val="tx1"/>
                </a:solidFill>
              </a:rPr>
              <a:t> </a:t>
            </a:r>
            <a:r>
              <a:rPr dirty="0" err="1">
                <a:solidFill>
                  <a:schemeClr val="tx1"/>
                </a:solidFill>
              </a:rPr>
              <a:t>rapportent</a:t>
            </a:r>
            <a:r>
              <a:rPr dirty="0">
                <a:solidFill>
                  <a:schemeClr val="tx1"/>
                </a:solidFill>
              </a:rPr>
              <a:t> </a:t>
            </a:r>
            <a:r>
              <a:rPr dirty="0" err="1">
                <a:solidFill>
                  <a:schemeClr val="tx1"/>
                </a:solidFill>
              </a:rPr>
              <a:t>qu’une</a:t>
            </a:r>
            <a:r>
              <a:rPr dirty="0">
                <a:solidFill>
                  <a:schemeClr val="tx1"/>
                </a:solidFill>
              </a:rPr>
              <a:t> </a:t>
            </a:r>
            <a:r>
              <a:rPr dirty="0" err="1">
                <a:solidFill>
                  <a:schemeClr val="tx1"/>
                </a:solidFill>
              </a:rPr>
              <a:t>classe</a:t>
            </a:r>
            <a:r>
              <a:rPr dirty="0">
                <a:solidFill>
                  <a:schemeClr val="tx1"/>
                </a:solidFill>
              </a:rPr>
              <a:t> </a:t>
            </a:r>
            <a:r>
              <a:rPr dirty="0" err="1">
                <a:solidFill>
                  <a:schemeClr val="tx1"/>
                </a:solidFill>
              </a:rPr>
              <a:t>particulière</a:t>
            </a:r>
            <a:r>
              <a:rPr dirty="0">
                <a:solidFill>
                  <a:schemeClr val="tx1"/>
                </a:solidFill>
              </a:rPr>
              <a:t> de </a:t>
            </a:r>
            <a:r>
              <a:rPr lang="it-IT" dirty="0">
                <a:solidFill>
                  <a:schemeClr val="tx1"/>
                </a:solidFill>
              </a:rPr>
              <a:t>TF </a:t>
            </a:r>
            <a:r>
              <a:rPr dirty="0" err="1">
                <a:solidFill>
                  <a:schemeClr val="tx1"/>
                </a:solidFill>
              </a:rPr>
              <a:t>établis</a:t>
            </a:r>
            <a:r>
              <a:rPr dirty="0">
                <a:solidFill>
                  <a:schemeClr val="tx1"/>
                </a:solidFill>
              </a:rPr>
              <a:t> </a:t>
            </a:r>
            <a:r>
              <a:rPr dirty="0" err="1">
                <a:solidFill>
                  <a:schemeClr val="tx1"/>
                </a:solidFill>
              </a:rPr>
              <a:t>peuvent</a:t>
            </a:r>
            <a:r>
              <a:rPr dirty="0">
                <a:solidFill>
                  <a:schemeClr val="tx1"/>
                </a:solidFill>
              </a:rPr>
              <a:t> </a:t>
            </a:r>
            <a:r>
              <a:rPr dirty="0" err="1">
                <a:solidFill>
                  <a:schemeClr val="tx1"/>
                </a:solidFill>
              </a:rPr>
              <a:t>ralentir</a:t>
            </a:r>
            <a:r>
              <a:rPr dirty="0">
                <a:solidFill>
                  <a:schemeClr val="tx1"/>
                </a:solidFill>
              </a:rPr>
              <a:t> (</a:t>
            </a:r>
            <a:r>
              <a:rPr dirty="0" err="1">
                <a:solidFill>
                  <a:schemeClr val="tx1"/>
                </a:solidFill>
              </a:rPr>
              <a:t>mais</a:t>
            </a:r>
            <a:r>
              <a:rPr dirty="0">
                <a:solidFill>
                  <a:schemeClr val="tx1"/>
                </a:solidFill>
              </a:rPr>
              <a:t> non </a:t>
            </a:r>
            <a:r>
              <a:rPr dirty="0" err="1">
                <a:solidFill>
                  <a:schemeClr val="tx1"/>
                </a:solidFill>
              </a:rPr>
              <a:t>prévenir</a:t>
            </a:r>
            <a:r>
              <a:rPr dirty="0">
                <a:solidFill>
                  <a:schemeClr val="tx1"/>
                </a:solidFill>
              </a:rPr>
              <a:t>) </a:t>
            </a:r>
            <a:r>
              <a:rPr lang="it-IT" dirty="0">
                <a:solidFill>
                  <a:schemeClr val="tx1"/>
                </a:solidFill>
              </a:rPr>
              <a:t>la </a:t>
            </a:r>
            <a:r>
              <a:rPr lang="it-IT" dirty="0" err="1">
                <a:solidFill>
                  <a:schemeClr val="tx1"/>
                </a:solidFill>
              </a:rPr>
              <a:t>progression</a:t>
            </a:r>
            <a:r>
              <a:rPr dirty="0">
                <a:solidFill>
                  <a:schemeClr val="tx1"/>
                </a:solidFill>
              </a:rPr>
              <a:t> du handicap;</a:t>
            </a:r>
            <a:r>
              <a:rPr baseline="30000" dirty="0">
                <a:solidFill>
                  <a:schemeClr val="tx1"/>
                </a:solidFill>
              </a:rPr>
              <a:t>1,2</a:t>
            </a:r>
            <a:r>
              <a:rPr dirty="0">
                <a:solidFill>
                  <a:schemeClr val="tx1"/>
                </a:solidFill>
              </a:rPr>
              <a:t> </a:t>
            </a:r>
            <a:r>
              <a:rPr dirty="0" err="1">
                <a:solidFill>
                  <a:schemeClr val="tx1"/>
                </a:solidFill>
              </a:rPr>
              <a:t>d’autres</a:t>
            </a:r>
            <a:r>
              <a:rPr dirty="0">
                <a:solidFill>
                  <a:schemeClr val="tx1"/>
                </a:solidFill>
              </a:rPr>
              <a:t> </a:t>
            </a:r>
            <a:r>
              <a:rPr dirty="0" err="1">
                <a:solidFill>
                  <a:schemeClr val="tx1"/>
                </a:solidFill>
              </a:rPr>
              <a:t>rapportent</a:t>
            </a:r>
            <a:r>
              <a:rPr dirty="0">
                <a:solidFill>
                  <a:schemeClr val="tx1"/>
                </a:solidFill>
              </a:rPr>
              <a:t> </a:t>
            </a:r>
            <a:r>
              <a:rPr dirty="0" err="1">
                <a:solidFill>
                  <a:schemeClr val="tx1"/>
                </a:solidFill>
              </a:rPr>
              <a:t>qu’ils</a:t>
            </a:r>
            <a:r>
              <a:rPr dirty="0">
                <a:solidFill>
                  <a:schemeClr val="tx1"/>
                </a:solidFill>
              </a:rPr>
              <a:t> </a:t>
            </a:r>
            <a:r>
              <a:rPr dirty="0" err="1">
                <a:solidFill>
                  <a:schemeClr val="tx1"/>
                </a:solidFill>
              </a:rPr>
              <a:t>n’ont</a:t>
            </a:r>
            <a:r>
              <a:rPr dirty="0">
                <a:solidFill>
                  <a:schemeClr val="tx1"/>
                </a:solidFill>
              </a:rPr>
              <a:t> </a:t>
            </a:r>
            <a:r>
              <a:rPr dirty="0" err="1">
                <a:solidFill>
                  <a:schemeClr val="tx1"/>
                </a:solidFill>
              </a:rPr>
              <a:t>aucun</a:t>
            </a:r>
            <a:r>
              <a:rPr dirty="0">
                <a:solidFill>
                  <a:schemeClr val="tx1"/>
                </a:solidFill>
              </a:rPr>
              <a:t> </a:t>
            </a:r>
            <a:r>
              <a:rPr dirty="0" err="1">
                <a:solidFill>
                  <a:schemeClr val="tx1"/>
                </a:solidFill>
              </a:rPr>
              <a:t>effet</a:t>
            </a:r>
            <a:r>
              <a:rPr dirty="0">
                <a:solidFill>
                  <a:schemeClr val="tx1"/>
                </a:solidFill>
              </a:rPr>
              <a:t> sur </a:t>
            </a:r>
            <a:r>
              <a:rPr lang="it-IT" dirty="0">
                <a:solidFill>
                  <a:schemeClr val="tx1"/>
                </a:solidFill>
              </a:rPr>
              <a:t>la </a:t>
            </a:r>
            <a:r>
              <a:rPr lang="it-IT" dirty="0" err="1">
                <a:solidFill>
                  <a:schemeClr val="tx1"/>
                </a:solidFill>
              </a:rPr>
              <a:t>progression</a:t>
            </a:r>
            <a:r>
              <a:rPr dirty="0">
                <a:solidFill>
                  <a:schemeClr val="tx1"/>
                </a:solidFill>
              </a:rPr>
              <a:t> du handicap</a:t>
            </a:r>
            <a:r>
              <a:rPr baseline="30000" dirty="0">
                <a:solidFill>
                  <a:schemeClr val="tx1"/>
                </a:solidFill>
              </a:rPr>
              <a:t>3</a:t>
            </a:r>
            <a:r>
              <a:rPr lang="it-IT" baseline="30000" dirty="0">
                <a:solidFill>
                  <a:schemeClr val="tx1"/>
                </a:solidFill>
              </a:rPr>
              <a:t> </a:t>
            </a:r>
            <a:endParaRPr sz="2400" dirty="0">
              <a:solidFill>
                <a:schemeClr val="tx1"/>
              </a:solidFill>
            </a:endParaRPr>
          </a:p>
          <a:p>
            <a:pPr>
              <a:defRPr sz="2000"/>
            </a:pPr>
            <a:r>
              <a:rPr dirty="0" err="1">
                <a:solidFill>
                  <a:schemeClr val="tx1"/>
                </a:solidFill>
              </a:rPr>
              <a:t>Certains</a:t>
            </a:r>
            <a:r>
              <a:rPr dirty="0">
                <a:solidFill>
                  <a:schemeClr val="tx1"/>
                </a:solidFill>
              </a:rPr>
              <a:t> nouveaux </a:t>
            </a:r>
            <a:r>
              <a:rPr lang="it-IT" dirty="0">
                <a:solidFill>
                  <a:schemeClr val="tx1"/>
                </a:solidFill>
              </a:rPr>
              <a:t>TF </a:t>
            </a:r>
            <a:r>
              <a:rPr dirty="0">
                <a:solidFill>
                  <a:schemeClr val="tx1"/>
                </a:solidFill>
              </a:rPr>
              <a:t>se </a:t>
            </a:r>
            <a:r>
              <a:rPr dirty="0" err="1">
                <a:solidFill>
                  <a:schemeClr val="tx1"/>
                </a:solidFill>
              </a:rPr>
              <a:t>sont</a:t>
            </a:r>
            <a:r>
              <a:rPr dirty="0">
                <a:solidFill>
                  <a:schemeClr val="tx1"/>
                </a:solidFill>
              </a:rPr>
              <a:t> </a:t>
            </a:r>
            <a:r>
              <a:rPr dirty="0" err="1">
                <a:solidFill>
                  <a:schemeClr val="tx1"/>
                </a:solidFill>
              </a:rPr>
              <a:t>montrés</a:t>
            </a:r>
            <a:r>
              <a:rPr dirty="0">
                <a:solidFill>
                  <a:schemeClr val="tx1"/>
                </a:solidFill>
              </a:rPr>
              <a:t> plus </a:t>
            </a:r>
            <a:r>
              <a:rPr dirty="0" err="1">
                <a:solidFill>
                  <a:schemeClr val="tx1"/>
                </a:solidFill>
              </a:rPr>
              <a:t>efficaces</a:t>
            </a:r>
            <a:r>
              <a:rPr dirty="0">
                <a:solidFill>
                  <a:schemeClr val="tx1"/>
                </a:solidFill>
              </a:rPr>
              <a:t> </a:t>
            </a:r>
            <a:r>
              <a:rPr dirty="0" err="1">
                <a:solidFill>
                  <a:schemeClr val="tx1"/>
                </a:solidFill>
              </a:rPr>
              <a:t>en</a:t>
            </a:r>
            <a:r>
              <a:rPr dirty="0">
                <a:solidFill>
                  <a:schemeClr val="tx1"/>
                </a:solidFill>
              </a:rPr>
              <a:t> </a:t>
            </a:r>
            <a:r>
              <a:rPr dirty="0" err="1">
                <a:solidFill>
                  <a:schemeClr val="tx1"/>
                </a:solidFill>
              </a:rPr>
              <a:t>matière</a:t>
            </a:r>
            <a:r>
              <a:rPr dirty="0">
                <a:solidFill>
                  <a:schemeClr val="tx1"/>
                </a:solidFill>
              </a:rPr>
              <a:t> de </a:t>
            </a:r>
            <a:r>
              <a:rPr dirty="0" err="1">
                <a:solidFill>
                  <a:schemeClr val="tx1"/>
                </a:solidFill>
              </a:rPr>
              <a:t>réduction</a:t>
            </a:r>
            <a:r>
              <a:rPr dirty="0">
                <a:solidFill>
                  <a:schemeClr val="tx1"/>
                </a:solidFill>
              </a:rPr>
              <a:t> de </a:t>
            </a:r>
            <a:r>
              <a:rPr lang="it-IT" dirty="0">
                <a:solidFill>
                  <a:schemeClr val="tx1"/>
                </a:solidFill>
              </a:rPr>
              <a:t>la </a:t>
            </a:r>
            <a:r>
              <a:rPr lang="it-IT" dirty="0" err="1">
                <a:solidFill>
                  <a:schemeClr val="tx1"/>
                </a:solidFill>
              </a:rPr>
              <a:t>progression</a:t>
            </a:r>
            <a:r>
              <a:rPr lang="it-IT" dirty="0">
                <a:solidFill>
                  <a:schemeClr val="tx1"/>
                </a:solidFill>
              </a:rPr>
              <a:t> </a:t>
            </a:r>
            <a:r>
              <a:rPr dirty="0">
                <a:solidFill>
                  <a:schemeClr val="tx1"/>
                </a:solidFill>
              </a:rPr>
              <a:t>du handicap, du </a:t>
            </a:r>
            <a:r>
              <a:rPr dirty="0" err="1">
                <a:solidFill>
                  <a:schemeClr val="tx1"/>
                </a:solidFill>
              </a:rPr>
              <a:t>taux</a:t>
            </a:r>
            <a:r>
              <a:rPr dirty="0">
                <a:solidFill>
                  <a:schemeClr val="tx1"/>
                </a:solidFill>
              </a:rPr>
              <a:t> de </a:t>
            </a:r>
            <a:r>
              <a:rPr lang="fr-FR" dirty="0">
                <a:solidFill>
                  <a:schemeClr val="tx1"/>
                </a:solidFill>
              </a:rPr>
              <a:t>poussées</a:t>
            </a:r>
            <a:r>
              <a:rPr dirty="0">
                <a:solidFill>
                  <a:schemeClr val="tx1"/>
                </a:solidFill>
              </a:rPr>
              <a:t> et/</a:t>
            </a:r>
            <a:r>
              <a:rPr dirty="0" err="1">
                <a:solidFill>
                  <a:schemeClr val="tx1"/>
                </a:solidFill>
              </a:rPr>
              <a:t>ou</a:t>
            </a:r>
            <a:r>
              <a:rPr dirty="0">
                <a:solidFill>
                  <a:schemeClr val="tx1"/>
                </a:solidFill>
              </a:rPr>
              <a:t> </a:t>
            </a:r>
            <a:r>
              <a:rPr lang="it-IT" dirty="0" err="1">
                <a:solidFill>
                  <a:schemeClr val="tx1"/>
                </a:solidFill>
              </a:rPr>
              <a:t>du</a:t>
            </a:r>
            <a:r>
              <a:rPr lang="it-IT" dirty="0">
                <a:solidFill>
                  <a:schemeClr val="tx1"/>
                </a:solidFill>
              </a:rPr>
              <a:t> </a:t>
            </a:r>
            <a:r>
              <a:rPr lang="it-IT" dirty="0" err="1">
                <a:solidFill>
                  <a:schemeClr val="tx1"/>
                </a:solidFill>
              </a:rPr>
              <a:t>fardeau</a:t>
            </a:r>
            <a:r>
              <a:rPr lang="it-IT" dirty="0">
                <a:solidFill>
                  <a:schemeClr val="tx1"/>
                </a:solidFill>
              </a:rPr>
              <a:t> </a:t>
            </a:r>
            <a:r>
              <a:rPr lang="it-IT" dirty="0" err="1">
                <a:solidFill>
                  <a:schemeClr val="tx1"/>
                </a:solidFill>
              </a:rPr>
              <a:t>des</a:t>
            </a:r>
            <a:r>
              <a:rPr lang="it-IT" dirty="0">
                <a:solidFill>
                  <a:schemeClr val="tx1"/>
                </a:solidFill>
              </a:rPr>
              <a:t> </a:t>
            </a:r>
            <a:r>
              <a:rPr lang="it-IT" dirty="0" err="1">
                <a:solidFill>
                  <a:schemeClr val="tx1"/>
                </a:solidFill>
              </a:rPr>
              <a:t>lésions</a:t>
            </a:r>
            <a:r>
              <a:rPr dirty="0">
                <a:solidFill>
                  <a:schemeClr val="tx1"/>
                </a:solidFill>
              </a:rPr>
              <a:t> </a:t>
            </a:r>
            <a:r>
              <a:rPr dirty="0" err="1">
                <a:solidFill>
                  <a:schemeClr val="tx1"/>
                </a:solidFill>
              </a:rPr>
              <a:t>lors</a:t>
            </a:r>
            <a:r>
              <a:rPr lang="it-IT" dirty="0" err="1">
                <a:solidFill>
                  <a:schemeClr val="tx1"/>
                </a:solidFill>
              </a:rPr>
              <a:t>que</a:t>
            </a:r>
            <a:r>
              <a:rPr dirty="0">
                <a:solidFill>
                  <a:schemeClr val="tx1"/>
                </a:solidFill>
              </a:rPr>
              <a:t> </a:t>
            </a:r>
            <a:r>
              <a:rPr dirty="0" err="1">
                <a:solidFill>
                  <a:schemeClr val="tx1"/>
                </a:solidFill>
              </a:rPr>
              <a:t>compar</a:t>
            </a:r>
            <a:r>
              <a:rPr lang="it-IT" dirty="0" err="1">
                <a:solidFill>
                  <a:schemeClr val="tx1"/>
                </a:solidFill>
              </a:rPr>
              <a:t>és</a:t>
            </a:r>
            <a:r>
              <a:rPr lang="it-IT" dirty="0">
                <a:solidFill>
                  <a:schemeClr val="tx1"/>
                </a:solidFill>
              </a:rPr>
              <a:t> un-à-un</a:t>
            </a:r>
            <a:r>
              <a:rPr dirty="0">
                <a:solidFill>
                  <a:schemeClr val="tx1"/>
                </a:solidFill>
              </a:rPr>
              <a:t> à des </a:t>
            </a:r>
            <a:r>
              <a:rPr lang="it-IT" dirty="0">
                <a:solidFill>
                  <a:schemeClr val="tx1"/>
                </a:solidFill>
              </a:rPr>
              <a:t>TF</a:t>
            </a:r>
            <a:r>
              <a:rPr dirty="0">
                <a:solidFill>
                  <a:schemeClr val="tx1"/>
                </a:solidFill>
              </a:rPr>
              <a:t> </a:t>
            </a:r>
            <a:r>
              <a:rPr lang="it-IT" dirty="0" err="1">
                <a:solidFill>
                  <a:schemeClr val="tx1"/>
                </a:solidFill>
              </a:rPr>
              <a:t>établis</a:t>
            </a:r>
            <a:r>
              <a:rPr lang="it-IT" dirty="0">
                <a:solidFill>
                  <a:schemeClr val="tx1"/>
                </a:solidFill>
              </a:rPr>
              <a:t> </a:t>
            </a:r>
            <a:r>
              <a:rPr lang="it-IT" dirty="0" err="1">
                <a:solidFill>
                  <a:schemeClr val="tx1"/>
                </a:solidFill>
              </a:rPr>
              <a:t>lors</a:t>
            </a:r>
            <a:r>
              <a:rPr lang="it-IT" dirty="0">
                <a:solidFill>
                  <a:schemeClr val="tx1"/>
                </a:solidFill>
              </a:rPr>
              <a:t> d’</a:t>
            </a:r>
            <a:r>
              <a:rPr lang="it-IT" dirty="0" err="1">
                <a:solidFill>
                  <a:schemeClr val="tx1"/>
                </a:solidFill>
              </a:rPr>
              <a:t>études</a:t>
            </a:r>
            <a:r>
              <a:rPr lang="it-IT" dirty="0">
                <a:solidFill>
                  <a:schemeClr val="tx1"/>
                </a:solidFill>
              </a:rPr>
              <a:t> </a:t>
            </a:r>
            <a:r>
              <a:rPr dirty="0">
                <a:solidFill>
                  <a:schemeClr val="tx1"/>
                </a:solidFill>
              </a:rPr>
              <a:t>cliniques</a:t>
            </a:r>
            <a:r>
              <a:rPr baseline="30000" dirty="0">
                <a:solidFill>
                  <a:schemeClr val="tx1"/>
                </a:solidFill>
              </a:rPr>
              <a:t>4–9</a:t>
            </a:r>
          </a:p>
          <a:p>
            <a:pPr marL="684000" lvl="1" indent="-342000">
              <a:defRPr sz="2000"/>
            </a:pPr>
            <a:r>
              <a:rPr dirty="0" err="1">
                <a:solidFill>
                  <a:schemeClr val="tx1"/>
                </a:solidFill>
              </a:rPr>
              <a:t>D’autres</a:t>
            </a:r>
            <a:r>
              <a:rPr dirty="0">
                <a:solidFill>
                  <a:schemeClr val="tx1"/>
                </a:solidFill>
              </a:rPr>
              <a:t> </a:t>
            </a:r>
            <a:r>
              <a:rPr dirty="0" err="1">
                <a:solidFill>
                  <a:schemeClr val="tx1"/>
                </a:solidFill>
              </a:rPr>
              <a:t>ont</a:t>
            </a:r>
            <a:r>
              <a:rPr dirty="0">
                <a:solidFill>
                  <a:schemeClr val="tx1"/>
                </a:solidFill>
              </a:rPr>
              <a:t> </a:t>
            </a:r>
            <a:r>
              <a:rPr dirty="0" err="1">
                <a:solidFill>
                  <a:schemeClr val="tx1"/>
                </a:solidFill>
              </a:rPr>
              <a:t>été</a:t>
            </a:r>
            <a:r>
              <a:rPr dirty="0">
                <a:solidFill>
                  <a:schemeClr val="tx1"/>
                </a:solidFill>
              </a:rPr>
              <a:t> </a:t>
            </a:r>
            <a:r>
              <a:rPr dirty="0" err="1">
                <a:solidFill>
                  <a:schemeClr val="tx1"/>
                </a:solidFill>
              </a:rPr>
              <a:t>comparés</a:t>
            </a:r>
            <a:r>
              <a:rPr dirty="0">
                <a:solidFill>
                  <a:schemeClr val="tx1"/>
                </a:solidFill>
              </a:rPr>
              <a:t> </a:t>
            </a:r>
            <a:r>
              <a:rPr dirty="0" err="1">
                <a:solidFill>
                  <a:schemeClr val="tx1"/>
                </a:solidFill>
              </a:rPr>
              <a:t>uniquement</a:t>
            </a:r>
            <a:r>
              <a:rPr dirty="0">
                <a:solidFill>
                  <a:schemeClr val="tx1"/>
                </a:solidFill>
              </a:rPr>
              <a:t> </a:t>
            </a:r>
            <a:r>
              <a:rPr lang="it-IT" dirty="0" err="1">
                <a:solidFill>
                  <a:schemeClr val="tx1"/>
                </a:solidFill>
              </a:rPr>
              <a:t>avec</a:t>
            </a:r>
            <a:r>
              <a:rPr dirty="0">
                <a:solidFill>
                  <a:schemeClr val="tx1"/>
                </a:solidFill>
              </a:rPr>
              <a:t> un placebo</a:t>
            </a:r>
            <a:r>
              <a:rPr baseline="30000" dirty="0">
                <a:solidFill>
                  <a:schemeClr val="tx1"/>
                </a:solidFill>
              </a:rPr>
              <a:t>10–11</a:t>
            </a:r>
          </a:p>
        </p:txBody>
      </p:sp>
      <p:sp>
        <p:nvSpPr>
          <p:cNvPr id="429" name="Text Placeholder 2"/>
          <p:cNvSpPr>
            <a:spLocks noGrp="1"/>
          </p:cNvSpPr>
          <p:nvPr>
            <p:ph type="body" idx="13"/>
          </p:nvPr>
        </p:nvSpPr>
        <p:spPr>
          <a:xfrm>
            <a:off x="528136" y="5805264"/>
            <a:ext cx="10777637" cy="1080120"/>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rPr lang="it-IT" dirty="0">
                <a:solidFill>
                  <a:schemeClr val="tx1"/>
                </a:solidFill>
              </a:rPr>
              <a:t>TF, </a:t>
            </a:r>
            <a:r>
              <a:rPr lang="it-IT" dirty="0" err="1">
                <a:solidFill>
                  <a:schemeClr val="tx1"/>
                </a:solidFill>
              </a:rPr>
              <a:t>traitement</a:t>
            </a:r>
            <a:r>
              <a:rPr lang="it-IT" dirty="0">
                <a:solidFill>
                  <a:schemeClr val="tx1"/>
                </a:solidFill>
              </a:rPr>
              <a:t> de </a:t>
            </a:r>
            <a:r>
              <a:rPr lang="it-IT" dirty="0" err="1">
                <a:solidFill>
                  <a:schemeClr val="tx1"/>
                </a:solidFill>
              </a:rPr>
              <a:t>fond</a:t>
            </a:r>
            <a:r>
              <a:rPr lang="it-IT" dirty="0">
                <a:solidFill>
                  <a:schemeClr val="tx1"/>
                </a:solidFill>
              </a:rPr>
              <a:t>; </a:t>
            </a:r>
            <a:r>
              <a:rPr lang="it-IT" dirty="0" err="1">
                <a:solidFill>
                  <a:schemeClr val="tx1"/>
                </a:solidFill>
              </a:rPr>
              <a:t>MoA</a:t>
            </a:r>
            <a:r>
              <a:rPr lang="it-IT" dirty="0">
                <a:solidFill>
                  <a:schemeClr val="tx1"/>
                </a:solidFill>
              </a:rPr>
              <a:t>, </a:t>
            </a:r>
            <a:r>
              <a:rPr lang="it-IT" dirty="0" err="1">
                <a:solidFill>
                  <a:schemeClr val="tx1"/>
                </a:solidFill>
              </a:rPr>
              <a:t>mécanisme</a:t>
            </a:r>
            <a:r>
              <a:rPr lang="it-IT" dirty="0">
                <a:solidFill>
                  <a:schemeClr val="tx1"/>
                </a:solidFill>
              </a:rPr>
              <a:t> </a:t>
            </a:r>
            <a:r>
              <a:rPr lang="it-IT" dirty="0" err="1">
                <a:solidFill>
                  <a:schemeClr val="tx1"/>
                </a:solidFill>
              </a:rPr>
              <a:t>d’action</a:t>
            </a:r>
            <a:endParaRPr lang="it-IT" dirty="0">
              <a:solidFill>
                <a:schemeClr val="tx1"/>
              </a:solidFill>
            </a:endParaRPr>
          </a:p>
          <a:p>
            <a:pPr marL="0" indent="0">
              <a:buClrTx/>
              <a:buSzTx/>
              <a:buFontTx/>
              <a:buNone/>
              <a:defRPr sz="1200">
                <a:solidFill>
                  <a:schemeClr val="accent4"/>
                </a:solidFill>
              </a:defRPr>
            </a:pPr>
            <a:r>
              <a:rPr dirty="0"/>
              <a:t>1. </a:t>
            </a:r>
            <a:r>
              <a:rPr dirty="0" err="1"/>
              <a:t>Trojano</a:t>
            </a:r>
            <a:r>
              <a:rPr dirty="0"/>
              <a:t> M </a:t>
            </a:r>
            <a:r>
              <a:rPr i="1" dirty="0"/>
              <a:t>et al</a:t>
            </a:r>
            <a:r>
              <a:rPr dirty="0"/>
              <a:t>., 2009; 2. </a:t>
            </a:r>
            <a:r>
              <a:rPr dirty="0" err="1"/>
              <a:t>Trojano</a:t>
            </a:r>
            <a:r>
              <a:rPr dirty="0"/>
              <a:t> M </a:t>
            </a:r>
            <a:r>
              <a:rPr i="1" dirty="0"/>
              <a:t>et al</a:t>
            </a:r>
            <a:r>
              <a:rPr dirty="0"/>
              <a:t>., 2007; 3. </a:t>
            </a:r>
            <a:r>
              <a:rPr dirty="0" err="1"/>
              <a:t>Shirani</a:t>
            </a:r>
            <a:r>
              <a:rPr dirty="0"/>
              <a:t> A </a:t>
            </a:r>
            <a:r>
              <a:rPr i="1" dirty="0"/>
              <a:t>et al</a:t>
            </a:r>
            <a:r>
              <a:rPr dirty="0"/>
              <a:t>., 2012; 4. </a:t>
            </a:r>
            <a:r>
              <a:rPr dirty="0" err="1"/>
              <a:t>Rudick</a:t>
            </a:r>
            <a:r>
              <a:rPr dirty="0"/>
              <a:t> RA </a:t>
            </a:r>
            <a:r>
              <a:rPr i="1" dirty="0"/>
              <a:t>et al</a:t>
            </a:r>
            <a:r>
              <a:rPr dirty="0"/>
              <a:t>., 2006; 5. Coles AJ </a:t>
            </a:r>
            <a:r>
              <a:rPr i="1" dirty="0"/>
              <a:t>et al</a:t>
            </a:r>
            <a:r>
              <a:rPr dirty="0"/>
              <a:t>., 2008; 6. Cohen JA </a:t>
            </a:r>
            <a:r>
              <a:rPr i="1" dirty="0"/>
              <a:t>et al</a:t>
            </a:r>
            <a:r>
              <a:rPr dirty="0"/>
              <a:t>., 2010; </a:t>
            </a:r>
            <a:br>
              <a:rPr dirty="0"/>
            </a:br>
            <a:r>
              <a:rPr dirty="0"/>
              <a:t>7. Cohen JA </a:t>
            </a:r>
            <a:r>
              <a:rPr i="1" dirty="0"/>
              <a:t>et al</a:t>
            </a:r>
            <a:r>
              <a:rPr dirty="0"/>
              <a:t>., 2012; 8. Coles AJ </a:t>
            </a:r>
            <a:r>
              <a:rPr i="1" dirty="0"/>
              <a:t>et al</a:t>
            </a:r>
            <a:r>
              <a:rPr dirty="0"/>
              <a:t>., 2012; 9. Coles AJ </a:t>
            </a:r>
            <a:r>
              <a:rPr i="1" dirty="0"/>
              <a:t>et al</a:t>
            </a:r>
            <a:r>
              <a:rPr dirty="0"/>
              <a:t>., 2012; 10. </a:t>
            </a:r>
            <a:r>
              <a:rPr dirty="0" err="1"/>
              <a:t>Polman</a:t>
            </a:r>
            <a:r>
              <a:rPr dirty="0"/>
              <a:t> CH </a:t>
            </a:r>
            <a:r>
              <a:rPr i="1" dirty="0"/>
              <a:t>et al</a:t>
            </a:r>
            <a:r>
              <a:rPr dirty="0"/>
              <a:t>., 2006; 11. O’Connor P </a:t>
            </a:r>
            <a:r>
              <a:rPr i="1" dirty="0"/>
              <a:t>et al</a:t>
            </a:r>
            <a:r>
              <a:rPr dirty="0"/>
              <a:t>., 2011</a:t>
            </a:r>
          </a:p>
        </p:txBody>
      </p:sp>
      <p:graphicFrame>
        <p:nvGraphicFramePr>
          <p:cNvPr id="430" name="Table 3"/>
          <p:cNvGraphicFramePr/>
          <p:nvPr>
            <p:extLst>
              <p:ext uri="{D42A27DB-BD31-4B8C-83A1-F6EECF244321}">
                <p14:modId xmlns:p14="http://schemas.microsoft.com/office/powerpoint/2010/main" val="3391980631"/>
              </p:ext>
            </p:extLst>
          </p:nvPr>
        </p:nvGraphicFramePr>
        <p:xfrm>
          <a:off x="516918" y="4869160"/>
          <a:ext cx="11140571" cy="1280160"/>
        </p:xfrm>
        <a:graphic>
          <a:graphicData uri="http://schemas.openxmlformats.org/drawingml/2006/table">
            <a:tbl>
              <a:tblPr firstRow="1">
                <a:tableStyleId>{4C3C2611-4C71-4FC5-86AE-919BDF0F9419}</a:tableStyleId>
              </a:tblPr>
              <a:tblGrid>
                <a:gridCol w="2018179">
                  <a:extLst>
                    <a:ext uri="{9D8B030D-6E8A-4147-A177-3AD203B41FA5}">
                      <a16:colId xmlns="" xmlns:a16="http://schemas.microsoft.com/office/drawing/2014/main" val="20000"/>
                    </a:ext>
                  </a:extLst>
                </a:gridCol>
                <a:gridCol w="9122392">
                  <a:extLst>
                    <a:ext uri="{9D8B030D-6E8A-4147-A177-3AD203B41FA5}">
                      <a16:colId xmlns="" xmlns:a16="http://schemas.microsoft.com/office/drawing/2014/main" val="20001"/>
                    </a:ext>
                  </a:extLst>
                </a:gridCol>
              </a:tblGrid>
              <a:tr h="370840">
                <a:tc>
                  <a:txBody>
                    <a:bodyPr/>
                    <a:lstStyle/>
                    <a:p>
                      <a:pPr algn="l">
                        <a:defRPr sz="1800" b="0"/>
                      </a:pPr>
                      <a:r>
                        <a:rPr lang="it-IT" dirty="0">
                          <a:solidFill>
                            <a:schemeClr val="tx1"/>
                          </a:solidFill>
                        </a:rPr>
                        <a:t>T</a:t>
                      </a:r>
                      <a:r>
                        <a:rPr dirty="0" err="1">
                          <a:solidFill>
                            <a:schemeClr val="tx1"/>
                          </a:solidFill>
                        </a:rPr>
                        <a:t>raitements</a:t>
                      </a:r>
                      <a:r>
                        <a:rPr dirty="0">
                          <a:solidFill>
                            <a:schemeClr val="tx1"/>
                          </a:solidFill>
                        </a:rPr>
                        <a:t> </a:t>
                      </a:r>
                      <a:r>
                        <a:rPr dirty="0" err="1">
                          <a:solidFill>
                            <a:schemeClr val="tx1"/>
                          </a:solidFill>
                        </a:rPr>
                        <a:t>établis</a:t>
                      </a:r>
                      <a:endParaRPr dirty="0">
                        <a:solidFill>
                          <a:schemeClr val="tx1"/>
                        </a:solidFill>
                      </a:endParaRPr>
                    </a:p>
                  </a:txBody>
                  <a:tcPr marL="45720" marR="45720" horzOverflow="overflow">
                    <a:lnT w="12700">
                      <a:miter lim="400000"/>
                    </a:lnT>
                    <a:lnB w="12700">
                      <a:miter lim="400000"/>
                    </a:lnB>
                  </a:tcPr>
                </a:tc>
                <a:tc>
                  <a:txBody>
                    <a:bodyPr/>
                    <a:lstStyle/>
                    <a:p>
                      <a:pPr algn="l">
                        <a:defRPr sz="1800" b="0" spc="-30"/>
                      </a:pPr>
                      <a:r>
                        <a:rPr dirty="0">
                          <a:solidFill>
                            <a:schemeClr val="tx1"/>
                          </a:solidFill>
                        </a:rPr>
                        <a:t>Un </a:t>
                      </a:r>
                      <a:r>
                        <a:rPr dirty="0" err="1">
                          <a:solidFill>
                            <a:schemeClr val="tx1"/>
                          </a:solidFill>
                        </a:rPr>
                        <a:t>groupe</a:t>
                      </a:r>
                      <a:r>
                        <a:rPr dirty="0">
                          <a:solidFill>
                            <a:schemeClr val="tx1"/>
                          </a:solidFill>
                        </a:rPr>
                        <a:t> de </a:t>
                      </a:r>
                      <a:r>
                        <a:rPr dirty="0" err="1">
                          <a:solidFill>
                            <a:schemeClr val="tx1"/>
                          </a:solidFill>
                        </a:rPr>
                        <a:t>traitements</a:t>
                      </a:r>
                      <a:r>
                        <a:rPr dirty="0">
                          <a:solidFill>
                            <a:schemeClr val="tx1"/>
                          </a:solidFill>
                        </a:rPr>
                        <a:t> pour les </a:t>
                      </a:r>
                      <a:r>
                        <a:rPr dirty="0" err="1">
                          <a:solidFill>
                            <a:schemeClr val="tx1"/>
                          </a:solidFill>
                        </a:rPr>
                        <a:t>formes</a:t>
                      </a:r>
                      <a:r>
                        <a:rPr dirty="0">
                          <a:solidFill>
                            <a:schemeClr val="tx1"/>
                          </a:solidFill>
                        </a:rPr>
                        <a:t> </a:t>
                      </a:r>
                      <a:r>
                        <a:rPr dirty="0" err="1">
                          <a:solidFill>
                            <a:schemeClr val="tx1"/>
                          </a:solidFill>
                        </a:rPr>
                        <a:t>récidivantes</a:t>
                      </a:r>
                      <a:r>
                        <a:rPr dirty="0">
                          <a:solidFill>
                            <a:schemeClr val="tx1"/>
                          </a:solidFill>
                        </a:rPr>
                        <a:t> de SEP pour la </a:t>
                      </a:r>
                      <a:r>
                        <a:rPr dirty="0" err="1">
                          <a:solidFill>
                            <a:schemeClr val="tx1"/>
                          </a:solidFill>
                        </a:rPr>
                        <a:t>plupart</a:t>
                      </a:r>
                      <a:r>
                        <a:rPr dirty="0">
                          <a:solidFill>
                            <a:schemeClr val="tx1"/>
                          </a:solidFill>
                        </a:rPr>
                        <a:t> </a:t>
                      </a:r>
                      <a:r>
                        <a:rPr lang="it-IT" dirty="0">
                          <a:solidFill>
                            <a:schemeClr val="tx1"/>
                          </a:solidFill>
                        </a:rPr>
                        <a:t>autorisés </a:t>
                      </a:r>
                      <a:r>
                        <a:rPr dirty="0" err="1">
                          <a:solidFill>
                            <a:schemeClr val="tx1"/>
                          </a:solidFill>
                        </a:rPr>
                        <a:t>durant</a:t>
                      </a:r>
                      <a:r>
                        <a:rPr lang="en-GB" dirty="0">
                          <a:solidFill>
                            <a:schemeClr val="tx1"/>
                          </a:solidFill>
                        </a:rPr>
                        <a:t> </a:t>
                      </a:r>
                      <a:r>
                        <a:rPr dirty="0">
                          <a:solidFill>
                            <a:schemeClr val="tx1"/>
                          </a:solidFill>
                        </a:rPr>
                        <a:t>les </a:t>
                      </a:r>
                      <a:r>
                        <a:rPr dirty="0" err="1">
                          <a:solidFill>
                            <a:schemeClr val="tx1"/>
                          </a:solidFill>
                        </a:rPr>
                        <a:t>années</a:t>
                      </a:r>
                      <a:r>
                        <a:rPr dirty="0">
                          <a:solidFill>
                            <a:schemeClr val="tx1"/>
                          </a:solidFill>
                        </a:rPr>
                        <a:t> 1990, et reformulations et versions </a:t>
                      </a:r>
                      <a:r>
                        <a:rPr dirty="0" err="1">
                          <a:solidFill>
                            <a:schemeClr val="tx1"/>
                          </a:solidFill>
                        </a:rPr>
                        <a:t>génériques</a:t>
                      </a:r>
                      <a:r>
                        <a:rPr dirty="0">
                          <a:solidFill>
                            <a:schemeClr val="tx1"/>
                          </a:solidFill>
                        </a:rPr>
                        <a:t> de </a:t>
                      </a:r>
                      <a:r>
                        <a:rPr dirty="0" err="1">
                          <a:solidFill>
                            <a:schemeClr val="tx1"/>
                          </a:solidFill>
                        </a:rPr>
                        <a:t>ces</a:t>
                      </a:r>
                      <a:r>
                        <a:rPr dirty="0">
                          <a:solidFill>
                            <a:schemeClr val="tx1"/>
                          </a:solidFill>
                        </a:rPr>
                        <a:t> substances</a:t>
                      </a:r>
                      <a:r>
                        <a:rPr spc="0" dirty="0">
                          <a:solidFill>
                            <a:schemeClr val="tx1"/>
                          </a:solidFill>
                        </a:rPr>
                        <a:t> </a:t>
                      </a:r>
                    </a:p>
                  </a:txBody>
                  <a:tcPr marL="45720" marR="45720" horzOverflow="overflow">
                    <a:lnT w="12700">
                      <a:miter lim="400000"/>
                    </a:lnT>
                    <a:lnB w="12700">
                      <a:miter lim="400000"/>
                    </a:lnB>
                  </a:tcPr>
                </a:tc>
                <a:extLst>
                  <a:ext uri="{0D108BD9-81ED-4DB2-BD59-A6C34878D82A}">
                    <a16:rowId xmlns="" xmlns:a16="http://schemas.microsoft.com/office/drawing/2014/main" val="10000"/>
                  </a:ext>
                </a:extLst>
              </a:tr>
              <a:tr h="370840">
                <a:tc>
                  <a:txBody>
                    <a:bodyPr/>
                    <a:lstStyle/>
                    <a:p>
                      <a:pPr algn="l">
                        <a:defRPr sz="1800"/>
                      </a:pPr>
                      <a:r>
                        <a:rPr lang="fr-FR" dirty="0">
                          <a:solidFill>
                            <a:schemeClr val="tx1"/>
                          </a:solidFill>
                        </a:rPr>
                        <a:t>Traitements </a:t>
                      </a:r>
                      <a:r>
                        <a:rPr dirty="0">
                          <a:solidFill>
                            <a:schemeClr val="tx1"/>
                          </a:solidFill>
                        </a:rPr>
                        <a:t>plus </a:t>
                      </a:r>
                      <a:r>
                        <a:rPr dirty="0" err="1">
                          <a:solidFill>
                            <a:schemeClr val="tx1"/>
                          </a:solidFill>
                        </a:rPr>
                        <a:t>récents</a:t>
                      </a:r>
                      <a:endParaRPr dirty="0">
                        <a:solidFill>
                          <a:schemeClr val="tx1"/>
                        </a:solidFill>
                      </a:endParaRPr>
                    </a:p>
                  </a:txBody>
                  <a:tcPr marL="45720" marR="45720" horzOverflow="overflow">
                    <a:lnT w="12700">
                      <a:miter lim="400000"/>
                    </a:lnT>
                    <a:noFill/>
                  </a:tcPr>
                </a:tc>
                <a:tc>
                  <a:txBody>
                    <a:bodyPr/>
                    <a:lstStyle/>
                    <a:p>
                      <a:pPr algn="l">
                        <a:defRPr sz="1800"/>
                      </a:pPr>
                      <a:r>
                        <a:rPr dirty="0">
                          <a:solidFill>
                            <a:schemeClr val="tx1"/>
                          </a:solidFill>
                        </a:rPr>
                        <a:t>Un </a:t>
                      </a:r>
                      <a:r>
                        <a:rPr dirty="0" err="1">
                          <a:solidFill>
                            <a:schemeClr val="tx1"/>
                          </a:solidFill>
                        </a:rPr>
                        <a:t>groupe</a:t>
                      </a:r>
                      <a:r>
                        <a:rPr dirty="0">
                          <a:solidFill>
                            <a:schemeClr val="tx1"/>
                          </a:solidFill>
                        </a:rPr>
                        <a:t> de </a:t>
                      </a:r>
                      <a:r>
                        <a:rPr dirty="0" err="1">
                          <a:solidFill>
                            <a:schemeClr val="tx1"/>
                          </a:solidFill>
                        </a:rPr>
                        <a:t>traitements</a:t>
                      </a:r>
                      <a:r>
                        <a:rPr dirty="0">
                          <a:solidFill>
                            <a:schemeClr val="tx1"/>
                          </a:solidFill>
                        </a:rPr>
                        <a:t> homologues pour les </a:t>
                      </a:r>
                      <a:r>
                        <a:rPr dirty="0" err="1">
                          <a:solidFill>
                            <a:schemeClr val="tx1"/>
                          </a:solidFill>
                        </a:rPr>
                        <a:t>formes</a:t>
                      </a:r>
                      <a:r>
                        <a:rPr dirty="0">
                          <a:solidFill>
                            <a:schemeClr val="tx1"/>
                          </a:solidFill>
                        </a:rPr>
                        <a:t> </a:t>
                      </a:r>
                      <a:r>
                        <a:rPr dirty="0" err="1">
                          <a:solidFill>
                            <a:schemeClr val="tx1"/>
                          </a:solidFill>
                        </a:rPr>
                        <a:t>récidivantes</a:t>
                      </a:r>
                      <a:r>
                        <a:rPr dirty="0">
                          <a:solidFill>
                            <a:schemeClr val="tx1"/>
                          </a:solidFill>
                        </a:rPr>
                        <a:t> de SEP après les </a:t>
                      </a:r>
                      <a:r>
                        <a:rPr dirty="0" err="1">
                          <a:solidFill>
                            <a:schemeClr val="tx1"/>
                          </a:solidFill>
                        </a:rPr>
                        <a:t>années</a:t>
                      </a:r>
                      <a:r>
                        <a:rPr dirty="0">
                          <a:solidFill>
                            <a:schemeClr val="tx1"/>
                          </a:solidFill>
                        </a:rPr>
                        <a:t> 1990, </a:t>
                      </a:r>
                      <a:r>
                        <a:rPr lang="it-IT" dirty="0" err="1">
                          <a:solidFill>
                            <a:schemeClr val="tx1"/>
                          </a:solidFill>
                        </a:rPr>
                        <a:t>avec</a:t>
                      </a:r>
                      <a:r>
                        <a:rPr lang="it-IT" dirty="0">
                          <a:solidFill>
                            <a:schemeClr val="tx1"/>
                          </a:solidFill>
                        </a:rPr>
                        <a:t> </a:t>
                      </a:r>
                      <a:r>
                        <a:rPr lang="it-IT" dirty="0" err="1">
                          <a:solidFill>
                            <a:schemeClr val="tx1"/>
                          </a:solidFill>
                        </a:rPr>
                        <a:t>des</a:t>
                      </a:r>
                      <a:r>
                        <a:rPr dirty="0">
                          <a:solidFill>
                            <a:schemeClr val="tx1"/>
                          </a:solidFill>
                        </a:rPr>
                        <a:t> </a:t>
                      </a:r>
                      <a:r>
                        <a:rPr lang="it-IT" dirty="0" err="1">
                          <a:solidFill>
                            <a:schemeClr val="tx1"/>
                          </a:solidFill>
                        </a:rPr>
                        <a:t>MoA</a:t>
                      </a:r>
                      <a:r>
                        <a:rPr dirty="0">
                          <a:solidFill>
                            <a:schemeClr val="tx1"/>
                          </a:solidFill>
                        </a:rPr>
                        <a:t> </a:t>
                      </a:r>
                      <a:r>
                        <a:rPr dirty="0" err="1">
                          <a:solidFill>
                            <a:schemeClr val="tx1"/>
                          </a:solidFill>
                        </a:rPr>
                        <a:t>diffèrent</a:t>
                      </a:r>
                      <a:r>
                        <a:rPr dirty="0">
                          <a:solidFill>
                            <a:schemeClr val="tx1"/>
                          </a:solidFill>
                        </a:rPr>
                        <a:t> de </a:t>
                      </a:r>
                      <a:r>
                        <a:rPr dirty="0" err="1">
                          <a:solidFill>
                            <a:schemeClr val="tx1"/>
                          </a:solidFill>
                        </a:rPr>
                        <a:t>ceux</a:t>
                      </a:r>
                      <a:r>
                        <a:rPr dirty="0">
                          <a:solidFill>
                            <a:schemeClr val="tx1"/>
                          </a:solidFill>
                        </a:rPr>
                        <a:t> des </a:t>
                      </a:r>
                      <a:r>
                        <a:rPr dirty="0" err="1">
                          <a:solidFill>
                            <a:schemeClr val="tx1"/>
                          </a:solidFill>
                        </a:rPr>
                        <a:t>traitements</a:t>
                      </a:r>
                      <a:r>
                        <a:rPr dirty="0">
                          <a:solidFill>
                            <a:schemeClr val="tx1"/>
                          </a:solidFill>
                        </a:rPr>
                        <a:t> </a:t>
                      </a:r>
                      <a:r>
                        <a:rPr dirty="0" err="1">
                          <a:solidFill>
                            <a:schemeClr val="tx1"/>
                          </a:solidFill>
                        </a:rPr>
                        <a:t>établis</a:t>
                      </a:r>
                      <a:endParaRPr dirty="0">
                        <a:solidFill>
                          <a:schemeClr val="tx1"/>
                        </a:solidFill>
                      </a:endParaRPr>
                    </a:p>
                  </a:txBody>
                  <a:tcPr marL="45720" marR="45720" horzOverflow="overflow">
                    <a:lnT w="12700">
                      <a:miter lim="400000"/>
                    </a:lnT>
                    <a:noFill/>
                  </a:tcPr>
                </a:tc>
                <a:extLst>
                  <a:ext uri="{0D108BD9-81ED-4DB2-BD59-A6C34878D82A}">
                    <a16:rowId xmlns="" xmlns:a16="http://schemas.microsoft.com/office/drawing/2014/main" val="10001"/>
                  </a:ext>
                </a:extLst>
              </a:tr>
            </a:tbl>
          </a:graphicData>
        </a:graphic>
      </p:graphicFrame>
      <p:pic>
        <p:nvPicPr>
          <p:cNvPr id="431" name="Picture 2" descr="Picture 2"/>
          <p:cNvPicPr>
            <a:picLocks noChangeAspect="1"/>
          </p:cNvPicPr>
          <p:nvPr/>
        </p:nvPicPr>
        <p:blipFill>
          <a:blip r:embed="rId3">
            <a:extLst/>
          </a:blip>
          <a:stretch>
            <a:fillRect/>
          </a:stretch>
        </p:blipFill>
        <p:spPr>
          <a:xfrm>
            <a:off x="10842170" y="0"/>
            <a:ext cx="1366931" cy="1366931"/>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28</a:t>
            </a:fld>
            <a:endParaRPr/>
          </a:p>
        </p:txBody>
      </p:sp>
      <p:sp>
        <p:nvSpPr>
          <p:cNvPr id="436" name="Title 1"/>
          <p:cNvSpPr txBox="1">
            <a:spLocks noGrp="1"/>
          </p:cNvSpPr>
          <p:nvPr>
            <p:ph type="title"/>
          </p:nvPr>
        </p:nvSpPr>
        <p:spPr>
          <a:xfrm>
            <a:off x="-1" y="-1"/>
            <a:ext cx="10862441" cy="1335602"/>
          </a:xfrm>
          <a:prstGeom prst="rect">
            <a:avLst/>
          </a:prstGeom>
        </p:spPr>
        <p:txBody>
          <a:bodyPr/>
          <a:lstStyle/>
          <a:p>
            <a:r>
              <a:t>Sélectionner le traitement le plus approprié</a:t>
            </a:r>
          </a:p>
        </p:txBody>
      </p:sp>
      <p:sp>
        <p:nvSpPr>
          <p:cNvPr id="437" name="Content Placeholder 2"/>
          <p:cNvSpPr txBox="1">
            <a:spLocks noGrp="1"/>
          </p:cNvSpPr>
          <p:nvPr>
            <p:ph type="body" idx="1"/>
          </p:nvPr>
        </p:nvSpPr>
        <p:spPr>
          <a:xfrm>
            <a:off x="509462" y="1597820"/>
            <a:ext cx="10796311" cy="4525963"/>
          </a:xfrm>
          <a:prstGeom prst="rect">
            <a:avLst/>
          </a:prstGeom>
        </p:spPr>
        <p:txBody>
          <a:bodyPr/>
          <a:lstStyle/>
          <a:p>
            <a:r>
              <a:rPr dirty="0" err="1">
                <a:solidFill>
                  <a:schemeClr val="tx1"/>
                </a:solidFill>
              </a:rPr>
              <a:t>Mettre</a:t>
            </a:r>
            <a:r>
              <a:rPr dirty="0">
                <a:solidFill>
                  <a:schemeClr val="tx1"/>
                </a:solidFill>
              </a:rPr>
              <a:t> </a:t>
            </a:r>
            <a:r>
              <a:rPr dirty="0" err="1">
                <a:solidFill>
                  <a:schemeClr val="tx1"/>
                </a:solidFill>
              </a:rPr>
              <a:t>toute</a:t>
            </a:r>
            <a:r>
              <a:rPr dirty="0">
                <a:solidFill>
                  <a:schemeClr val="tx1"/>
                </a:solidFill>
              </a:rPr>
              <a:t> la </a:t>
            </a:r>
            <a:r>
              <a:rPr dirty="0" err="1">
                <a:solidFill>
                  <a:schemeClr val="tx1"/>
                </a:solidFill>
              </a:rPr>
              <a:t>gamme</a:t>
            </a:r>
            <a:r>
              <a:rPr dirty="0">
                <a:solidFill>
                  <a:schemeClr val="tx1"/>
                </a:solidFill>
              </a:rPr>
              <a:t> de </a:t>
            </a:r>
            <a:r>
              <a:rPr dirty="0" err="1">
                <a:solidFill>
                  <a:schemeClr val="tx1"/>
                </a:solidFill>
              </a:rPr>
              <a:t>traitements</a:t>
            </a:r>
            <a:r>
              <a:rPr dirty="0">
                <a:solidFill>
                  <a:schemeClr val="tx1"/>
                </a:solidFill>
              </a:rPr>
              <a:t> </a:t>
            </a:r>
            <a:r>
              <a:rPr lang="it-IT" dirty="0">
                <a:solidFill>
                  <a:schemeClr val="tx1"/>
                </a:solidFill>
              </a:rPr>
              <a:t>de </a:t>
            </a:r>
            <a:r>
              <a:rPr lang="it-IT" dirty="0" err="1">
                <a:solidFill>
                  <a:schemeClr val="tx1"/>
                </a:solidFill>
              </a:rPr>
              <a:t>fond</a:t>
            </a:r>
            <a:r>
              <a:rPr lang="it-IT" dirty="0">
                <a:solidFill>
                  <a:schemeClr val="tx1"/>
                </a:solidFill>
              </a:rPr>
              <a:t> </a:t>
            </a:r>
            <a:r>
              <a:rPr dirty="0">
                <a:solidFill>
                  <a:schemeClr val="tx1"/>
                </a:solidFill>
              </a:rPr>
              <a:t>à disposition des </a:t>
            </a:r>
            <a:r>
              <a:rPr dirty="0" err="1">
                <a:solidFill>
                  <a:schemeClr val="tx1"/>
                </a:solidFill>
              </a:rPr>
              <a:t>personnes</a:t>
            </a:r>
            <a:r>
              <a:rPr dirty="0">
                <a:solidFill>
                  <a:schemeClr val="tx1"/>
                </a:solidFill>
              </a:rPr>
              <a:t> </a:t>
            </a:r>
            <a:r>
              <a:rPr dirty="0" err="1">
                <a:solidFill>
                  <a:schemeClr val="tx1"/>
                </a:solidFill>
              </a:rPr>
              <a:t>atteintes</a:t>
            </a:r>
            <a:r>
              <a:rPr dirty="0">
                <a:solidFill>
                  <a:schemeClr val="tx1"/>
                </a:solidFill>
              </a:rPr>
              <a:t> de </a:t>
            </a:r>
            <a:r>
              <a:rPr dirty="0" err="1">
                <a:solidFill>
                  <a:schemeClr val="tx1"/>
                </a:solidFill>
              </a:rPr>
              <a:t>formes</a:t>
            </a:r>
            <a:r>
              <a:rPr dirty="0">
                <a:solidFill>
                  <a:schemeClr val="tx1"/>
                </a:solidFill>
              </a:rPr>
              <a:t> </a:t>
            </a:r>
            <a:r>
              <a:rPr lang="it-IT" dirty="0" err="1">
                <a:solidFill>
                  <a:schemeClr val="tx1"/>
                </a:solidFill>
              </a:rPr>
              <a:t>récidivantes</a:t>
            </a:r>
            <a:r>
              <a:rPr lang="it-IT" dirty="0">
                <a:solidFill>
                  <a:schemeClr val="tx1"/>
                </a:solidFill>
              </a:rPr>
              <a:t> </a:t>
            </a:r>
            <a:r>
              <a:rPr dirty="0">
                <a:solidFill>
                  <a:schemeClr val="tx1"/>
                </a:solidFill>
              </a:rPr>
              <a:t>de SEP, </a:t>
            </a:r>
            <a:r>
              <a:rPr dirty="0" err="1">
                <a:solidFill>
                  <a:schemeClr val="tx1"/>
                </a:solidFill>
              </a:rPr>
              <a:t>quel</a:t>
            </a:r>
            <a:r>
              <a:rPr dirty="0">
                <a:solidFill>
                  <a:schemeClr val="tx1"/>
                </a:solidFill>
              </a:rPr>
              <a:t> que </a:t>
            </a:r>
            <a:r>
              <a:rPr dirty="0" err="1">
                <a:solidFill>
                  <a:schemeClr val="tx1"/>
                </a:solidFill>
              </a:rPr>
              <a:t>soit</a:t>
            </a:r>
            <a:r>
              <a:rPr dirty="0">
                <a:solidFill>
                  <a:schemeClr val="tx1"/>
                </a:solidFill>
              </a:rPr>
              <a:t> </a:t>
            </a:r>
            <a:r>
              <a:rPr lang="it-IT" dirty="0" err="1">
                <a:solidFill>
                  <a:schemeClr val="tx1"/>
                </a:solidFill>
              </a:rPr>
              <a:t>les</a:t>
            </a:r>
            <a:r>
              <a:rPr lang="it-IT" dirty="0">
                <a:solidFill>
                  <a:schemeClr val="tx1"/>
                </a:solidFill>
              </a:rPr>
              <a:t> </a:t>
            </a:r>
            <a:r>
              <a:rPr lang="it-IT" dirty="0" err="1">
                <a:solidFill>
                  <a:schemeClr val="tx1"/>
                </a:solidFill>
              </a:rPr>
              <a:t>antécédents</a:t>
            </a:r>
            <a:r>
              <a:rPr lang="it-IT" dirty="0">
                <a:solidFill>
                  <a:schemeClr val="tx1"/>
                </a:solidFill>
              </a:rPr>
              <a:t> de </a:t>
            </a:r>
            <a:r>
              <a:rPr dirty="0" err="1">
                <a:solidFill>
                  <a:schemeClr val="tx1"/>
                </a:solidFill>
              </a:rPr>
              <a:t>traitement</a:t>
            </a:r>
            <a:r>
              <a:rPr dirty="0">
                <a:solidFill>
                  <a:schemeClr val="tx1"/>
                </a:solidFill>
              </a:rPr>
              <a:t>, </a:t>
            </a:r>
            <a:r>
              <a:rPr dirty="0" err="1">
                <a:solidFill>
                  <a:schemeClr val="tx1"/>
                </a:solidFill>
              </a:rPr>
              <a:t>afin</a:t>
            </a:r>
            <a:r>
              <a:rPr dirty="0">
                <a:solidFill>
                  <a:schemeClr val="tx1"/>
                </a:solidFill>
              </a:rPr>
              <a:t> </a:t>
            </a:r>
            <a:r>
              <a:rPr dirty="0" err="1">
                <a:solidFill>
                  <a:schemeClr val="tx1"/>
                </a:solidFill>
              </a:rPr>
              <a:t>d’aider</a:t>
            </a:r>
            <a:r>
              <a:rPr dirty="0">
                <a:solidFill>
                  <a:schemeClr val="tx1"/>
                </a:solidFill>
              </a:rPr>
              <a:t> à :</a:t>
            </a:r>
          </a:p>
          <a:p>
            <a:pPr marL="684000" lvl="1" indent="-342000">
              <a:defRPr sz="2400"/>
            </a:pPr>
            <a:r>
              <a:rPr dirty="0" err="1">
                <a:solidFill>
                  <a:schemeClr val="tx1"/>
                </a:solidFill>
              </a:rPr>
              <a:t>accélérer</a:t>
            </a:r>
            <a:r>
              <a:rPr dirty="0">
                <a:solidFill>
                  <a:schemeClr val="tx1"/>
                </a:solidFill>
              </a:rPr>
              <a:t> </a:t>
            </a:r>
            <a:r>
              <a:rPr dirty="0" err="1">
                <a:solidFill>
                  <a:schemeClr val="tx1"/>
                </a:solidFill>
              </a:rPr>
              <a:t>l’adoption</a:t>
            </a:r>
            <a:r>
              <a:rPr dirty="0">
                <a:solidFill>
                  <a:schemeClr val="tx1"/>
                </a:solidFill>
              </a:rPr>
              <a:t> du </a:t>
            </a:r>
            <a:r>
              <a:rPr dirty="0" err="1">
                <a:solidFill>
                  <a:schemeClr val="tx1"/>
                </a:solidFill>
              </a:rPr>
              <a:t>traitement</a:t>
            </a:r>
            <a:r>
              <a:rPr dirty="0">
                <a:solidFill>
                  <a:schemeClr val="tx1"/>
                </a:solidFill>
              </a:rPr>
              <a:t> le plus </a:t>
            </a:r>
            <a:r>
              <a:rPr dirty="0" err="1">
                <a:solidFill>
                  <a:schemeClr val="tx1"/>
                </a:solidFill>
              </a:rPr>
              <a:t>approprié</a:t>
            </a:r>
            <a:endParaRPr dirty="0">
              <a:solidFill>
                <a:schemeClr val="tx1"/>
              </a:solidFill>
            </a:endParaRPr>
          </a:p>
          <a:p>
            <a:pPr marL="684000" lvl="1" indent="-342000">
              <a:defRPr sz="2400"/>
            </a:pPr>
            <a:r>
              <a:rPr dirty="0" err="1">
                <a:solidFill>
                  <a:schemeClr val="tx1"/>
                </a:solidFill>
              </a:rPr>
              <a:t>optimiser</a:t>
            </a:r>
            <a:r>
              <a:rPr dirty="0">
                <a:solidFill>
                  <a:schemeClr val="tx1"/>
                </a:solidFill>
              </a:rPr>
              <a:t> </a:t>
            </a:r>
            <a:r>
              <a:rPr dirty="0" err="1">
                <a:solidFill>
                  <a:schemeClr val="tx1"/>
                </a:solidFill>
              </a:rPr>
              <a:t>l’efficacité</a:t>
            </a:r>
            <a:r>
              <a:rPr dirty="0">
                <a:solidFill>
                  <a:schemeClr val="tx1"/>
                </a:solidFill>
              </a:rPr>
              <a:t> et la </a:t>
            </a:r>
            <a:r>
              <a:rPr dirty="0" err="1">
                <a:solidFill>
                  <a:schemeClr val="tx1"/>
                </a:solidFill>
              </a:rPr>
              <a:t>sécurité</a:t>
            </a:r>
            <a:r>
              <a:rPr dirty="0">
                <a:solidFill>
                  <a:schemeClr val="tx1"/>
                </a:solidFill>
              </a:rPr>
              <a:t> pour </a:t>
            </a:r>
            <a:r>
              <a:rPr dirty="0" err="1">
                <a:solidFill>
                  <a:schemeClr val="tx1"/>
                </a:solidFill>
              </a:rPr>
              <a:t>chaque</a:t>
            </a:r>
            <a:r>
              <a:rPr dirty="0">
                <a:solidFill>
                  <a:schemeClr val="tx1"/>
                </a:solidFill>
              </a:rPr>
              <a:t> </a:t>
            </a:r>
            <a:r>
              <a:rPr dirty="0" err="1">
                <a:solidFill>
                  <a:schemeClr val="tx1"/>
                </a:solidFill>
              </a:rPr>
              <a:t>individu</a:t>
            </a:r>
            <a:endParaRPr dirty="0">
              <a:solidFill>
                <a:schemeClr val="tx1"/>
              </a:solidFill>
            </a:endParaRPr>
          </a:p>
          <a:p>
            <a:pPr marL="684000" lvl="1" indent="-342000">
              <a:defRPr sz="2400"/>
            </a:pPr>
            <a:endParaRPr dirty="0"/>
          </a:p>
          <a:p>
            <a:r>
              <a:rPr dirty="0" err="1">
                <a:solidFill>
                  <a:schemeClr val="tx1"/>
                </a:solidFill>
              </a:rPr>
              <a:t>Prendre</a:t>
            </a:r>
            <a:r>
              <a:rPr dirty="0">
                <a:solidFill>
                  <a:schemeClr val="tx1"/>
                </a:solidFill>
              </a:rPr>
              <a:t> </a:t>
            </a:r>
            <a:r>
              <a:rPr dirty="0" err="1">
                <a:solidFill>
                  <a:schemeClr val="tx1"/>
                </a:solidFill>
              </a:rPr>
              <a:t>une</a:t>
            </a:r>
            <a:r>
              <a:rPr dirty="0">
                <a:solidFill>
                  <a:schemeClr val="tx1"/>
                </a:solidFill>
              </a:rPr>
              <a:t> </a:t>
            </a:r>
            <a:r>
              <a:rPr dirty="0" err="1">
                <a:solidFill>
                  <a:schemeClr val="tx1"/>
                </a:solidFill>
              </a:rPr>
              <a:t>décision</a:t>
            </a:r>
            <a:r>
              <a:rPr dirty="0">
                <a:solidFill>
                  <a:schemeClr val="tx1"/>
                </a:solidFill>
              </a:rPr>
              <a:t> </a:t>
            </a:r>
            <a:r>
              <a:rPr dirty="0" err="1">
                <a:solidFill>
                  <a:schemeClr val="tx1"/>
                </a:solidFill>
              </a:rPr>
              <a:t>partagée</a:t>
            </a:r>
            <a:r>
              <a:rPr dirty="0">
                <a:solidFill>
                  <a:schemeClr val="tx1"/>
                </a:solidFill>
              </a:rPr>
              <a:t> au </a:t>
            </a:r>
            <a:r>
              <a:rPr dirty="0" err="1">
                <a:solidFill>
                  <a:schemeClr val="tx1"/>
                </a:solidFill>
              </a:rPr>
              <a:t>sujet</a:t>
            </a:r>
            <a:r>
              <a:rPr dirty="0">
                <a:solidFill>
                  <a:schemeClr val="tx1"/>
                </a:solidFill>
              </a:rPr>
              <a:t> du </a:t>
            </a:r>
            <a:r>
              <a:rPr dirty="0" err="1">
                <a:solidFill>
                  <a:schemeClr val="tx1"/>
                </a:solidFill>
              </a:rPr>
              <a:t>traitement</a:t>
            </a:r>
            <a:r>
              <a:rPr dirty="0">
                <a:solidFill>
                  <a:schemeClr val="tx1"/>
                </a:solidFill>
              </a:rPr>
              <a:t> de fond qui </a:t>
            </a:r>
            <a:r>
              <a:rPr dirty="0" err="1">
                <a:solidFill>
                  <a:schemeClr val="tx1"/>
                </a:solidFill>
              </a:rPr>
              <a:t>répond</a:t>
            </a:r>
            <a:r>
              <a:rPr dirty="0">
                <a:solidFill>
                  <a:schemeClr val="tx1"/>
                </a:solidFill>
              </a:rPr>
              <a:t> le </a:t>
            </a:r>
            <a:r>
              <a:rPr dirty="0" err="1">
                <a:solidFill>
                  <a:schemeClr val="tx1"/>
                </a:solidFill>
              </a:rPr>
              <a:t>mieux</a:t>
            </a:r>
            <a:r>
              <a:rPr dirty="0">
                <a:solidFill>
                  <a:schemeClr val="tx1"/>
                </a:solidFill>
              </a:rPr>
              <a:t> </a:t>
            </a:r>
            <a:r>
              <a:rPr lang="it-IT" dirty="0">
                <a:solidFill>
                  <a:schemeClr val="tx1"/>
                </a:solidFill>
              </a:rPr>
              <a:t>à l’</a:t>
            </a:r>
            <a:r>
              <a:rPr lang="it-IT" dirty="0" err="1">
                <a:solidFill>
                  <a:schemeClr val="tx1"/>
                </a:solidFill>
              </a:rPr>
              <a:t>évolution</a:t>
            </a:r>
            <a:r>
              <a:rPr lang="it-IT" dirty="0">
                <a:solidFill>
                  <a:schemeClr val="tx1"/>
                </a:solidFill>
              </a:rPr>
              <a:t> </a:t>
            </a:r>
            <a:r>
              <a:rPr dirty="0">
                <a:solidFill>
                  <a:schemeClr val="tx1"/>
                </a:solidFill>
              </a:rPr>
              <a:t>de la </a:t>
            </a:r>
            <a:r>
              <a:rPr dirty="0" err="1">
                <a:solidFill>
                  <a:schemeClr val="tx1"/>
                </a:solidFill>
              </a:rPr>
              <a:t>maladie</a:t>
            </a:r>
            <a:r>
              <a:rPr dirty="0">
                <a:solidFill>
                  <a:schemeClr val="tx1"/>
                </a:solidFill>
              </a:rPr>
              <a:t>, aux </a:t>
            </a:r>
            <a:r>
              <a:rPr dirty="0" err="1">
                <a:solidFill>
                  <a:schemeClr val="tx1"/>
                </a:solidFill>
              </a:rPr>
              <a:t>valeurs</a:t>
            </a:r>
            <a:r>
              <a:rPr dirty="0">
                <a:solidFill>
                  <a:schemeClr val="tx1"/>
                </a:solidFill>
              </a:rPr>
              <a:t>, </a:t>
            </a:r>
            <a:r>
              <a:rPr lang="it-IT" dirty="0" err="1">
                <a:solidFill>
                  <a:schemeClr val="tx1"/>
                </a:solidFill>
              </a:rPr>
              <a:t>aux</a:t>
            </a:r>
            <a:r>
              <a:rPr lang="it-IT" dirty="0">
                <a:solidFill>
                  <a:schemeClr val="tx1"/>
                </a:solidFill>
              </a:rPr>
              <a:t> </a:t>
            </a:r>
            <a:r>
              <a:rPr lang="it-IT" dirty="0" err="1">
                <a:solidFill>
                  <a:schemeClr val="tx1"/>
                </a:solidFill>
              </a:rPr>
              <a:t>besoins</a:t>
            </a:r>
            <a:r>
              <a:rPr dirty="0">
                <a:solidFill>
                  <a:schemeClr val="tx1"/>
                </a:solidFill>
              </a:rPr>
              <a:t>, </a:t>
            </a:r>
            <a:r>
              <a:rPr lang="it-IT" dirty="0" err="1">
                <a:solidFill>
                  <a:schemeClr val="tx1"/>
                </a:solidFill>
              </a:rPr>
              <a:t>aux</a:t>
            </a:r>
            <a:r>
              <a:rPr lang="it-IT" dirty="0">
                <a:solidFill>
                  <a:schemeClr val="tx1"/>
                </a:solidFill>
              </a:rPr>
              <a:t> </a:t>
            </a:r>
            <a:r>
              <a:rPr dirty="0">
                <a:solidFill>
                  <a:schemeClr val="tx1"/>
                </a:solidFill>
              </a:rPr>
              <a:t>limitations et </a:t>
            </a:r>
            <a:r>
              <a:rPr lang="fr-FR" dirty="0">
                <a:solidFill>
                  <a:schemeClr val="tx1"/>
                </a:solidFill>
              </a:rPr>
              <a:t>au </a:t>
            </a:r>
            <a:r>
              <a:rPr dirty="0">
                <a:solidFill>
                  <a:schemeClr val="tx1"/>
                </a:solidFill>
              </a:rPr>
              <a:t>style de vie de </a:t>
            </a:r>
            <a:r>
              <a:rPr dirty="0" err="1">
                <a:solidFill>
                  <a:schemeClr val="tx1"/>
                </a:solidFill>
              </a:rPr>
              <a:t>chaque</a:t>
            </a:r>
            <a:r>
              <a:rPr dirty="0">
                <a:solidFill>
                  <a:schemeClr val="tx1"/>
                </a:solidFill>
              </a:rPr>
              <a:t> patient</a:t>
            </a:r>
          </a:p>
        </p:txBody>
      </p:sp>
      <p:sp>
        <p:nvSpPr>
          <p:cNvPr id="438" name="Text Placeholder 3"/>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1200">
                <a:solidFill>
                  <a:schemeClr val="accent4"/>
                </a:solidFill>
              </a:defRPr>
            </a:lvl1pPr>
          </a:lstStyle>
          <a:p>
            <a:r>
              <a:t>TF, traitement de fond</a:t>
            </a:r>
          </a:p>
        </p:txBody>
      </p:sp>
      <p:pic>
        <p:nvPicPr>
          <p:cNvPr id="439" name="Picture 2" descr="Picture 2"/>
          <p:cNvPicPr>
            <a:picLocks noChangeAspect="1"/>
          </p:cNvPicPr>
          <p:nvPr/>
        </p:nvPicPr>
        <p:blipFill>
          <a:blip r:embed="rId3">
            <a:extLst/>
          </a:blip>
          <a:stretch>
            <a:fillRect/>
          </a:stretch>
        </p:blipFill>
        <p:spPr>
          <a:xfrm>
            <a:off x="10842170" y="0"/>
            <a:ext cx="1366931" cy="136693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824192" y="2404465"/>
            <a:ext cx="3054834" cy="3168352"/>
          </a:xfrm>
          <a:prstGeom prst="ellipse">
            <a:avLst/>
          </a:prstGeom>
          <a:noFill/>
          <a:ln w="127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43"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29</a:t>
            </a:fld>
            <a:endParaRPr/>
          </a:p>
        </p:txBody>
      </p:sp>
      <p:grpSp>
        <p:nvGrpSpPr>
          <p:cNvPr id="460" name="Diagram 4"/>
          <p:cNvGrpSpPr/>
          <p:nvPr/>
        </p:nvGrpSpPr>
        <p:grpSpPr>
          <a:xfrm>
            <a:off x="6969200" y="1918756"/>
            <a:ext cx="4594076" cy="4624410"/>
            <a:chOff x="0" y="0"/>
            <a:chExt cx="4594074" cy="4624408"/>
          </a:xfrm>
        </p:grpSpPr>
        <p:grpSp>
          <p:nvGrpSpPr>
            <p:cNvPr id="446" name="Grouper"/>
            <p:cNvGrpSpPr/>
            <p:nvPr/>
          </p:nvGrpSpPr>
          <p:grpSpPr>
            <a:xfrm>
              <a:off x="1612788" y="0"/>
              <a:ext cx="1368497" cy="957948"/>
              <a:chOff x="0" y="0"/>
              <a:chExt cx="1368496" cy="957947"/>
            </a:xfrm>
          </p:grpSpPr>
          <p:sp>
            <p:nvSpPr>
              <p:cNvPr id="444" name="Rectangle aux angles arrondis"/>
              <p:cNvSpPr/>
              <p:nvPr/>
            </p:nvSpPr>
            <p:spPr>
              <a:xfrm>
                <a:off x="0" y="0"/>
                <a:ext cx="1368497" cy="957948"/>
              </a:xfrm>
              <a:prstGeom prst="roundRect">
                <a:avLst>
                  <a:gd name="adj" fmla="val 20000"/>
                </a:avLst>
              </a:prstGeom>
              <a:solidFill>
                <a:schemeClr val="accent1"/>
              </a:solidFill>
              <a:ln w="25400" cap="flat">
                <a:solidFill>
                  <a:schemeClr val="accent1"/>
                </a:solidFill>
                <a:prstDash val="solid"/>
                <a:round/>
              </a:ln>
              <a:effectLst/>
            </p:spPr>
            <p:txBody>
              <a:bodyPr wrap="square" lIns="45719" tIns="45719" rIns="45719" bIns="45719" numCol="1" anchor="ctr">
                <a:noAutofit/>
              </a:bodyPr>
              <a:lstStyle/>
              <a:p>
                <a:pPr algn="ctr">
                  <a:defRPr sz="2000" b="1">
                    <a:solidFill>
                      <a:srgbClr val="FFFFFF"/>
                    </a:solidFill>
                  </a:defRPr>
                </a:pPr>
                <a:endParaRPr/>
              </a:p>
            </p:txBody>
          </p:sp>
          <p:sp>
            <p:nvSpPr>
              <p:cNvPr id="445" name="Poussées"/>
              <p:cNvSpPr txBox="1"/>
              <p:nvPr/>
            </p:nvSpPr>
            <p:spPr>
              <a:xfrm>
                <a:off x="56102" y="337078"/>
                <a:ext cx="1256292" cy="2837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r>
                  <a:t>Poussées </a:t>
                </a:r>
              </a:p>
            </p:txBody>
          </p:sp>
        </p:grpSp>
        <p:grpSp>
          <p:nvGrpSpPr>
            <p:cNvPr id="450" name="Grouper"/>
            <p:cNvGrpSpPr/>
            <p:nvPr/>
          </p:nvGrpSpPr>
          <p:grpSpPr>
            <a:xfrm>
              <a:off x="3225576" y="1612788"/>
              <a:ext cx="1368498" cy="957949"/>
              <a:chOff x="0" y="0"/>
              <a:chExt cx="1368497" cy="957948"/>
            </a:xfrm>
          </p:grpSpPr>
          <p:sp>
            <p:nvSpPr>
              <p:cNvPr id="448" name="Rectangle aux angles arrondis"/>
              <p:cNvSpPr/>
              <p:nvPr/>
            </p:nvSpPr>
            <p:spPr>
              <a:xfrm>
                <a:off x="0" y="0"/>
                <a:ext cx="1368497" cy="957948"/>
              </a:xfrm>
              <a:prstGeom prst="roundRect">
                <a:avLst>
                  <a:gd name="adj" fmla="val 20000"/>
                </a:avLst>
              </a:prstGeom>
              <a:solidFill>
                <a:schemeClr val="accent1"/>
              </a:solidFill>
              <a:ln w="25400" cap="flat">
                <a:solidFill>
                  <a:schemeClr val="accent1"/>
                </a:solidFill>
                <a:prstDash val="solid"/>
                <a:round/>
              </a:ln>
              <a:effectLst/>
            </p:spPr>
            <p:txBody>
              <a:bodyPr wrap="square" lIns="45719" tIns="45719" rIns="45719" bIns="45719" numCol="1" anchor="ctr">
                <a:noAutofit/>
              </a:bodyPr>
              <a:lstStyle/>
              <a:p>
                <a:pPr algn="ctr">
                  <a:defRPr sz="2000" b="1">
                    <a:solidFill>
                      <a:srgbClr val="FFFFFF"/>
                    </a:solidFill>
                  </a:defRPr>
                </a:pPr>
                <a:endParaRPr/>
              </a:p>
            </p:txBody>
          </p:sp>
          <p:sp>
            <p:nvSpPr>
              <p:cNvPr id="449" name="Lésions détectées par IRM"/>
              <p:cNvSpPr txBox="1"/>
              <p:nvPr/>
            </p:nvSpPr>
            <p:spPr>
              <a:xfrm>
                <a:off x="56102" y="171197"/>
                <a:ext cx="1256292" cy="615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r>
                  <a:rPr dirty="0" err="1"/>
                  <a:t>Lésions</a:t>
                </a:r>
                <a:r>
                  <a:rPr dirty="0"/>
                  <a:t> IRM</a:t>
                </a:r>
              </a:p>
            </p:txBody>
          </p:sp>
        </p:grpSp>
        <p:grpSp>
          <p:nvGrpSpPr>
            <p:cNvPr id="454" name="Grouper"/>
            <p:cNvGrpSpPr/>
            <p:nvPr/>
          </p:nvGrpSpPr>
          <p:grpSpPr>
            <a:xfrm>
              <a:off x="1431055" y="3124504"/>
              <a:ext cx="1769354" cy="1499904"/>
              <a:chOff x="-181733" y="-1"/>
              <a:chExt cx="1769353" cy="1499903"/>
            </a:xfrm>
          </p:grpSpPr>
          <p:sp>
            <p:nvSpPr>
              <p:cNvPr id="452" name="Rectangle aux angles arrondis"/>
              <p:cNvSpPr/>
              <p:nvPr/>
            </p:nvSpPr>
            <p:spPr>
              <a:xfrm>
                <a:off x="-181733" y="130677"/>
                <a:ext cx="1769353" cy="1238548"/>
              </a:xfrm>
              <a:prstGeom prst="roundRect">
                <a:avLst>
                  <a:gd name="adj" fmla="val 20000"/>
                </a:avLst>
              </a:prstGeom>
              <a:solidFill>
                <a:schemeClr val="accent1"/>
              </a:solidFill>
              <a:ln w="25400" cap="flat">
                <a:solidFill>
                  <a:schemeClr val="accent1"/>
                </a:solidFill>
                <a:prstDash val="solid"/>
                <a:round/>
              </a:ln>
              <a:effectLst/>
            </p:spPr>
            <p:txBody>
              <a:bodyPr wrap="square" lIns="45719" tIns="45719" rIns="45719" bIns="45719" numCol="1" anchor="ctr">
                <a:noAutofit/>
              </a:bodyPr>
              <a:lstStyle/>
              <a:p>
                <a:pPr algn="ctr">
                  <a:defRPr sz="2000" b="1">
                    <a:solidFill>
                      <a:srgbClr val="FFFFFF"/>
                    </a:solidFill>
                  </a:defRPr>
                </a:pPr>
                <a:endParaRPr/>
              </a:p>
            </p:txBody>
          </p:sp>
          <p:sp>
            <p:nvSpPr>
              <p:cNvPr id="453" name="Aggravation du…"/>
              <p:cNvSpPr txBox="1"/>
              <p:nvPr/>
            </p:nvSpPr>
            <p:spPr>
              <a:xfrm>
                <a:off x="-109725" y="-1"/>
                <a:ext cx="1624283" cy="14999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a:defRPr sz="2000" b="1">
                    <a:solidFill>
                      <a:srgbClr val="FFFFFF"/>
                    </a:solidFill>
                  </a:defRPr>
                </a:pPr>
                <a:r>
                  <a:rPr lang="it-IT" dirty="0" err="1">
                    <a:solidFill>
                      <a:schemeClr val="bg1"/>
                    </a:solidFill>
                  </a:rPr>
                  <a:t>Progression</a:t>
                </a:r>
                <a:r>
                  <a:rPr dirty="0"/>
                  <a:t>du</a:t>
                </a:r>
              </a:p>
              <a:p>
                <a:pPr algn="ctr">
                  <a:defRPr sz="2000" b="1">
                    <a:solidFill>
                      <a:srgbClr val="FFFFFF"/>
                    </a:solidFill>
                  </a:defRPr>
                </a:pPr>
                <a:r>
                  <a:rPr dirty="0"/>
                  <a:t>handicap </a:t>
                </a:r>
              </a:p>
            </p:txBody>
          </p:sp>
        </p:grpSp>
        <p:grpSp>
          <p:nvGrpSpPr>
            <p:cNvPr id="458" name="Grouper"/>
            <p:cNvGrpSpPr/>
            <p:nvPr/>
          </p:nvGrpSpPr>
          <p:grpSpPr>
            <a:xfrm>
              <a:off x="0" y="1612788"/>
              <a:ext cx="1368497" cy="957948"/>
              <a:chOff x="0" y="0"/>
              <a:chExt cx="1368496" cy="957947"/>
            </a:xfrm>
          </p:grpSpPr>
          <p:sp>
            <p:nvSpPr>
              <p:cNvPr id="456" name="Rectangle aux angles arrondis"/>
              <p:cNvSpPr/>
              <p:nvPr/>
            </p:nvSpPr>
            <p:spPr>
              <a:xfrm>
                <a:off x="0" y="0"/>
                <a:ext cx="1368497" cy="957948"/>
              </a:xfrm>
              <a:prstGeom prst="roundRect">
                <a:avLst>
                  <a:gd name="adj" fmla="val 20000"/>
                </a:avLst>
              </a:prstGeom>
              <a:solidFill>
                <a:schemeClr val="accent1"/>
              </a:solidFill>
              <a:ln w="25400" cap="flat">
                <a:solidFill>
                  <a:schemeClr val="accent1"/>
                </a:solidFill>
                <a:prstDash val="solid"/>
                <a:round/>
              </a:ln>
              <a:effectLst/>
            </p:spPr>
            <p:txBody>
              <a:bodyPr wrap="square" lIns="45719" tIns="45719" rIns="45719" bIns="45719" numCol="1" anchor="ctr">
                <a:noAutofit/>
              </a:bodyPr>
              <a:lstStyle/>
              <a:p>
                <a:pPr algn="ctr">
                  <a:defRPr sz="1600" b="1">
                    <a:solidFill>
                      <a:srgbClr val="FFFFFF"/>
                    </a:solidFill>
                  </a:defRPr>
                </a:pPr>
                <a:endParaRPr/>
              </a:p>
            </p:txBody>
          </p:sp>
          <p:sp>
            <p:nvSpPr>
              <p:cNvPr id="457" name="Atrophie du cerveau"/>
              <p:cNvSpPr txBox="1"/>
              <p:nvPr/>
            </p:nvSpPr>
            <p:spPr>
              <a:xfrm>
                <a:off x="56102" y="44978"/>
                <a:ext cx="1256292" cy="8679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b="1">
                    <a:solidFill>
                      <a:srgbClr val="FFFFFF"/>
                    </a:solidFill>
                  </a:defRPr>
                </a:lvl1pPr>
              </a:lstStyle>
              <a:p>
                <a:r>
                  <a:t>Atrophie du cerveau</a:t>
                </a:r>
              </a:p>
            </p:txBody>
          </p:sp>
        </p:grpSp>
      </p:grpSp>
      <p:sp>
        <p:nvSpPr>
          <p:cNvPr id="461" name="Straight Connector 7"/>
          <p:cNvSpPr/>
          <p:nvPr/>
        </p:nvSpPr>
        <p:spPr>
          <a:xfrm>
            <a:off x="9264649" y="2868611"/>
            <a:ext cx="1589" cy="2305327"/>
          </a:xfrm>
          <a:prstGeom prst="line">
            <a:avLst/>
          </a:prstGeom>
          <a:ln>
            <a:solidFill>
              <a:srgbClr val="EA631E"/>
            </a:solidFill>
          </a:ln>
        </p:spPr>
        <p:txBody>
          <a:bodyPr lIns="45719" rIns="45719"/>
          <a:lstStyle/>
          <a:p>
            <a:endParaRPr/>
          </a:p>
        </p:txBody>
      </p:sp>
      <p:sp>
        <p:nvSpPr>
          <p:cNvPr id="462" name="Straight Connector 14"/>
          <p:cNvSpPr/>
          <p:nvPr/>
        </p:nvSpPr>
        <p:spPr>
          <a:xfrm flipV="1">
            <a:off x="8384071" y="3988639"/>
            <a:ext cx="1761158" cy="2"/>
          </a:xfrm>
          <a:prstGeom prst="line">
            <a:avLst/>
          </a:prstGeom>
          <a:ln>
            <a:solidFill>
              <a:srgbClr val="EA631E"/>
            </a:solidFill>
          </a:ln>
        </p:spPr>
        <p:txBody>
          <a:bodyPr lIns="45719" rIns="45719"/>
          <a:lstStyle/>
          <a:p>
            <a:endParaRPr/>
          </a:p>
        </p:txBody>
      </p:sp>
      <p:sp>
        <p:nvSpPr>
          <p:cNvPr id="463" name="Title 1"/>
          <p:cNvSpPr txBox="1">
            <a:spLocks noGrp="1"/>
          </p:cNvSpPr>
          <p:nvPr>
            <p:ph type="title"/>
          </p:nvPr>
        </p:nvSpPr>
        <p:spPr>
          <a:xfrm>
            <a:off x="-1" y="-1"/>
            <a:ext cx="10862441" cy="1335602"/>
          </a:xfrm>
          <a:prstGeom prst="rect">
            <a:avLst/>
          </a:prstGeom>
        </p:spPr>
        <p:txBody>
          <a:bodyPr/>
          <a:lstStyle/>
          <a:p>
            <a:r>
              <a:rPr dirty="0" err="1"/>
              <a:t>Surveiller</a:t>
            </a:r>
            <a:r>
              <a:rPr dirty="0"/>
              <a:t> les </a:t>
            </a:r>
            <a:r>
              <a:rPr dirty="0" err="1"/>
              <a:t>indicateurs</a:t>
            </a:r>
            <a:r>
              <a:rPr dirty="0"/>
              <a:t> </a:t>
            </a:r>
            <a:r>
              <a:rPr dirty="0" err="1"/>
              <a:t>cliniques</a:t>
            </a:r>
            <a:r>
              <a:rPr dirty="0"/>
              <a:t> et </a:t>
            </a:r>
            <a:r>
              <a:rPr lang="fr-FR" dirty="0">
                <a:solidFill>
                  <a:schemeClr val="bg1"/>
                </a:solidFill>
              </a:rPr>
              <a:t>infra</a:t>
            </a:r>
            <a:r>
              <a:rPr dirty="0"/>
              <a:t>-</a:t>
            </a:r>
            <a:r>
              <a:rPr dirty="0" err="1"/>
              <a:t>cliniques</a:t>
            </a:r>
            <a:endParaRPr dirty="0"/>
          </a:p>
        </p:txBody>
      </p:sp>
      <p:sp>
        <p:nvSpPr>
          <p:cNvPr id="464" name="Content Placeholder 2"/>
          <p:cNvSpPr txBox="1">
            <a:spLocks noGrp="1"/>
          </p:cNvSpPr>
          <p:nvPr>
            <p:ph type="body" sz="half" idx="1"/>
          </p:nvPr>
        </p:nvSpPr>
        <p:spPr>
          <a:xfrm>
            <a:off x="509462" y="1597820"/>
            <a:ext cx="5901387" cy="4525963"/>
          </a:xfrm>
          <a:prstGeom prst="rect">
            <a:avLst/>
          </a:prstGeom>
        </p:spPr>
        <p:txBody>
          <a:bodyPr>
            <a:normAutofit/>
          </a:bodyPr>
          <a:lstStyle/>
          <a:p>
            <a:r>
              <a:rPr dirty="0">
                <a:solidFill>
                  <a:schemeClr val="tx1"/>
                </a:solidFill>
              </a:rPr>
              <a:t>Les </a:t>
            </a:r>
            <a:r>
              <a:rPr dirty="0" err="1">
                <a:solidFill>
                  <a:schemeClr val="tx1"/>
                </a:solidFill>
              </a:rPr>
              <a:t>méta</a:t>
            </a:r>
            <a:r>
              <a:rPr dirty="0">
                <a:solidFill>
                  <a:schemeClr val="tx1"/>
                </a:solidFill>
              </a:rPr>
              <a:t>-analyses </a:t>
            </a:r>
            <a:r>
              <a:rPr dirty="0" err="1">
                <a:solidFill>
                  <a:schemeClr val="tx1"/>
                </a:solidFill>
              </a:rPr>
              <a:t>apportent</a:t>
            </a:r>
            <a:r>
              <a:rPr dirty="0">
                <a:solidFill>
                  <a:schemeClr val="tx1"/>
                </a:solidFill>
              </a:rPr>
              <a:t> de </a:t>
            </a:r>
            <a:r>
              <a:rPr dirty="0" err="1">
                <a:solidFill>
                  <a:schemeClr val="tx1"/>
                </a:solidFill>
              </a:rPr>
              <a:t>solides</a:t>
            </a:r>
            <a:r>
              <a:rPr dirty="0">
                <a:solidFill>
                  <a:schemeClr val="tx1"/>
                </a:solidFill>
              </a:rPr>
              <a:t> </a:t>
            </a:r>
            <a:r>
              <a:rPr dirty="0" err="1">
                <a:solidFill>
                  <a:schemeClr val="tx1"/>
                </a:solidFill>
              </a:rPr>
              <a:t>preuves</a:t>
            </a:r>
            <a:r>
              <a:rPr dirty="0">
                <a:solidFill>
                  <a:schemeClr val="tx1"/>
                </a:solidFill>
              </a:rPr>
              <a:t> que </a:t>
            </a:r>
            <a:r>
              <a:rPr dirty="0" err="1">
                <a:solidFill>
                  <a:schemeClr val="tx1"/>
                </a:solidFill>
              </a:rPr>
              <a:t>l’effet</a:t>
            </a:r>
            <a:r>
              <a:rPr dirty="0">
                <a:solidFill>
                  <a:schemeClr val="tx1"/>
                </a:solidFill>
              </a:rPr>
              <a:t> du </a:t>
            </a:r>
            <a:r>
              <a:rPr dirty="0" err="1">
                <a:solidFill>
                  <a:schemeClr val="tx1"/>
                </a:solidFill>
              </a:rPr>
              <a:t>traitement</a:t>
            </a:r>
            <a:r>
              <a:rPr dirty="0">
                <a:solidFill>
                  <a:schemeClr val="tx1"/>
                </a:solidFill>
              </a:rPr>
              <a:t> sur </a:t>
            </a:r>
            <a:r>
              <a:rPr lang="it-IT" dirty="0">
                <a:solidFill>
                  <a:schemeClr val="tx1"/>
                </a:solidFill>
              </a:rPr>
              <a:t>la </a:t>
            </a:r>
            <a:r>
              <a:rPr lang="it-IT" dirty="0" err="1">
                <a:solidFill>
                  <a:schemeClr val="tx1"/>
                </a:solidFill>
              </a:rPr>
              <a:t>progression</a:t>
            </a:r>
            <a:r>
              <a:rPr dirty="0">
                <a:solidFill>
                  <a:schemeClr val="tx1"/>
                </a:solidFill>
              </a:rPr>
              <a:t> du handicap </a:t>
            </a:r>
            <a:r>
              <a:rPr dirty="0" err="1">
                <a:solidFill>
                  <a:schemeClr val="tx1"/>
                </a:solidFill>
              </a:rPr>
              <a:t>est</a:t>
            </a:r>
            <a:r>
              <a:rPr dirty="0">
                <a:solidFill>
                  <a:schemeClr val="tx1"/>
                </a:solidFill>
              </a:rPr>
              <a:t> </a:t>
            </a:r>
            <a:r>
              <a:rPr lang="it-IT" dirty="0" err="1">
                <a:solidFill>
                  <a:schemeClr val="tx1"/>
                </a:solidFill>
              </a:rPr>
              <a:t>corrélé</a:t>
            </a:r>
            <a:r>
              <a:rPr lang="it-IT" dirty="0">
                <a:solidFill>
                  <a:schemeClr val="tx1"/>
                </a:solidFill>
              </a:rPr>
              <a:t> </a:t>
            </a:r>
            <a:r>
              <a:rPr dirty="0">
                <a:solidFill>
                  <a:schemeClr val="tx1"/>
                </a:solidFill>
              </a:rPr>
              <a:t>à </a:t>
            </a:r>
            <a:r>
              <a:rPr dirty="0" err="1">
                <a:solidFill>
                  <a:schemeClr val="tx1"/>
                </a:solidFill>
              </a:rPr>
              <a:t>l’effet</a:t>
            </a:r>
            <a:r>
              <a:rPr dirty="0">
                <a:solidFill>
                  <a:schemeClr val="tx1"/>
                </a:solidFill>
              </a:rPr>
              <a:t> du </a:t>
            </a:r>
            <a:r>
              <a:rPr dirty="0" err="1">
                <a:solidFill>
                  <a:schemeClr val="tx1"/>
                </a:solidFill>
              </a:rPr>
              <a:t>traitement</a:t>
            </a:r>
            <a:r>
              <a:rPr dirty="0">
                <a:solidFill>
                  <a:schemeClr val="tx1"/>
                </a:solidFill>
              </a:rPr>
              <a:t> </a:t>
            </a:r>
            <a:r>
              <a:rPr lang="it-IT" dirty="0">
                <a:solidFill>
                  <a:schemeClr val="tx1"/>
                </a:solidFill>
              </a:rPr>
              <a:t>pour </a:t>
            </a:r>
            <a:r>
              <a:rPr dirty="0">
                <a:solidFill>
                  <a:schemeClr val="tx1"/>
                </a:solidFill>
              </a:rPr>
              <a:t>:</a:t>
            </a:r>
          </a:p>
          <a:p>
            <a:pPr marL="684000" lvl="1" indent="-342000">
              <a:defRPr sz="2400"/>
            </a:pPr>
            <a:r>
              <a:rPr dirty="0">
                <a:solidFill>
                  <a:schemeClr val="tx1"/>
                </a:solidFill>
              </a:rPr>
              <a:t>les </a:t>
            </a:r>
            <a:r>
              <a:rPr dirty="0" err="1">
                <a:solidFill>
                  <a:schemeClr val="tx1"/>
                </a:solidFill>
              </a:rPr>
              <a:t>poussées</a:t>
            </a:r>
            <a:r>
              <a:rPr dirty="0">
                <a:solidFill>
                  <a:schemeClr val="tx1"/>
                </a:solidFill>
              </a:rPr>
              <a:t> (</a:t>
            </a:r>
            <a:r>
              <a:rPr i="1" dirty="0">
                <a:solidFill>
                  <a:schemeClr val="tx1"/>
                </a:solidFill>
              </a:rPr>
              <a:t>R</a:t>
            </a:r>
            <a:r>
              <a:rPr baseline="30000" dirty="0">
                <a:solidFill>
                  <a:schemeClr val="tx1"/>
                </a:solidFill>
              </a:rPr>
              <a:t>2</a:t>
            </a:r>
            <a:r>
              <a:rPr dirty="0">
                <a:solidFill>
                  <a:schemeClr val="tx1"/>
                </a:solidFill>
              </a:rPr>
              <a:t> = 0,71)</a:t>
            </a:r>
            <a:r>
              <a:rPr baseline="30000" dirty="0">
                <a:solidFill>
                  <a:schemeClr val="tx1"/>
                </a:solidFill>
              </a:rPr>
              <a:t>1</a:t>
            </a:r>
          </a:p>
          <a:p>
            <a:pPr marL="684000" lvl="1" indent="-342000">
              <a:defRPr sz="2400"/>
            </a:pPr>
            <a:r>
              <a:rPr dirty="0">
                <a:solidFill>
                  <a:schemeClr val="tx1"/>
                </a:solidFill>
              </a:rPr>
              <a:t>les </a:t>
            </a:r>
            <a:r>
              <a:rPr dirty="0" err="1">
                <a:solidFill>
                  <a:schemeClr val="tx1"/>
                </a:solidFill>
              </a:rPr>
              <a:t>lésions</a:t>
            </a:r>
            <a:r>
              <a:rPr dirty="0">
                <a:solidFill>
                  <a:schemeClr val="tx1"/>
                </a:solidFill>
              </a:rPr>
              <a:t> </a:t>
            </a:r>
            <a:r>
              <a:rPr dirty="0" err="1">
                <a:solidFill>
                  <a:schemeClr val="tx1"/>
                </a:solidFill>
              </a:rPr>
              <a:t>nouvelles</a:t>
            </a:r>
            <a:r>
              <a:rPr dirty="0">
                <a:solidFill>
                  <a:schemeClr val="tx1"/>
                </a:solidFill>
              </a:rPr>
              <a:t> </a:t>
            </a:r>
            <a:r>
              <a:rPr dirty="0" err="1">
                <a:solidFill>
                  <a:schemeClr val="tx1"/>
                </a:solidFill>
              </a:rPr>
              <a:t>ou</a:t>
            </a:r>
            <a:r>
              <a:rPr dirty="0">
                <a:solidFill>
                  <a:schemeClr val="tx1"/>
                </a:solidFill>
              </a:rPr>
              <a:t> actives </a:t>
            </a:r>
            <a:r>
              <a:rPr lang="en-GB" dirty="0">
                <a:solidFill>
                  <a:schemeClr val="tx1"/>
                </a:solidFill>
              </a:rPr>
              <a:t/>
            </a:r>
            <a:br>
              <a:rPr lang="en-GB" dirty="0">
                <a:solidFill>
                  <a:schemeClr val="tx1"/>
                </a:solidFill>
              </a:rPr>
            </a:br>
            <a:r>
              <a:rPr dirty="0">
                <a:solidFill>
                  <a:schemeClr val="tx1"/>
                </a:solidFill>
              </a:rPr>
              <a:t>(</a:t>
            </a:r>
            <a:r>
              <a:rPr i="1" dirty="0">
                <a:solidFill>
                  <a:schemeClr val="tx1"/>
                </a:solidFill>
              </a:rPr>
              <a:t>R</a:t>
            </a:r>
            <a:r>
              <a:rPr baseline="30000" dirty="0">
                <a:solidFill>
                  <a:schemeClr val="tx1"/>
                </a:solidFill>
              </a:rPr>
              <a:t>2</a:t>
            </a:r>
            <a:r>
              <a:rPr dirty="0">
                <a:solidFill>
                  <a:schemeClr val="tx1"/>
                </a:solidFill>
              </a:rPr>
              <a:t> = 0,71)</a:t>
            </a:r>
            <a:r>
              <a:rPr baseline="30000" dirty="0">
                <a:solidFill>
                  <a:schemeClr val="tx1"/>
                </a:solidFill>
              </a:rPr>
              <a:t>2</a:t>
            </a:r>
            <a:r>
              <a:rPr dirty="0">
                <a:solidFill>
                  <a:schemeClr val="tx1"/>
                </a:solidFill>
              </a:rPr>
              <a:t> et les </a:t>
            </a:r>
            <a:r>
              <a:rPr dirty="0" err="1">
                <a:solidFill>
                  <a:schemeClr val="tx1"/>
                </a:solidFill>
              </a:rPr>
              <a:t>lésions</a:t>
            </a:r>
            <a:r>
              <a:rPr dirty="0">
                <a:solidFill>
                  <a:schemeClr val="tx1"/>
                </a:solidFill>
              </a:rPr>
              <a:t> </a:t>
            </a:r>
            <a:r>
              <a:rPr lang="it-IT" dirty="0">
                <a:solidFill>
                  <a:schemeClr val="tx1"/>
                </a:solidFill>
              </a:rPr>
              <a:t>IRM </a:t>
            </a:r>
            <a:r>
              <a:rPr dirty="0" err="1">
                <a:solidFill>
                  <a:schemeClr val="tx1"/>
                </a:solidFill>
              </a:rPr>
              <a:t>exclusivement</a:t>
            </a:r>
            <a:r>
              <a:rPr dirty="0">
                <a:solidFill>
                  <a:schemeClr val="tx1"/>
                </a:solidFill>
              </a:rPr>
              <a:t> (</a:t>
            </a:r>
            <a:r>
              <a:rPr i="1" dirty="0">
                <a:solidFill>
                  <a:schemeClr val="tx1"/>
                </a:solidFill>
              </a:rPr>
              <a:t>R</a:t>
            </a:r>
            <a:r>
              <a:rPr baseline="30000" dirty="0">
                <a:solidFill>
                  <a:schemeClr val="tx1"/>
                </a:solidFill>
              </a:rPr>
              <a:t>2</a:t>
            </a:r>
            <a:r>
              <a:rPr dirty="0">
                <a:solidFill>
                  <a:schemeClr val="tx1"/>
                </a:solidFill>
              </a:rPr>
              <a:t> = 0,81)</a:t>
            </a:r>
            <a:r>
              <a:rPr baseline="30000" dirty="0">
                <a:solidFill>
                  <a:schemeClr val="tx1"/>
                </a:solidFill>
              </a:rPr>
              <a:t>3</a:t>
            </a:r>
            <a:r>
              <a:rPr dirty="0">
                <a:solidFill>
                  <a:schemeClr val="tx1"/>
                </a:solidFill>
              </a:rPr>
              <a:t> </a:t>
            </a:r>
          </a:p>
          <a:p>
            <a:pPr marL="684000" lvl="1" indent="-342000">
              <a:defRPr sz="2400"/>
            </a:pPr>
            <a:r>
              <a:rPr dirty="0" err="1"/>
              <a:t>l’atrophie</a:t>
            </a:r>
            <a:r>
              <a:rPr dirty="0"/>
              <a:t> du </a:t>
            </a:r>
            <a:r>
              <a:rPr dirty="0" err="1"/>
              <a:t>cerveau</a:t>
            </a:r>
            <a:r>
              <a:rPr dirty="0"/>
              <a:t> (</a:t>
            </a:r>
            <a:r>
              <a:rPr i="1" dirty="0"/>
              <a:t>R</a:t>
            </a:r>
            <a:r>
              <a:rPr baseline="30000" dirty="0"/>
              <a:t>2</a:t>
            </a:r>
            <a:r>
              <a:rPr dirty="0"/>
              <a:t> = 0,48)</a:t>
            </a:r>
            <a:r>
              <a:rPr baseline="30000" dirty="0"/>
              <a:t>4</a:t>
            </a:r>
          </a:p>
        </p:txBody>
      </p:sp>
      <p:sp>
        <p:nvSpPr>
          <p:cNvPr id="465" name="Text Placeholder 3"/>
          <p:cNvSpPr>
            <a:spLocks noGrp="1"/>
          </p:cNvSpPr>
          <p:nvPr>
            <p:ph type="body" idx="13"/>
          </p:nvPr>
        </p:nvSpPr>
        <p:spPr>
          <a:xfrm>
            <a:off x="528136" y="6396335"/>
            <a:ext cx="10777637" cy="461666"/>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rPr dirty="0"/>
              <a:t>IRM, </a:t>
            </a:r>
            <a:r>
              <a:rPr dirty="0" err="1"/>
              <a:t>imagerie</a:t>
            </a:r>
            <a:r>
              <a:rPr dirty="0"/>
              <a:t> par </a:t>
            </a:r>
            <a:r>
              <a:rPr dirty="0" err="1"/>
              <a:t>résonance</a:t>
            </a:r>
            <a:r>
              <a:rPr dirty="0"/>
              <a:t> </a:t>
            </a:r>
            <a:r>
              <a:rPr dirty="0" err="1"/>
              <a:t>magnétique</a:t>
            </a:r>
            <a:r>
              <a:rPr dirty="0"/>
              <a:t/>
            </a:r>
            <a:br>
              <a:rPr dirty="0"/>
            </a:br>
            <a:r>
              <a:rPr dirty="0"/>
              <a:t>1. </a:t>
            </a:r>
            <a:r>
              <a:rPr dirty="0" err="1"/>
              <a:t>Sormani</a:t>
            </a:r>
            <a:r>
              <a:rPr dirty="0"/>
              <a:t> MP </a:t>
            </a:r>
            <a:r>
              <a:rPr i="1" dirty="0"/>
              <a:t>et al</a:t>
            </a:r>
            <a:r>
              <a:rPr dirty="0"/>
              <a:t>., 2010; 2. </a:t>
            </a:r>
            <a:r>
              <a:rPr dirty="0" err="1"/>
              <a:t>Sormani</a:t>
            </a:r>
            <a:r>
              <a:rPr dirty="0"/>
              <a:t> MP, </a:t>
            </a:r>
            <a:r>
              <a:rPr dirty="0" err="1"/>
              <a:t>Bruzzi</a:t>
            </a:r>
            <a:r>
              <a:rPr dirty="0"/>
              <a:t> P, 2013; 3. </a:t>
            </a:r>
            <a:r>
              <a:rPr dirty="0" err="1"/>
              <a:t>Sormani</a:t>
            </a:r>
            <a:r>
              <a:rPr dirty="0"/>
              <a:t> MP </a:t>
            </a:r>
            <a:r>
              <a:rPr i="1" dirty="0"/>
              <a:t>et al</a:t>
            </a:r>
            <a:r>
              <a:rPr dirty="0"/>
              <a:t>., 2009; 4. </a:t>
            </a:r>
            <a:r>
              <a:rPr dirty="0" err="1"/>
              <a:t>Sormani</a:t>
            </a:r>
            <a:r>
              <a:rPr dirty="0"/>
              <a:t> MP </a:t>
            </a:r>
            <a:r>
              <a:rPr i="1" dirty="0"/>
              <a:t>et al</a:t>
            </a:r>
            <a:r>
              <a:rPr dirty="0"/>
              <a:t>., 2014</a:t>
            </a:r>
          </a:p>
        </p:txBody>
      </p:sp>
      <p:pic>
        <p:nvPicPr>
          <p:cNvPr id="466" name="Picture 2" descr="Picture 2"/>
          <p:cNvPicPr>
            <a:picLocks noChangeAspect="1"/>
          </p:cNvPicPr>
          <p:nvPr/>
        </p:nvPicPr>
        <p:blipFill>
          <a:blip r:embed="rId3">
            <a:extLst/>
          </a:blip>
          <a:stretch>
            <a:fillRect/>
          </a:stretch>
        </p:blipFill>
        <p:spPr>
          <a:xfrm>
            <a:off x="10842170" y="0"/>
            <a:ext cx="1366931" cy="136693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a:t>
            </a:fld>
            <a:endParaRPr/>
          </a:p>
        </p:txBody>
      </p:sp>
      <p:pic>
        <p:nvPicPr>
          <p:cNvPr id="141" name="Picture 2" descr="Picture 2"/>
          <p:cNvPicPr>
            <a:picLocks noChangeAspect="1"/>
          </p:cNvPicPr>
          <p:nvPr/>
        </p:nvPicPr>
        <p:blipFill>
          <a:blip r:embed="rId3">
            <a:extLst/>
          </a:blip>
          <a:stretch>
            <a:fillRect/>
          </a:stretch>
        </p:blipFill>
        <p:spPr>
          <a:xfrm>
            <a:off x="8435981" y="1465122"/>
            <a:ext cx="3434007" cy="4867332"/>
          </a:xfrm>
          <a:prstGeom prst="rect">
            <a:avLst/>
          </a:prstGeom>
          <a:ln w="12700">
            <a:miter lim="400000"/>
          </a:ln>
        </p:spPr>
      </p:pic>
      <p:sp>
        <p:nvSpPr>
          <p:cNvPr id="142" name="Title 3"/>
          <p:cNvSpPr txBox="1">
            <a:spLocks noGrp="1"/>
          </p:cNvSpPr>
          <p:nvPr>
            <p:ph type="title"/>
          </p:nvPr>
        </p:nvSpPr>
        <p:spPr>
          <a:xfrm>
            <a:off x="-1" y="-1"/>
            <a:ext cx="11307602" cy="1335602"/>
          </a:xfrm>
          <a:prstGeom prst="rect">
            <a:avLst/>
          </a:prstGeom>
        </p:spPr>
        <p:txBody>
          <a:bodyPr/>
          <a:lstStyle/>
          <a:p>
            <a:r>
              <a:t>Rapport publié en octobre 2015</a:t>
            </a:r>
          </a:p>
        </p:txBody>
      </p:sp>
      <p:sp>
        <p:nvSpPr>
          <p:cNvPr id="143" name="Content Placeholder 4"/>
          <p:cNvSpPr txBox="1">
            <a:spLocks noGrp="1"/>
          </p:cNvSpPr>
          <p:nvPr>
            <p:ph type="body" idx="1"/>
          </p:nvPr>
        </p:nvSpPr>
        <p:spPr>
          <a:xfrm>
            <a:off x="509462" y="1597820"/>
            <a:ext cx="10796311" cy="4525963"/>
          </a:xfrm>
          <a:prstGeom prst="rect">
            <a:avLst/>
          </a:prstGeom>
        </p:spPr>
        <p:txBody>
          <a:bodyPr/>
          <a:lstStyle/>
          <a:p>
            <a:r>
              <a:rPr lang="it-IT" dirty="0">
                <a:solidFill>
                  <a:schemeClr val="tx1"/>
                </a:solidFill>
              </a:rPr>
              <a:t>L’i</a:t>
            </a:r>
            <a:r>
              <a:rPr dirty="0" err="1">
                <a:solidFill>
                  <a:schemeClr val="tx1"/>
                </a:solidFill>
              </a:rPr>
              <a:t>mportance</a:t>
            </a:r>
            <a:r>
              <a:rPr dirty="0">
                <a:solidFill>
                  <a:schemeClr val="tx1"/>
                </a:solidFill>
              </a:rPr>
              <a:t> de la santé du </a:t>
            </a:r>
            <a:r>
              <a:rPr dirty="0" err="1">
                <a:solidFill>
                  <a:schemeClr val="tx1"/>
                </a:solidFill>
              </a:rPr>
              <a:t>cerveau</a:t>
            </a:r>
            <a:r>
              <a:rPr dirty="0">
                <a:solidFill>
                  <a:schemeClr val="tx1"/>
                </a:solidFill>
              </a:rPr>
              <a:t> </a:t>
            </a:r>
            <a:r>
              <a:rPr dirty="0" err="1">
                <a:solidFill>
                  <a:schemeClr val="tx1"/>
                </a:solidFill>
              </a:rPr>
              <a:t>dans</a:t>
            </a:r>
            <a:r>
              <a:rPr dirty="0">
                <a:solidFill>
                  <a:schemeClr val="tx1"/>
                </a:solidFill>
              </a:rPr>
              <a:t> la </a:t>
            </a:r>
            <a:br>
              <a:rPr dirty="0">
                <a:solidFill>
                  <a:schemeClr val="tx1"/>
                </a:solidFill>
              </a:rPr>
            </a:br>
            <a:r>
              <a:rPr dirty="0">
                <a:solidFill>
                  <a:schemeClr val="tx1"/>
                </a:solidFill>
              </a:rPr>
              <a:t>SEP et la </a:t>
            </a:r>
            <a:r>
              <a:rPr dirty="0" err="1">
                <a:solidFill>
                  <a:schemeClr val="tx1"/>
                </a:solidFill>
              </a:rPr>
              <a:t>nécessité</a:t>
            </a:r>
            <a:r>
              <a:rPr dirty="0">
                <a:solidFill>
                  <a:schemeClr val="tx1"/>
                </a:solidFill>
              </a:rPr>
              <a:t> </a:t>
            </a:r>
            <a:r>
              <a:rPr dirty="0" err="1">
                <a:solidFill>
                  <a:schemeClr val="tx1"/>
                </a:solidFill>
              </a:rPr>
              <a:t>d’agir</a:t>
            </a:r>
            <a:r>
              <a:rPr dirty="0">
                <a:solidFill>
                  <a:schemeClr val="tx1"/>
                </a:solidFill>
              </a:rPr>
              <a:t> </a:t>
            </a:r>
            <a:r>
              <a:rPr dirty="0" err="1">
                <a:solidFill>
                  <a:schemeClr val="tx1"/>
                </a:solidFill>
              </a:rPr>
              <a:t>rapidement</a:t>
            </a:r>
            <a:r>
              <a:rPr dirty="0">
                <a:solidFill>
                  <a:schemeClr val="tx1"/>
                </a:solidFill>
              </a:rPr>
              <a:t> à </a:t>
            </a:r>
            <a:r>
              <a:rPr dirty="0" err="1">
                <a:solidFill>
                  <a:schemeClr val="tx1"/>
                </a:solidFill>
              </a:rPr>
              <a:t>chaque</a:t>
            </a:r>
            <a:r>
              <a:rPr dirty="0">
                <a:solidFill>
                  <a:schemeClr val="tx1"/>
                </a:solidFill>
              </a:rPr>
              <a:t/>
            </a:r>
            <a:br>
              <a:rPr dirty="0">
                <a:solidFill>
                  <a:schemeClr val="tx1"/>
                </a:solidFill>
              </a:rPr>
            </a:br>
            <a:r>
              <a:rPr dirty="0" err="1">
                <a:solidFill>
                  <a:schemeClr val="tx1"/>
                </a:solidFill>
              </a:rPr>
              <a:t>stade</a:t>
            </a:r>
            <a:r>
              <a:rPr dirty="0">
                <a:solidFill>
                  <a:schemeClr val="tx1"/>
                </a:solidFill>
              </a:rPr>
              <a:t> de la </a:t>
            </a:r>
            <a:r>
              <a:rPr dirty="0" err="1">
                <a:solidFill>
                  <a:schemeClr val="tx1"/>
                </a:solidFill>
              </a:rPr>
              <a:t>maladie</a:t>
            </a:r>
            <a:endParaRPr dirty="0">
              <a:solidFill>
                <a:schemeClr val="tx1"/>
              </a:solidFill>
            </a:endParaRPr>
          </a:p>
          <a:p>
            <a:r>
              <a:rPr dirty="0" err="1">
                <a:solidFill>
                  <a:schemeClr val="tx1"/>
                </a:solidFill>
              </a:rPr>
              <a:t>Recommandations</a:t>
            </a:r>
            <a:r>
              <a:rPr dirty="0">
                <a:solidFill>
                  <a:schemeClr val="tx1"/>
                </a:solidFill>
              </a:rPr>
              <a:t> </a:t>
            </a:r>
            <a:r>
              <a:rPr dirty="0" err="1">
                <a:solidFill>
                  <a:schemeClr val="tx1"/>
                </a:solidFill>
              </a:rPr>
              <a:t>factuelles</a:t>
            </a:r>
            <a:r>
              <a:rPr dirty="0">
                <a:solidFill>
                  <a:schemeClr val="tx1"/>
                </a:solidFill>
              </a:rPr>
              <a:t> du consensus</a:t>
            </a:r>
            <a:r>
              <a:rPr lang="en-GB" dirty="0">
                <a:solidFill>
                  <a:schemeClr val="tx1"/>
                </a:solidFill>
              </a:rPr>
              <a:t> </a:t>
            </a:r>
            <a:r>
              <a:rPr dirty="0">
                <a:solidFill>
                  <a:schemeClr val="tx1"/>
                </a:solidFill>
              </a:rPr>
              <a:t/>
            </a:r>
            <a:br>
              <a:rPr dirty="0">
                <a:solidFill>
                  <a:schemeClr val="tx1"/>
                </a:solidFill>
              </a:rPr>
            </a:br>
            <a:r>
              <a:rPr dirty="0">
                <a:solidFill>
                  <a:schemeClr val="tx1"/>
                </a:solidFill>
              </a:rPr>
              <a:t>international</a:t>
            </a:r>
          </a:p>
          <a:p>
            <a:pPr marL="799200" lvl="1" indent="-457200">
              <a:buFontTx/>
              <a:buAutoNum type="arabicPeriod"/>
              <a:defRPr sz="2400"/>
            </a:pPr>
            <a:r>
              <a:rPr dirty="0">
                <a:solidFill>
                  <a:schemeClr val="tx1"/>
                </a:solidFill>
              </a:rPr>
              <a:t>Diagnostic</a:t>
            </a:r>
          </a:p>
          <a:p>
            <a:pPr marL="799200" lvl="1" indent="-457200">
              <a:buFontTx/>
              <a:buAutoNum type="arabicPeriod"/>
              <a:defRPr sz="2400"/>
            </a:pPr>
            <a:r>
              <a:rPr dirty="0" err="1">
                <a:solidFill>
                  <a:schemeClr val="tx1"/>
                </a:solidFill>
              </a:rPr>
              <a:t>Suivi</a:t>
            </a:r>
            <a:r>
              <a:rPr dirty="0">
                <a:solidFill>
                  <a:schemeClr val="tx1"/>
                </a:solidFill>
              </a:rPr>
              <a:t> et </a:t>
            </a:r>
            <a:r>
              <a:rPr dirty="0" err="1">
                <a:solidFill>
                  <a:schemeClr val="tx1"/>
                </a:solidFill>
              </a:rPr>
              <a:t>stratégies</a:t>
            </a:r>
            <a:r>
              <a:rPr dirty="0">
                <a:solidFill>
                  <a:schemeClr val="tx1"/>
                </a:solidFill>
              </a:rPr>
              <a:t> </a:t>
            </a:r>
            <a:r>
              <a:rPr dirty="0" err="1">
                <a:solidFill>
                  <a:schemeClr val="tx1"/>
                </a:solidFill>
              </a:rPr>
              <a:t>thérapeutiques</a:t>
            </a:r>
            <a:endParaRPr dirty="0">
              <a:solidFill>
                <a:schemeClr val="tx1"/>
              </a:solidFill>
            </a:endParaRPr>
          </a:p>
          <a:p>
            <a:pPr marL="799200" lvl="1" indent="-457200">
              <a:buFontTx/>
              <a:buAutoNum type="arabicPeriod"/>
              <a:defRPr sz="2400"/>
            </a:pPr>
            <a:r>
              <a:rPr lang="it-IT" dirty="0" err="1">
                <a:solidFill>
                  <a:schemeClr val="tx1"/>
                </a:solidFill>
              </a:rPr>
              <a:t>Produire</a:t>
            </a:r>
            <a:r>
              <a:rPr lang="it-IT" dirty="0">
                <a:solidFill>
                  <a:schemeClr val="tx1"/>
                </a:solidFill>
              </a:rPr>
              <a:t> et </a:t>
            </a:r>
            <a:r>
              <a:rPr lang="it-IT" dirty="0" err="1">
                <a:solidFill>
                  <a:schemeClr val="tx1"/>
                </a:solidFill>
              </a:rPr>
              <a:t>consulter</a:t>
            </a:r>
            <a:r>
              <a:rPr lang="it-IT" dirty="0">
                <a:solidFill>
                  <a:schemeClr val="tx1"/>
                </a:solidFill>
              </a:rPr>
              <a:t> </a:t>
            </a:r>
            <a:r>
              <a:rPr lang="it-IT" dirty="0" err="1">
                <a:solidFill>
                  <a:schemeClr val="tx1"/>
                </a:solidFill>
              </a:rPr>
              <a:t>des</a:t>
            </a:r>
            <a:r>
              <a:rPr dirty="0">
                <a:solidFill>
                  <a:schemeClr val="tx1"/>
                </a:solidFill>
              </a:rPr>
              <a:t> </a:t>
            </a:r>
            <a:r>
              <a:rPr dirty="0" err="1">
                <a:solidFill>
                  <a:schemeClr val="tx1"/>
                </a:solidFill>
              </a:rPr>
              <a:t>preuves</a:t>
            </a:r>
            <a:r>
              <a:rPr dirty="0">
                <a:solidFill>
                  <a:schemeClr val="tx1"/>
                </a:solidFill>
              </a:rPr>
              <a:t> </a:t>
            </a:r>
            <a:r>
              <a:rPr dirty="0" err="1">
                <a:solidFill>
                  <a:schemeClr val="tx1"/>
                </a:solidFill>
              </a:rPr>
              <a:t>robustes</a:t>
            </a:r>
            <a:endParaRPr dirty="0">
              <a:solidFill>
                <a:schemeClr val="tx1"/>
              </a:solidFill>
            </a:endParaRPr>
          </a:p>
        </p:txBody>
      </p:sp>
      <p:sp>
        <p:nvSpPr>
          <p:cNvPr id="144" name="Text Placeholder 8"/>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1200">
                <a:solidFill>
                  <a:schemeClr val="accent4"/>
                </a:solidFill>
              </a:defRPr>
            </a:lvl1pPr>
          </a:lstStyle>
          <a:p>
            <a:r>
              <a:rPr dirty="0"/>
              <a:t>Cliquer pour </a:t>
            </a:r>
            <a:r>
              <a:rPr dirty="0" err="1"/>
              <a:t>ajouter</a:t>
            </a:r>
            <a:r>
              <a:rPr dirty="0"/>
              <a:t> des </a:t>
            </a:r>
            <a:r>
              <a:rPr dirty="0" err="1"/>
              <a:t>remarques</a:t>
            </a:r>
            <a:r>
              <a:rPr dirty="0"/>
              <a:t> et des </a:t>
            </a:r>
            <a:r>
              <a:rPr dirty="0" err="1"/>
              <a:t>références</a:t>
            </a:r>
            <a:r>
              <a:rPr dirty="0"/>
              <a:t> (</a:t>
            </a:r>
            <a:r>
              <a:rPr dirty="0" err="1"/>
              <a:t>si</a:t>
            </a:r>
            <a:r>
              <a:rPr dirty="0"/>
              <a:t> </a:t>
            </a:r>
            <a:r>
              <a:rPr dirty="0" err="1"/>
              <a:t>requises</a:t>
            </a:r>
            <a:r>
              <a:rPr dirty="0"/>
              <a:t>)</a:t>
            </a:r>
          </a:p>
        </p:txBody>
      </p:sp>
      <p:sp>
        <p:nvSpPr>
          <p:cNvPr id="145" name="Text Placeholder 6"/>
          <p:cNvSpPr txBox="1"/>
          <p:nvPr/>
        </p:nvSpPr>
        <p:spPr>
          <a:xfrm>
            <a:off x="122744" y="6152591"/>
            <a:ext cx="8018089" cy="3996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spcBef>
                <a:spcPts val="600"/>
              </a:spcBef>
              <a:defRPr sz="2000">
                <a:solidFill>
                  <a:schemeClr val="accent5"/>
                </a:solidFill>
              </a:defRPr>
            </a:lvl1pPr>
          </a:lstStyle>
          <a:p>
            <a:r>
              <a:rPr dirty="0"/>
              <a:t>Version </a:t>
            </a:r>
            <a:r>
              <a:rPr lang="fr-FR" dirty="0"/>
              <a:t>f</a:t>
            </a:r>
            <a:r>
              <a:rPr dirty="0" err="1"/>
              <a:t>rançaise</a:t>
            </a:r>
            <a:r>
              <a:rPr dirty="0"/>
              <a:t> </a:t>
            </a:r>
            <a:r>
              <a:rPr dirty="0" err="1"/>
              <a:t>adaptée</a:t>
            </a:r>
            <a:r>
              <a:rPr lang="en-GB" dirty="0"/>
              <a:t> </a:t>
            </a:r>
            <a:r>
              <a:rPr dirty="0"/>
              <a:t>: Ch Lebrun-</a:t>
            </a:r>
            <a:r>
              <a:rPr dirty="0" err="1"/>
              <a:t>Frenay</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 name="Picture 40" descr="OHPF050-Fig 04.png"/>
          <p:cNvPicPr>
            <a:picLocks noChangeAspect="1"/>
          </p:cNvPicPr>
          <p:nvPr/>
        </p:nvPicPr>
        <p:blipFill>
          <a:blip r:embed="rId3"/>
          <a:srcRect l="8694"/>
          <a:stretch>
            <a:fillRect/>
          </a:stretch>
        </p:blipFill>
        <p:spPr>
          <a:xfrm>
            <a:off x="6248400" y="838200"/>
            <a:ext cx="5943600" cy="6019800"/>
          </a:xfrm>
          <a:prstGeom prst="rect">
            <a:avLst/>
          </a:prstGeom>
        </p:spPr>
      </p:pic>
      <p:sp>
        <p:nvSpPr>
          <p:cNvPr id="470"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30</a:t>
            </a:fld>
            <a:endParaRPr/>
          </a:p>
        </p:txBody>
      </p:sp>
      <p:grpSp>
        <p:nvGrpSpPr>
          <p:cNvPr id="474" name="Rounded Rectangle 12"/>
          <p:cNvGrpSpPr/>
          <p:nvPr/>
        </p:nvGrpSpPr>
        <p:grpSpPr>
          <a:xfrm>
            <a:off x="8680625" y="1398989"/>
            <a:ext cx="1126018" cy="727536"/>
            <a:chOff x="0" y="0"/>
            <a:chExt cx="1126015" cy="727533"/>
          </a:xfrm>
        </p:grpSpPr>
        <p:sp>
          <p:nvSpPr>
            <p:cNvPr id="472" name="Rectangle aux angles arrondis"/>
            <p:cNvSpPr/>
            <p:nvPr/>
          </p:nvSpPr>
          <p:spPr>
            <a:xfrm>
              <a:off x="0" y="0"/>
              <a:ext cx="1126015" cy="727533"/>
            </a:xfrm>
            <a:prstGeom prst="roundRect">
              <a:avLst>
                <a:gd name="adj" fmla="val 16667"/>
              </a:avLst>
            </a:prstGeom>
            <a:solidFill>
              <a:schemeClr val="accent1"/>
            </a:solidFill>
            <a:ln w="12700" cap="flat">
              <a:noFill/>
              <a:miter lim="400000"/>
            </a:ln>
            <a:effectLst/>
          </p:spPr>
          <p:txBody>
            <a:bodyPr wrap="square" lIns="45719" tIns="45719" rIns="45719" bIns="45719" numCol="1" anchor="ctr">
              <a:noAutofit/>
            </a:bodyPr>
            <a:lstStyle/>
            <a:p>
              <a:pPr algn="ctr">
                <a:defRPr sz="1300">
                  <a:solidFill>
                    <a:srgbClr val="FFFFFF"/>
                  </a:solidFill>
                </a:defRPr>
              </a:pPr>
              <a:endParaRPr/>
            </a:p>
          </p:txBody>
        </p:sp>
        <p:sp>
          <p:nvSpPr>
            <p:cNvPr id="473" name="Aggravation de l’incapacité"/>
            <p:cNvSpPr txBox="1"/>
            <p:nvPr/>
          </p:nvSpPr>
          <p:spPr>
            <a:xfrm>
              <a:off x="35514" y="17520"/>
              <a:ext cx="1054986" cy="6924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rPr lang="it-IT" dirty="0" err="1">
                  <a:solidFill>
                    <a:schemeClr val="bg1"/>
                  </a:solidFill>
                </a:rPr>
                <a:t>Progression</a:t>
              </a:r>
              <a:r>
                <a:rPr lang="en-GB" dirty="0"/>
                <a:t>du </a:t>
              </a:r>
            </a:p>
            <a:p>
              <a:r>
                <a:rPr lang="en-GB" dirty="0"/>
                <a:t>handicap</a:t>
              </a:r>
              <a:endParaRPr dirty="0"/>
            </a:p>
          </p:txBody>
        </p:sp>
      </p:grpSp>
      <p:sp>
        <p:nvSpPr>
          <p:cNvPr id="475" name="Rectangle aux angles arrondis"/>
          <p:cNvSpPr/>
          <p:nvPr/>
        </p:nvSpPr>
        <p:spPr>
          <a:xfrm>
            <a:off x="9963848" y="2110689"/>
            <a:ext cx="924944" cy="300845"/>
          </a:xfrm>
          <a:prstGeom prst="roundRect">
            <a:avLst>
              <a:gd name="adj" fmla="val 16667"/>
            </a:avLst>
          </a:prstGeom>
          <a:solidFill>
            <a:schemeClr val="accent1"/>
          </a:solidFill>
          <a:ln w="12700" cap="flat">
            <a:noFill/>
            <a:miter lim="400000"/>
          </a:ln>
          <a:effectLst/>
        </p:spPr>
        <p:txBody>
          <a:bodyPr wrap="square" lIns="45719" tIns="45719" rIns="45719" bIns="45719" numCol="1" anchor="ctr">
            <a:noAutofit/>
          </a:bodyPr>
          <a:lstStyle/>
          <a:p>
            <a:pPr algn="ctr">
              <a:defRPr sz="1300">
                <a:solidFill>
                  <a:srgbClr val="FFFFFF"/>
                </a:solidFill>
              </a:defRPr>
            </a:pPr>
            <a:endParaRPr/>
          </a:p>
        </p:txBody>
      </p:sp>
      <p:sp>
        <p:nvSpPr>
          <p:cNvPr id="476" name="poussées"/>
          <p:cNvSpPr txBox="1"/>
          <p:nvPr/>
        </p:nvSpPr>
        <p:spPr>
          <a:xfrm>
            <a:off x="9978534" y="2114918"/>
            <a:ext cx="895571" cy="292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rPr lang="it-IT" dirty="0">
                <a:solidFill>
                  <a:schemeClr val="bg1"/>
                </a:solidFill>
              </a:rPr>
              <a:t>P</a:t>
            </a:r>
            <a:r>
              <a:rPr dirty="0" err="1">
                <a:solidFill>
                  <a:schemeClr val="bg1"/>
                </a:solidFill>
              </a:rPr>
              <a:t>oussées</a:t>
            </a:r>
            <a:r>
              <a:rPr dirty="0">
                <a:solidFill>
                  <a:schemeClr val="bg1"/>
                </a:solidFill>
              </a:rPr>
              <a:t> </a:t>
            </a:r>
          </a:p>
        </p:txBody>
      </p:sp>
      <p:grpSp>
        <p:nvGrpSpPr>
          <p:cNvPr id="480" name="Rounded Rectangle 14"/>
          <p:cNvGrpSpPr/>
          <p:nvPr/>
        </p:nvGrpSpPr>
        <p:grpSpPr>
          <a:xfrm>
            <a:off x="7699533" y="2258336"/>
            <a:ext cx="1380445" cy="492440"/>
            <a:chOff x="0" y="-12699"/>
            <a:chExt cx="1380442" cy="492437"/>
          </a:xfrm>
        </p:grpSpPr>
        <p:sp>
          <p:nvSpPr>
            <p:cNvPr id="478" name="Rectangle aux angles arrondis"/>
            <p:cNvSpPr/>
            <p:nvPr/>
          </p:nvSpPr>
          <p:spPr>
            <a:xfrm>
              <a:off x="0" y="1950"/>
              <a:ext cx="1380442" cy="463139"/>
            </a:xfrm>
            <a:prstGeom prst="roundRect">
              <a:avLst>
                <a:gd name="adj" fmla="val 16667"/>
              </a:avLst>
            </a:prstGeom>
            <a:solidFill>
              <a:schemeClr val="accent4"/>
            </a:solidFill>
            <a:ln w="12700" cap="flat">
              <a:noFill/>
              <a:miter lim="400000"/>
            </a:ln>
            <a:effectLst/>
          </p:spPr>
          <p:txBody>
            <a:bodyPr wrap="square" lIns="45719" tIns="45719" rIns="45719" bIns="45719" numCol="1" anchor="ctr">
              <a:noAutofit/>
            </a:bodyPr>
            <a:lstStyle/>
            <a:p>
              <a:pPr algn="ctr">
                <a:defRPr sz="1300">
                  <a:solidFill>
                    <a:srgbClr val="FFFFFF"/>
                  </a:solidFill>
                </a:defRPr>
              </a:pPr>
              <a:endParaRPr/>
            </a:p>
          </p:txBody>
        </p:sp>
        <p:sp>
          <p:nvSpPr>
            <p:cNvPr id="479" name="poussées  non rapportées"/>
            <p:cNvSpPr txBox="1"/>
            <p:nvPr/>
          </p:nvSpPr>
          <p:spPr>
            <a:xfrm>
              <a:off x="22608" y="-12699"/>
              <a:ext cx="1335225" cy="492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rPr lang="it-IT" dirty="0" err="1">
                  <a:solidFill>
                    <a:schemeClr val="bg1"/>
                  </a:solidFill>
                </a:rPr>
                <a:t>Poussées</a:t>
              </a:r>
              <a:r>
                <a:rPr lang="it-IT" dirty="0">
                  <a:solidFill>
                    <a:schemeClr val="bg1"/>
                  </a:solidFill>
                </a:rPr>
                <a:t> </a:t>
              </a:r>
            </a:p>
            <a:p>
              <a:r>
                <a:rPr dirty="0"/>
                <a:t>non </a:t>
              </a:r>
              <a:r>
                <a:rPr dirty="0" err="1"/>
                <a:t>rapportées</a:t>
              </a:r>
              <a:endParaRPr dirty="0"/>
            </a:p>
          </p:txBody>
        </p:sp>
      </p:grpSp>
      <p:grpSp>
        <p:nvGrpSpPr>
          <p:cNvPr id="483" name="Rounded Rectangle 15"/>
          <p:cNvGrpSpPr/>
          <p:nvPr/>
        </p:nvGrpSpPr>
        <p:grpSpPr>
          <a:xfrm>
            <a:off x="9171954" y="2581747"/>
            <a:ext cx="2332461" cy="515887"/>
            <a:chOff x="0" y="0"/>
            <a:chExt cx="2332458" cy="515885"/>
          </a:xfrm>
        </p:grpSpPr>
        <p:sp>
          <p:nvSpPr>
            <p:cNvPr id="481" name="Rectangle aux angles arrondis"/>
            <p:cNvSpPr/>
            <p:nvPr/>
          </p:nvSpPr>
          <p:spPr>
            <a:xfrm>
              <a:off x="0" y="0"/>
              <a:ext cx="2332459" cy="515886"/>
            </a:xfrm>
            <a:prstGeom prst="roundRect">
              <a:avLst>
                <a:gd name="adj" fmla="val 16667"/>
              </a:avLst>
            </a:prstGeom>
            <a:solidFill>
              <a:schemeClr val="accent4"/>
            </a:solidFill>
            <a:ln w="12700" cap="flat">
              <a:noFill/>
              <a:miter lim="400000"/>
            </a:ln>
            <a:effectLst/>
          </p:spPr>
          <p:txBody>
            <a:bodyPr wrap="square" lIns="45719" tIns="45719" rIns="45719" bIns="45719" numCol="1" anchor="ctr">
              <a:noAutofit/>
            </a:bodyPr>
            <a:lstStyle/>
            <a:p>
              <a:pPr algn="ctr">
                <a:defRPr sz="1300">
                  <a:solidFill>
                    <a:srgbClr val="FFFFFF"/>
                  </a:solidFill>
                </a:defRPr>
              </a:pPr>
              <a:endParaRPr/>
            </a:p>
          </p:txBody>
        </p:sp>
        <p:sp>
          <p:nvSpPr>
            <p:cNvPr id="482" name="Résultats rapportés par les patients"/>
            <p:cNvSpPr txBox="1"/>
            <p:nvPr/>
          </p:nvSpPr>
          <p:spPr>
            <a:xfrm>
              <a:off x="25182" y="24423"/>
              <a:ext cx="2282094" cy="467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t>Résultats rapportés par les patients</a:t>
              </a:r>
            </a:p>
          </p:txBody>
        </p:sp>
      </p:grpSp>
      <p:grpSp>
        <p:nvGrpSpPr>
          <p:cNvPr id="497" name="Group 7"/>
          <p:cNvGrpSpPr/>
          <p:nvPr/>
        </p:nvGrpSpPr>
        <p:grpSpPr>
          <a:xfrm>
            <a:off x="7511477" y="3081014"/>
            <a:ext cx="3820600" cy="2948721"/>
            <a:chOff x="0" y="0"/>
            <a:chExt cx="3820598" cy="2948718"/>
          </a:xfrm>
        </p:grpSpPr>
        <p:grpSp>
          <p:nvGrpSpPr>
            <p:cNvPr id="487" name="Rounded Rectangle 8"/>
            <p:cNvGrpSpPr/>
            <p:nvPr/>
          </p:nvGrpSpPr>
          <p:grpSpPr>
            <a:xfrm>
              <a:off x="2533724" y="535368"/>
              <a:ext cx="1286874" cy="467040"/>
              <a:chOff x="0" y="0"/>
              <a:chExt cx="1286873" cy="467038"/>
            </a:xfrm>
          </p:grpSpPr>
          <p:sp>
            <p:nvSpPr>
              <p:cNvPr id="485" name="Rectangle aux angles arrondis"/>
              <p:cNvSpPr/>
              <p:nvPr/>
            </p:nvSpPr>
            <p:spPr>
              <a:xfrm>
                <a:off x="0" y="1319"/>
                <a:ext cx="1286874" cy="464401"/>
              </a:xfrm>
              <a:prstGeom prst="roundRect">
                <a:avLst>
                  <a:gd name="adj" fmla="val 16667"/>
                </a:avLst>
              </a:prstGeom>
              <a:solidFill>
                <a:schemeClr val="accent1"/>
              </a:solidFill>
              <a:ln w="12700" cap="flat">
                <a:noFill/>
                <a:miter lim="400000"/>
              </a:ln>
              <a:effectLst/>
            </p:spPr>
            <p:txBody>
              <a:bodyPr wrap="square" lIns="45719" tIns="45719" rIns="45719" bIns="45719" numCol="1" anchor="ctr">
                <a:noAutofit/>
              </a:bodyPr>
              <a:lstStyle/>
              <a:p>
                <a:pPr algn="ctr">
                  <a:defRPr sz="1300">
                    <a:solidFill>
                      <a:srgbClr val="FFFFFF"/>
                    </a:solidFill>
                  </a:defRPr>
                </a:pPr>
                <a:endParaRPr/>
              </a:p>
            </p:txBody>
          </p:sp>
          <p:sp>
            <p:nvSpPr>
              <p:cNvPr id="486" name="Atrophie du cerveau"/>
              <p:cNvSpPr txBox="1"/>
              <p:nvPr/>
            </p:nvSpPr>
            <p:spPr>
              <a:xfrm>
                <a:off x="22669" y="0"/>
                <a:ext cx="1241535" cy="467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t>Atrophie du cerveau</a:t>
                </a:r>
              </a:p>
            </p:txBody>
          </p:sp>
        </p:grpSp>
        <p:grpSp>
          <p:nvGrpSpPr>
            <p:cNvPr id="490" name="Rounded Rectangle 9"/>
            <p:cNvGrpSpPr/>
            <p:nvPr/>
          </p:nvGrpSpPr>
          <p:grpSpPr>
            <a:xfrm>
              <a:off x="1171808" y="2456278"/>
              <a:ext cx="1849883" cy="492440"/>
              <a:chOff x="0" y="-12700"/>
              <a:chExt cx="1849881" cy="492439"/>
            </a:xfrm>
          </p:grpSpPr>
          <p:sp>
            <p:nvSpPr>
              <p:cNvPr id="488" name="Rectangle aux angles arrondis"/>
              <p:cNvSpPr/>
              <p:nvPr/>
            </p:nvSpPr>
            <p:spPr>
              <a:xfrm>
                <a:off x="0" y="14437"/>
                <a:ext cx="1849881" cy="438165"/>
              </a:xfrm>
              <a:prstGeom prst="roundRect">
                <a:avLst>
                  <a:gd name="adj" fmla="val 16667"/>
                </a:avLst>
              </a:prstGeom>
              <a:solidFill>
                <a:schemeClr val="accent4"/>
              </a:solidFill>
              <a:ln w="12700" cap="flat">
                <a:noFill/>
                <a:miter lim="400000"/>
              </a:ln>
              <a:effectLst/>
            </p:spPr>
            <p:txBody>
              <a:bodyPr wrap="square" lIns="45719" tIns="45719" rIns="45719" bIns="45719" numCol="1" anchor="ctr">
                <a:noAutofit/>
              </a:bodyPr>
              <a:lstStyle/>
              <a:p>
                <a:pPr algn="ctr">
                  <a:defRPr sz="1300">
                    <a:solidFill>
                      <a:srgbClr val="FFFFFF"/>
                    </a:solidFill>
                  </a:defRPr>
                </a:pPr>
                <a:endParaRPr/>
              </a:p>
            </p:txBody>
          </p:sp>
          <p:sp>
            <p:nvSpPr>
              <p:cNvPr id="489" name="dosage neurofilaments"/>
              <p:cNvSpPr txBox="1"/>
              <p:nvPr/>
            </p:nvSpPr>
            <p:spPr>
              <a:xfrm>
                <a:off x="21388" y="-12700"/>
                <a:ext cx="1807104" cy="4924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rPr lang="it-IT" dirty="0" err="1">
                    <a:solidFill>
                      <a:schemeClr val="bg1"/>
                    </a:solidFill>
                  </a:rPr>
                  <a:t>Taux</a:t>
                </a:r>
                <a:r>
                  <a:rPr lang="it-IT" dirty="0">
                    <a:solidFill>
                      <a:schemeClr val="bg1"/>
                    </a:solidFill>
                  </a:rPr>
                  <a:t> </a:t>
                </a:r>
                <a:r>
                  <a:rPr lang="it-IT" dirty="0" err="1">
                    <a:solidFill>
                      <a:schemeClr val="bg1"/>
                    </a:solidFill>
                  </a:rPr>
                  <a:t>des</a:t>
                </a:r>
                <a:r>
                  <a:rPr lang="it-IT" dirty="0">
                    <a:solidFill>
                      <a:schemeClr val="bg1"/>
                    </a:solidFill>
                  </a:rPr>
                  <a:t> </a:t>
                </a:r>
                <a:r>
                  <a:rPr dirty="0" err="1">
                    <a:solidFill>
                      <a:schemeClr val="bg1"/>
                    </a:solidFill>
                  </a:rPr>
                  <a:t>neurofilaments</a:t>
                </a:r>
                <a:endParaRPr dirty="0">
                  <a:solidFill>
                    <a:schemeClr val="bg1"/>
                  </a:solidFill>
                </a:endParaRPr>
              </a:p>
            </p:txBody>
          </p:sp>
        </p:grpSp>
        <p:grpSp>
          <p:nvGrpSpPr>
            <p:cNvPr id="493" name="Rounded Rectangle 10"/>
            <p:cNvGrpSpPr/>
            <p:nvPr/>
          </p:nvGrpSpPr>
          <p:grpSpPr>
            <a:xfrm>
              <a:off x="0" y="0"/>
              <a:ext cx="2292244" cy="848039"/>
              <a:chOff x="0" y="0"/>
              <a:chExt cx="2292243" cy="848038"/>
            </a:xfrm>
          </p:grpSpPr>
          <p:sp>
            <p:nvSpPr>
              <p:cNvPr id="491" name="Rectangle aux angles arrondis"/>
              <p:cNvSpPr/>
              <p:nvPr/>
            </p:nvSpPr>
            <p:spPr>
              <a:xfrm>
                <a:off x="0" y="19281"/>
                <a:ext cx="2292244" cy="809476"/>
              </a:xfrm>
              <a:prstGeom prst="roundRect">
                <a:avLst>
                  <a:gd name="adj" fmla="val 16667"/>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2" name="Lésions détectables par des techniques IRM cliniques standard (substance blanche)"/>
              <p:cNvSpPr txBox="1"/>
              <p:nvPr/>
            </p:nvSpPr>
            <p:spPr>
              <a:xfrm>
                <a:off x="39515" y="0"/>
                <a:ext cx="2213213" cy="848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rPr dirty="0"/>
                  <a:t>Lésions détectables par des techniques IRM cliniques standard (substance blanche)</a:t>
                </a:r>
              </a:p>
            </p:txBody>
          </p:sp>
        </p:grpSp>
        <p:grpSp>
          <p:nvGrpSpPr>
            <p:cNvPr id="496" name="Rounded Rectangle 11"/>
            <p:cNvGrpSpPr/>
            <p:nvPr/>
          </p:nvGrpSpPr>
          <p:grpSpPr>
            <a:xfrm>
              <a:off x="575566" y="1242443"/>
              <a:ext cx="2590788" cy="1068642"/>
              <a:chOff x="0" y="0"/>
              <a:chExt cx="2590786" cy="1068640"/>
            </a:xfrm>
          </p:grpSpPr>
          <p:sp>
            <p:nvSpPr>
              <p:cNvPr id="494" name="Rectangle aux angles arrondis"/>
              <p:cNvSpPr/>
              <p:nvPr/>
            </p:nvSpPr>
            <p:spPr>
              <a:xfrm>
                <a:off x="0" y="0"/>
                <a:ext cx="2590787" cy="1068641"/>
              </a:xfrm>
              <a:prstGeom prst="roundRect">
                <a:avLst>
                  <a:gd name="adj" fmla="val 16667"/>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5" name="Lésions actuellement non détectables par des techniques IRM cliniques standard (substance blanche et substance grise)"/>
              <p:cNvSpPr txBox="1"/>
              <p:nvPr/>
            </p:nvSpPr>
            <p:spPr>
              <a:xfrm>
                <a:off x="52166" y="15051"/>
                <a:ext cx="2486454" cy="10385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t>Lésions actuellement non détectables par des techniques IRM cliniques standard (substance blanche et substance grise)</a:t>
                </a:r>
              </a:p>
            </p:txBody>
          </p:sp>
        </p:grpSp>
      </p:grpSp>
      <p:sp>
        <p:nvSpPr>
          <p:cNvPr id="499" name="Title 1"/>
          <p:cNvSpPr txBox="1">
            <a:spLocks noGrp="1"/>
          </p:cNvSpPr>
          <p:nvPr>
            <p:ph type="title"/>
          </p:nvPr>
        </p:nvSpPr>
        <p:spPr>
          <a:xfrm>
            <a:off x="-1" y="-1"/>
            <a:ext cx="10862441" cy="1335602"/>
          </a:xfrm>
          <a:prstGeom prst="rect">
            <a:avLst/>
          </a:prstGeom>
        </p:spPr>
        <p:txBody>
          <a:bodyPr/>
          <a:lstStyle/>
          <a:p>
            <a:r>
              <a:t>Évaluer tous les paramètres</a:t>
            </a:r>
          </a:p>
        </p:txBody>
      </p:sp>
      <p:sp>
        <p:nvSpPr>
          <p:cNvPr id="500" name="Content Placeholder 2"/>
          <p:cNvSpPr txBox="1">
            <a:spLocks noGrp="1"/>
          </p:cNvSpPr>
          <p:nvPr>
            <p:ph type="body" sz="half" idx="1"/>
          </p:nvPr>
        </p:nvSpPr>
        <p:spPr>
          <a:xfrm>
            <a:off x="509464" y="1597820"/>
            <a:ext cx="5529596" cy="4800464"/>
          </a:xfrm>
          <a:prstGeom prst="rect">
            <a:avLst/>
          </a:prstGeom>
        </p:spPr>
        <p:txBody>
          <a:bodyPr/>
          <a:lstStyle/>
          <a:p>
            <a:pPr>
              <a:defRPr sz="2400"/>
            </a:pPr>
            <a:r>
              <a:rPr dirty="0" err="1">
                <a:solidFill>
                  <a:schemeClr val="tx1"/>
                </a:solidFill>
              </a:rPr>
              <a:t>Inclure</a:t>
            </a:r>
            <a:r>
              <a:rPr dirty="0">
                <a:solidFill>
                  <a:schemeClr val="tx1"/>
                </a:solidFill>
              </a:rPr>
              <a:t> </a:t>
            </a:r>
            <a:r>
              <a:rPr dirty="0" err="1">
                <a:solidFill>
                  <a:schemeClr val="tx1"/>
                </a:solidFill>
              </a:rPr>
              <a:t>tous</a:t>
            </a:r>
            <a:r>
              <a:rPr dirty="0">
                <a:solidFill>
                  <a:schemeClr val="tx1"/>
                </a:solidFill>
              </a:rPr>
              <a:t> les </a:t>
            </a:r>
            <a:r>
              <a:rPr dirty="0" err="1">
                <a:solidFill>
                  <a:schemeClr val="tx1"/>
                </a:solidFill>
              </a:rPr>
              <a:t>paramètres</a:t>
            </a:r>
            <a:r>
              <a:rPr dirty="0">
                <a:solidFill>
                  <a:schemeClr val="tx1"/>
                </a:solidFill>
              </a:rPr>
              <a:t> </a:t>
            </a:r>
            <a:r>
              <a:rPr dirty="0" err="1">
                <a:solidFill>
                  <a:schemeClr val="tx1"/>
                </a:solidFill>
              </a:rPr>
              <a:t>prédictifs</a:t>
            </a:r>
            <a:r>
              <a:rPr lang="en-GB" dirty="0">
                <a:solidFill>
                  <a:schemeClr val="tx1"/>
                </a:solidFill>
              </a:rPr>
              <a:t> </a:t>
            </a:r>
            <a:r>
              <a:rPr lang="it-IT" dirty="0">
                <a:solidFill>
                  <a:schemeClr val="tx1"/>
                </a:solidFill>
              </a:rPr>
              <a:t>de </a:t>
            </a:r>
            <a:r>
              <a:rPr dirty="0">
                <a:solidFill>
                  <a:schemeClr val="tx1"/>
                </a:solidFill>
              </a:rPr>
              <a:t>futures </a:t>
            </a:r>
            <a:r>
              <a:rPr lang="fr-FR" dirty="0">
                <a:solidFill>
                  <a:schemeClr val="tx1"/>
                </a:solidFill>
              </a:rPr>
              <a:t>poussées</a:t>
            </a:r>
            <a:r>
              <a:rPr dirty="0">
                <a:solidFill>
                  <a:schemeClr val="tx1"/>
                </a:solidFill>
              </a:rPr>
              <a:t> et de </a:t>
            </a:r>
            <a:r>
              <a:rPr lang="it-IT" dirty="0" err="1">
                <a:solidFill>
                  <a:schemeClr val="tx1"/>
                </a:solidFill>
              </a:rPr>
              <a:t>progression</a:t>
            </a:r>
            <a:r>
              <a:rPr dirty="0">
                <a:solidFill>
                  <a:schemeClr val="tx1"/>
                </a:solidFill>
              </a:rPr>
              <a:t> du handicap </a:t>
            </a:r>
            <a:r>
              <a:rPr dirty="0" err="1">
                <a:solidFill>
                  <a:schemeClr val="tx1"/>
                </a:solidFill>
              </a:rPr>
              <a:t>dans</a:t>
            </a:r>
            <a:r>
              <a:rPr dirty="0">
                <a:solidFill>
                  <a:schemeClr val="tx1"/>
                </a:solidFill>
              </a:rPr>
              <a:t> les </a:t>
            </a:r>
            <a:r>
              <a:rPr dirty="0" err="1">
                <a:solidFill>
                  <a:schemeClr val="tx1"/>
                </a:solidFill>
              </a:rPr>
              <a:t>évaluations</a:t>
            </a:r>
            <a:r>
              <a:rPr dirty="0">
                <a:solidFill>
                  <a:schemeClr val="tx1"/>
                </a:solidFill>
              </a:rPr>
              <a:t> de </a:t>
            </a:r>
            <a:r>
              <a:rPr dirty="0" err="1">
                <a:solidFill>
                  <a:schemeClr val="tx1"/>
                </a:solidFill>
              </a:rPr>
              <a:t>l’activité</a:t>
            </a:r>
            <a:r>
              <a:rPr dirty="0">
                <a:solidFill>
                  <a:schemeClr val="tx1"/>
                </a:solidFill>
              </a:rPr>
              <a:t> </a:t>
            </a:r>
            <a:r>
              <a:rPr lang="it-IT" dirty="0" err="1">
                <a:solidFill>
                  <a:schemeClr val="tx1"/>
                </a:solidFill>
              </a:rPr>
              <a:t>pathologique</a:t>
            </a:r>
            <a:endParaRPr dirty="0">
              <a:solidFill>
                <a:schemeClr val="tx1"/>
              </a:solidFill>
            </a:endParaRPr>
          </a:p>
          <a:p>
            <a:pPr marL="684000" lvl="1" indent="-342000">
              <a:defRPr sz="2000"/>
            </a:pPr>
            <a:r>
              <a:rPr dirty="0" err="1">
                <a:solidFill>
                  <a:schemeClr val="tx1"/>
                </a:solidFill>
              </a:rPr>
              <a:t>Actualiser</a:t>
            </a:r>
            <a:r>
              <a:rPr dirty="0">
                <a:solidFill>
                  <a:schemeClr val="tx1"/>
                </a:solidFill>
              </a:rPr>
              <a:t> les </a:t>
            </a:r>
            <a:r>
              <a:rPr dirty="0" err="1">
                <a:solidFill>
                  <a:schemeClr val="tx1"/>
                </a:solidFill>
              </a:rPr>
              <a:t>évaluations</a:t>
            </a:r>
            <a:r>
              <a:rPr dirty="0">
                <a:solidFill>
                  <a:schemeClr val="tx1"/>
                </a:solidFill>
              </a:rPr>
              <a:t> au fur et à </a:t>
            </a:r>
            <a:r>
              <a:rPr dirty="0" err="1">
                <a:solidFill>
                  <a:schemeClr val="tx1"/>
                </a:solidFill>
              </a:rPr>
              <a:t>mesure</a:t>
            </a:r>
            <a:r>
              <a:rPr dirty="0">
                <a:solidFill>
                  <a:schemeClr val="tx1"/>
                </a:solidFill>
              </a:rPr>
              <a:t> que le </a:t>
            </a:r>
            <a:r>
              <a:rPr dirty="0" err="1">
                <a:solidFill>
                  <a:schemeClr val="tx1"/>
                </a:solidFill>
              </a:rPr>
              <a:t>niveau</a:t>
            </a:r>
            <a:r>
              <a:rPr dirty="0">
                <a:solidFill>
                  <a:schemeClr val="tx1"/>
                </a:solidFill>
              </a:rPr>
              <a:t> de </a:t>
            </a:r>
            <a:r>
              <a:rPr dirty="0" err="1">
                <a:solidFill>
                  <a:schemeClr val="tx1"/>
                </a:solidFill>
              </a:rPr>
              <a:t>preuves</a:t>
            </a:r>
            <a:r>
              <a:rPr dirty="0">
                <a:solidFill>
                  <a:schemeClr val="tx1"/>
                </a:solidFill>
              </a:rPr>
              <a:t> pour de nouveaux </a:t>
            </a:r>
            <a:r>
              <a:rPr lang="it-IT" dirty="0" err="1">
                <a:solidFill>
                  <a:schemeClr val="tx1"/>
                </a:solidFill>
              </a:rPr>
              <a:t>paramètres</a:t>
            </a:r>
            <a:r>
              <a:rPr lang="it-IT" dirty="0">
                <a:solidFill>
                  <a:schemeClr val="tx1"/>
                </a:solidFill>
              </a:rPr>
              <a:t> </a:t>
            </a:r>
            <a:r>
              <a:rPr dirty="0" err="1">
                <a:solidFill>
                  <a:schemeClr val="tx1"/>
                </a:solidFill>
              </a:rPr>
              <a:t>augmente</a:t>
            </a:r>
            <a:endParaRPr dirty="0">
              <a:solidFill>
                <a:schemeClr val="tx1"/>
              </a:solidFill>
            </a:endParaRPr>
          </a:p>
          <a:p>
            <a:pPr marL="684000" lvl="1" indent="-342000">
              <a:defRPr sz="2000"/>
            </a:pPr>
            <a:r>
              <a:rPr dirty="0">
                <a:solidFill>
                  <a:schemeClr val="tx1"/>
                </a:solidFill>
              </a:rPr>
              <a:t></a:t>
            </a:r>
            <a:r>
              <a:rPr dirty="0" err="1">
                <a:solidFill>
                  <a:schemeClr val="tx1"/>
                </a:solidFill>
              </a:rPr>
              <a:t>Effectuer</a:t>
            </a:r>
            <a:r>
              <a:rPr dirty="0">
                <a:solidFill>
                  <a:schemeClr val="tx1"/>
                </a:solidFill>
              </a:rPr>
              <a:t> des IRM </a:t>
            </a:r>
            <a:r>
              <a:rPr lang="it-IT" dirty="0" err="1">
                <a:solidFill>
                  <a:schemeClr val="tx1"/>
                </a:solidFill>
              </a:rPr>
              <a:t>du</a:t>
            </a:r>
            <a:r>
              <a:rPr lang="it-IT" dirty="0">
                <a:solidFill>
                  <a:schemeClr val="tx1"/>
                </a:solidFill>
              </a:rPr>
              <a:t> </a:t>
            </a:r>
            <a:r>
              <a:rPr lang="it-IT" dirty="0" err="1">
                <a:solidFill>
                  <a:schemeClr val="tx1"/>
                </a:solidFill>
              </a:rPr>
              <a:t>cerveau</a:t>
            </a:r>
            <a:r>
              <a:rPr dirty="0">
                <a:solidFill>
                  <a:schemeClr val="tx1"/>
                </a:solidFill>
              </a:rPr>
              <a:t> pour </a:t>
            </a:r>
            <a:r>
              <a:rPr dirty="0" err="1">
                <a:solidFill>
                  <a:schemeClr val="tx1"/>
                </a:solidFill>
              </a:rPr>
              <a:t>surveiller</a:t>
            </a:r>
            <a:r>
              <a:rPr dirty="0">
                <a:solidFill>
                  <a:schemeClr val="tx1"/>
                </a:solidFill>
              </a:rPr>
              <a:t> les </a:t>
            </a:r>
            <a:r>
              <a:rPr dirty="0" err="1">
                <a:solidFill>
                  <a:schemeClr val="tx1"/>
                </a:solidFill>
              </a:rPr>
              <a:t>lésions</a:t>
            </a:r>
            <a:r>
              <a:rPr dirty="0">
                <a:solidFill>
                  <a:schemeClr val="tx1"/>
                </a:solidFill>
              </a:rPr>
              <a:t> et la </a:t>
            </a:r>
            <a:r>
              <a:rPr dirty="0" err="1">
                <a:solidFill>
                  <a:schemeClr val="tx1"/>
                </a:solidFill>
              </a:rPr>
              <a:t>perte</a:t>
            </a:r>
            <a:r>
              <a:rPr dirty="0">
                <a:solidFill>
                  <a:schemeClr val="tx1"/>
                </a:solidFill>
              </a:rPr>
              <a:t> de volume du </a:t>
            </a:r>
            <a:r>
              <a:rPr dirty="0" err="1">
                <a:solidFill>
                  <a:schemeClr val="tx1"/>
                </a:solidFill>
              </a:rPr>
              <a:t>cerveau</a:t>
            </a:r>
            <a:r>
              <a:rPr dirty="0">
                <a:solidFill>
                  <a:schemeClr val="tx1"/>
                </a:solidFill>
              </a:rPr>
              <a:t> (</a:t>
            </a:r>
            <a:r>
              <a:rPr dirty="0" err="1">
                <a:solidFill>
                  <a:schemeClr val="tx1"/>
                </a:solidFill>
              </a:rPr>
              <a:t>si</a:t>
            </a:r>
            <a:r>
              <a:rPr dirty="0">
                <a:solidFill>
                  <a:schemeClr val="tx1"/>
                </a:solidFill>
              </a:rPr>
              <a:t> possible) à </a:t>
            </a:r>
            <a:r>
              <a:rPr dirty="0" err="1">
                <a:solidFill>
                  <a:schemeClr val="tx1"/>
                </a:solidFill>
              </a:rPr>
              <a:t>intervalles</a:t>
            </a:r>
            <a:r>
              <a:rPr dirty="0">
                <a:solidFill>
                  <a:schemeClr val="tx1"/>
                </a:solidFill>
              </a:rPr>
              <a:t> </a:t>
            </a:r>
            <a:r>
              <a:rPr dirty="0" err="1">
                <a:solidFill>
                  <a:schemeClr val="tx1"/>
                </a:solidFill>
              </a:rPr>
              <a:t>prédéfinis</a:t>
            </a:r>
            <a:r>
              <a:rPr dirty="0">
                <a:solidFill>
                  <a:schemeClr val="tx1"/>
                </a:solidFill>
              </a:rPr>
              <a:t> et </a:t>
            </a:r>
            <a:r>
              <a:rPr dirty="0" err="1">
                <a:solidFill>
                  <a:schemeClr val="tx1"/>
                </a:solidFill>
              </a:rPr>
              <a:t>quand</a:t>
            </a:r>
            <a:r>
              <a:rPr dirty="0">
                <a:solidFill>
                  <a:schemeClr val="tx1"/>
                </a:solidFill>
              </a:rPr>
              <a:t> </a:t>
            </a:r>
            <a:r>
              <a:rPr dirty="0" err="1">
                <a:solidFill>
                  <a:schemeClr val="tx1"/>
                </a:solidFill>
              </a:rPr>
              <a:t>cela</a:t>
            </a:r>
            <a:r>
              <a:rPr dirty="0">
                <a:solidFill>
                  <a:schemeClr val="tx1"/>
                </a:solidFill>
              </a:rPr>
              <a:t> </a:t>
            </a:r>
            <a:r>
              <a:rPr dirty="0" err="1">
                <a:solidFill>
                  <a:schemeClr val="tx1"/>
                </a:solidFill>
              </a:rPr>
              <a:t>est</a:t>
            </a:r>
            <a:r>
              <a:rPr dirty="0">
                <a:solidFill>
                  <a:schemeClr val="tx1"/>
                </a:solidFill>
              </a:rPr>
              <a:t> </a:t>
            </a:r>
            <a:r>
              <a:rPr dirty="0" err="1">
                <a:solidFill>
                  <a:schemeClr val="tx1"/>
                </a:solidFill>
              </a:rPr>
              <a:t>nécessaire</a:t>
            </a:r>
            <a:endParaRPr dirty="0">
              <a:solidFill>
                <a:schemeClr val="tx1"/>
              </a:solidFill>
            </a:endParaRPr>
          </a:p>
        </p:txBody>
      </p:sp>
      <p:sp>
        <p:nvSpPr>
          <p:cNvPr id="501" name="Text Placeholder 1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1200">
                <a:solidFill>
                  <a:schemeClr val="accent4"/>
                </a:solidFill>
              </a:defRPr>
            </a:lvl1pPr>
          </a:lstStyle>
          <a:p>
            <a:r>
              <a:t>IRM, imagerie par résonance magnétique</a:t>
            </a:r>
          </a:p>
        </p:txBody>
      </p:sp>
      <p:grpSp>
        <p:nvGrpSpPr>
          <p:cNvPr id="504" name="Rounded Rectangle 3"/>
          <p:cNvGrpSpPr/>
          <p:nvPr/>
        </p:nvGrpSpPr>
        <p:grpSpPr>
          <a:xfrm>
            <a:off x="6778283" y="6266157"/>
            <a:ext cx="2116088" cy="264255"/>
            <a:chOff x="0" y="0"/>
            <a:chExt cx="2116086" cy="264254"/>
          </a:xfrm>
        </p:grpSpPr>
        <p:sp>
          <p:nvSpPr>
            <p:cNvPr id="502" name="Rectangle aux angles arrondis"/>
            <p:cNvSpPr/>
            <p:nvPr/>
          </p:nvSpPr>
          <p:spPr>
            <a:xfrm>
              <a:off x="0" y="12802"/>
              <a:ext cx="2116087" cy="238650"/>
            </a:xfrm>
            <a:prstGeom prst="roundRect">
              <a:avLst>
                <a:gd name="adj" fmla="val 16667"/>
              </a:avLst>
            </a:prstGeom>
            <a:solidFill>
              <a:schemeClr val="accent4"/>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a:p>
          </p:txBody>
        </p:sp>
        <p:sp>
          <p:nvSpPr>
            <p:cNvPr id="503" name="Paramètres candidats"/>
            <p:cNvSpPr txBox="1"/>
            <p:nvPr/>
          </p:nvSpPr>
          <p:spPr>
            <a:xfrm>
              <a:off x="11650" y="0"/>
              <a:ext cx="2092787" cy="264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solidFill>
                    <a:srgbClr val="FFFFFF"/>
                  </a:solidFill>
                </a:defRPr>
              </a:lvl1pPr>
            </a:lstStyle>
            <a:p>
              <a:r>
                <a:t>Paramètres candidats</a:t>
              </a:r>
            </a:p>
          </p:txBody>
        </p:sp>
      </p:grpSp>
      <p:grpSp>
        <p:nvGrpSpPr>
          <p:cNvPr id="507" name="Rounded Rectangle 18"/>
          <p:cNvGrpSpPr/>
          <p:nvPr/>
        </p:nvGrpSpPr>
        <p:grpSpPr>
          <a:xfrm>
            <a:off x="6778283" y="6535892"/>
            <a:ext cx="2116088" cy="264255"/>
            <a:chOff x="0" y="0"/>
            <a:chExt cx="2116086" cy="264254"/>
          </a:xfrm>
        </p:grpSpPr>
        <p:sp>
          <p:nvSpPr>
            <p:cNvPr id="505" name="Rectangle aux angles arrondis"/>
            <p:cNvSpPr/>
            <p:nvPr/>
          </p:nvSpPr>
          <p:spPr>
            <a:xfrm>
              <a:off x="0" y="12802"/>
              <a:ext cx="2116087" cy="238650"/>
            </a:xfrm>
            <a:prstGeom prst="roundRect">
              <a:avLst>
                <a:gd name="adj" fmla="val 16667"/>
              </a:avLst>
            </a:prstGeom>
            <a:solidFill>
              <a:schemeClr val="accent1"/>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a:p>
          </p:txBody>
        </p:sp>
        <p:sp>
          <p:nvSpPr>
            <p:cNvPr id="506" name="Paramètres recommandés"/>
            <p:cNvSpPr txBox="1"/>
            <p:nvPr/>
          </p:nvSpPr>
          <p:spPr>
            <a:xfrm>
              <a:off x="11650" y="0"/>
              <a:ext cx="2092787" cy="264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solidFill>
                    <a:srgbClr val="FFFFFF"/>
                  </a:solidFill>
                </a:defRPr>
              </a:lvl1pPr>
            </a:lstStyle>
            <a:p>
              <a:r>
                <a:t>Paramètres recommandés</a:t>
              </a:r>
            </a:p>
          </p:txBody>
        </p:sp>
      </p:grpSp>
      <p:pic>
        <p:nvPicPr>
          <p:cNvPr id="508" name="Picture 2" descr="Picture 2"/>
          <p:cNvPicPr>
            <a:picLocks noChangeAspect="1"/>
          </p:cNvPicPr>
          <p:nvPr/>
        </p:nvPicPr>
        <p:blipFill>
          <a:blip r:embed="rId4">
            <a:extLst/>
          </a:blip>
          <a:stretch>
            <a:fillRect/>
          </a:stretch>
        </p:blipFill>
        <p:spPr>
          <a:xfrm>
            <a:off x="10842170" y="0"/>
            <a:ext cx="1366931" cy="1366931"/>
          </a:xfrm>
          <a:prstGeom prst="rect">
            <a:avLst/>
          </a:prstGeom>
          <a:ln w="12700">
            <a:miter lim="400000"/>
          </a:ln>
        </p:spPr>
      </p:pic>
      <p:sp>
        <p:nvSpPr>
          <p:cNvPr id="42" name="poussées"/>
          <p:cNvSpPr txBox="1"/>
          <p:nvPr/>
        </p:nvSpPr>
        <p:spPr>
          <a:xfrm rot="16200000">
            <a:off x="5550866" y="4035392"/>
            <a:ext cx="2571971" cy="292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rPr lang="en-GB" dirty="0"/>
              <a:t>Infra-cliniques</a:t>
            </a:r>
            <a:r>
              <a:rPr lang="en-US" dirty="0"/>
              <a:t> </a:t>
            </a:r>
            <a:endParaRPr dirty="0"/>
          </a:p>
        </p:txBody>
      </p:sp>
      <p:sp>
        <p:nvSpPr>
          <p:cNvPr id="43" name="poussées"/>
          <p:cNvSpPr txBox="1"/>
          <p:nvPr/>
        </p:nvSpPr>
        <p:spPr>
          <a:xfrm rot="16200000">
            <a:off x="6092485" y="1969775"/>
            <a:ext cx="1488736" cy="292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rPr lang="en-GB" dirty="0"/>
              <a:t>Cliniques</a:t>
            </a:r>
            <a:r>
              <a:rPr lang="en-US" dirty="0"/>
              <a:t> </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31</a:t>
            </a:fld>
            <a:endParaRPr/>
          </a:p>
        </p:txBody>
      </p:sp>
      <p:sp>
        <p:nvSpPr>
          <p:cNvPr id="513" name="Title 1"/>
          <p:cNvSpPr txBox="1">
            <a:spLocks noGrp="1"/>
          </p:cNvSpPr>
          <p:nvPr>
            <p:ph type="title"/>
          </p:nvPr>
        </p:nvSpPr>
        <p:spPr>
          <a:xfrm>
            <a:off x="-1" y="-1"/>
            <a:ext cx="10862441" cy="1335602"/>
          </a:xfrm>
          <a:prstGeom prst="rect">
            <a:avLst/>
          </a:prstGeom>
        </p:spPr>
        <p:txBody>
          <a:bodyPr/>
          <a:lstStyle>
            <a:lvl1pPr>
              <a:defRPr spc="-100"/>
            </a:lvl1pPr>
          </a:lstStyle>
          <a:p>
            <a:r>
              <a:rPr dirty="0" err="1"/>
              <a:t>Envisager</a:t>
            </a:r>
            <a:r>
              <a:rPr dirty="0"/>
              <a:t> un </a:t>
            </a:r>
            <a:r>
              <a:rPr dirty="0" err="1"/>
              <a:t>changement</a:t>
            </a:r>
            <a:r>
              <a:rPr dirty="0"/>
              <a:t> de </a:t>
            </a:r>
            <a:r>
              <a:rPr dirty="0" err="1"/>
              <a:t>traitement</a:t>
            </a:r>
            <a:r>
              <a:rPr dirty="0"/>
              <a:t> </a:t>
            </a:r>
            <a:r>
              <a:rPr dirty="0" err="1"/>
              <a:t>si</a:t>
            </a:r>
            <a:r>
              <a:rPr dirty="0"/>
              <a:t> la </a:t>
            </a:r>
            <a:r>
              <a:rPr dirty="0" err="1"/>
              <a:t>réponse</a:t>
            </a:r>
            <a:r>
              <a:rPr dirty="0"/>
              <a:t> </a:t>
            </a:r>
            <a:r>
              <a:rPr dirty="0" err="1"/>
              <a:t>est</a:t>
            </a:r>
            <a:r>
              <a:rPr dirty="0"/>
              <a:t> </a:t>
            </a:r>
            <a:r>
              <a:rPr lang="it-IT" dirty="0" err="1">
                <a:solidFill>
                  <a:schemeClr val="bg1"/>
                </a:solidFill>
              </a:rPr>
              <a:t>suboptimale</a:t>
            </a:r>
            <a:endParaRPr dirty="0">
              <a:solidFill>
                <a:schemeClr val="bg1"/>
              </a:solidFill>
            </a:endParaRPr>
          </a:p>
        </p:txBody>
      </p:sp>
      <p:sp>
        <p:nvSpPr>
          <p:cNvPr id="514" name="Content Placeholder 24"/>
          <p:cNvSpPr txBox="1">
            <a:spLocks noGrp="1"/>
          </p:cNvSpPr>
          <p:nvPr>
            <p:ph type="body" idx="1"/>
          </p:nvPr>
        </p:nvSpPr>
        <p:spPr>
          <a:xfrm>
            <a:off x="509462" y="1597820"/>
            <a:ext cx="10796311" cy="4525963"/>
          </a:xfrm>
          <a:prstGeom prst="rect">
            <a:avLst/>
          </a:prstGeom>
        </p:spPr>
        <p:txBody>
          <a:bodyPr/>
          <a:lstStyle/>
          <a:p>
            <a:r>
              <a:rPr dirty="0">
                <a:solidFill>
                  <a:schemeClr val="tx1"/>
                </a:solidFill>
              </a:rPr>
              <a:t></a:t>
            </a:r>
            <a:r>
              <a:rPr sz="2400" dirty="0" err="1">
                <a:solidFill>
                  <a:schemeClr val="tx1"/>
                </a:solidFill>
              </a:rPr>
              <a:t>Maintenir</a:t>
            </a:r>
            <a:r>
              <a:rPr sz="2400" dirty="0">
                <a:solidFill>
                  <a:schemeClr val="tx1"/>
                </a:solidFill>
              </a:rPr>
              <a:t> le </a:t>
            </a:r>
            <a:r>
              <a:rPr lang="it-IT" sz="2400" dirty="0">
                <a:solidFill>
                  <a:schemeClr val="tx1"/>
                </a:solidFill>
              </a:rPr>
              <a:t>TF</a:t>
            </a:r>
            <a:r>
              <a:rPr sz="2400" dirty="0">
                <a:solidFill>
                  <a:schemeClr val="tx1"/>
                </a:solidFill>
              </a:rPr>
              <a:t> </a:t>
            </a:r>
            <a:r>
              <a:rPr sz="2400" dirty="0" err="1">
                <a:solidFill>
                  <a:schemeClr val="tx1"/>
                </a:solidFill>
              </a:rPr>
              <a:t>aussi</a:t>
            </a:r>
            <a:r>
              <a:rPr sz="2400" dirty="0">
                <a:solidFill>
                  <a:schemeClr val="tx1"/>
                </a:solidFill>
              </a:rPr>
              <a:t> </a:t>
            </a:r>
            <a:r>
              <a:rPr sz="2400" dirty="0" err="1">
                <a:solidFill>
                  <a:schemeClr val="tx1"/>
                </a:solidFill>
              </a:rPr>
              <a:t>longtemps</a:t>
            </a:r>
            <a:r>
              <a:rPr sz="2400" dirty="0">
                <a:solidFill>
                  <a:schemeClr val="tx1"/>
                </a:solidFill>
              </a:rPr>
              <a:t> </a:t>
            </a:r>
            <a:r>
              <a:rPr sz="2400" dirty="0" err="1">
                <a:solidFill>
                  <a:schemeClr val="tx1"/>
                </a:solidFill>
              </a:rPr>
              <a:t>qu’il</a:t>
            </a:r>
            <a:r>
              <a:rPr sz="2400" dirty="0">
                <a:solidFill>
                  <a:schemeClr val="tx1"/>
                </a:solidFill>
              </a:rPr>
              <a:t> </a:t>
            </a:r>
            <a:r>
              <a:rPr sz="2400" dirty="0" err="1">
                <a:solidFill>
                  <a:schemeClr val="tx1"/>
                </a:solidFill>
              </a:rPr>
              <a:t>existe</a:t>
            </a:r>
            <a:r>
              <a:rPr sz="2400" dirty="0">
                <a:solidFill>
                  <a:schemeClr val="tx1"/>
                </a:solidFill>
              </a:rPr>
              <a:t> un </a:t>
            </a:r>
            <a:r>
              <a:rPr sz="2400" dirty="0" err="1">
                <a:solidFill>
                  <a:schemeClr val="tx1"/>
                </a:solidFill>
              </a:rPr>
              <a:t>risque</a:t>
            </a:r>
            <a:r>
              <a:rPr sz="2400" dirty="0">
                <a:solidFill>
                  <a:schemeClr val="tx1"/>
                </a:solidFill>
              </a:rPr>
              <a:t> </a:t>
            </a:r>
            <a:r>
              <a:rPr sz="2400" dirty="0" err="1">
                <a:solidFill>
                  <a:schemeClr val="tx1"/>
                </a:solidFill>
              </a:rPr>
              <a:t>d’activité</a:t>
            </a:r>
            <a:r>
              <a:rPr sz="2400" dirty="0">
                <a:solidFill>
                  <a:schemeClr val="tx1"/>
                </a:solidFill>
              </a:rPr>
              <a:t> </a:t>
            </a:r>
            <a:r>
              <a:rPr sz="2400" dirty="0" err="1">
                <a:solidFill>
                  <a:schemeClr val="tx1"/>
                </a:solidFill>
              </a:rPr>
              <a:t>pathologique</a:t>
            </a:r>
            <a:r>
              <a:rPr sz="2400" dirty="0">
                <a:solidFill>
                  <a:schemeClr val="tx1"/>
                </a:solidFill>
              </a:rPr>
              <a:t> </a:t>
            </a:r>
            <a:r>
              <a:rPr sz="2400" dirty="0" err="1">
                <a:solidFill>
                  <a:schemeClr val="tx1"/>
                </a:solidFill>
              </a:rPr>
              <a:t>inflammatoire</a:t>
            </a:r>
            <a:r>
              <a:rPr sz="2400" dirty="0">
                <a:solidFill>
                  <a:schemeClr val="tx1"/>
                </a:solidFill>
              </a:rPr>
              <a:t> </a:t>
            </a:r>
            <a:r>
              <a:rPr sz="2400" dirty="0" err="1">
                <a:solidFill>
                  <a:schemeClr val="tx1"/>
                </a:solidFill>
              </a:rPr>
              <a:t>en</a:t>
            </a:r>
            <a:r>
              <a:rPr sz="2400" dirty="0">
                <a:solidFill>
                  <a:schemeClr val="tx1"/>
                </a:solidFill>
              </a:rPr>
              <a:t> </a:t>
            </a:r>
            <a:r>
              <a:rPr sz="2400" dirty="0" err="1">
                <a:solidFill>
                  <a:schemeClr val="tx1"/>
                </a:solidFill>
              </a:rPr>
              <a:t>l’absence</a:t>
            </a:r>
            <a:r>
              <a:rPr sz="2400" dirty="0">
                <a:solidFill>
                  <a:schemeClr val="tx1"/>
                </a:solidFill>
              </a:rPr>
              <a:t> d’un </a:t>
            </a:r>
            <a:r>
              <a:rPr sz="2400" dirty="0" err="1">
                <a:solidFill>
                  <a:schemeClr val="tx1"/>
                </a:solidFill>
              </a:rPr>
              <a:t>traitement</a:t>
            </a:r>
            <a:endParaRPr sz="2400" dirty="0">
              <a:solidFill>
                <a:schemeClr val="tx1"/>
              </a:solidFill>
            </a:endParaRPr>
          </a:p>
          <a:p>
            <a:pPr>
              <a:defRPr sz="2400"/>
            </a:pPr>
            <a:r>
              <a:rPr dirty="0">
                <a:solidFill>
                  <a:schemeClr val="tx1"/>
                </a:solidFill>
              </a:rPr>
              <a:t>Adopter des </a:t>
            </a:r>
            <a:r>
              <a:rPr dirty="0" err="1">
                <a:solidFill>
                  <a:schemeClr val="tx1"/>
                </a:solidFill>
              </a:rPr>
              <a:t>principes</a:t>
            </a:r>
            <a:r>
              <a:rPr dirty="0">
                <a:solidFill>
                  <a:schemeClr val="tx1"/>
                </a:solidFill>
              </a:rPr>
              <a:t> de </a:t>
            </a:r>
            <a:r>
              <a:rPr dirty="0" err="1">
                <a:solidFill>
                  <a:schemeClr val="tx1"/>
                </a:solidFill>
              </a:rPr>
              <a:t>prise</a:t>
            </a:r>
            <a:r>
              <a:rPr dirty="0">
                <a:solidFill>
                  <a:schemeClr val="tx1"/>
                </a:solidFill>
              </a:rPr>
              <a:t> </a:t>
            </a:r>
            <a:r>
              <a:rPr dirty="0" err="1">
                <a:solidFill>
                  <a:schemeClr val="tx1"/>
                </a:solidFill>
              </a:rPr>
              <a:t>en</a:t>
            </a:r>
            <a:r>
              <a:rPr dirty="0">
                <a:solidFill>
                  <a:schemeClr val="tx1"/>
                </a:solidFill>
              </a:rPr>
              <a:t> charge </a:t>
            </a:r>
            <a:r>
              <a:rPr dirty="0" err="1">
                <a:solidFill>
                  <a:schemeClr val="tx1"/>
                </a:solidFill>
              </a:rPr>
              <a:t>bien</a:t>
            </a:r>
            <a:r>
              <a:rPr dirty="0">
                <a:solidFill>
                  <a:schemeClr val="tx1"/>
                </a:solidFill>
              </a:rPr>
              <a:t> </a:t>
            </a:r>
            <a:r>
              <a:rPr lang="it-IT" dirty="0" err="1">
                <a:solidFill>
                  <a:schemeClr val="tx1"/>
                </a:solidFill>
              </a:rPr>
              <a:t>précis</a:t>
            </a:r>
            <a:r>
              <a:rPr lang="it-IT" dirty="0">
                <a:solidFill>
                  <a:schemeClr val="tx1"/>
                </a:solidFill>
              </a:rPr>
              <a:t> </a:t>
            </a:r>
            <a:r>
              <a:rPr dirty="0">
                <a:solidFill>
                  <a:schemeClr val="tx1"/>
                </a:solidFill>
              </a:rPr>
              <a:t>pour identifier </a:t>
            </a:r>
            <a:r>
              <a:rPr dirty="0" err="1">
                <a:solidFill>
                  <a:schemeClr val="tx1"/>
                </a:solidFill>
              </a:rPr>
              <a:t>l’échec</a:t>
            </a:r>
            <a:r>
              <a:rPr dirty="0">
                <a:solidFill>
                  <a:schemeClr val="tx1"/>
                </a:solidFill>
              </a:rPr>
              <a:t> </a:t>
            </a:r>
            <a:r>
              <a:rPr dirty="0" err="1">
                <a:solidFill>
                  <a:schemeClr val="tx1"/>
                </a:solidFill>
              </a:rPr>
              <a:t>thérapeutique</a:t>
            </a:r>
            <a:r>
              <a:rPr dirty="0">
                <a:solidFill>
                  <a:schemeClr val="tx1"/>
                </a:solidFill>
              </a:rPr>
              <a:t> </a:t>
            </a:r>
          </a:p>
          <a:p>
            <a:pPr>
              <a:defRPr sz="2400"/>
            </a:pPr>
            <a:r>
              <a:rPr dirty="0" err="1">
                <a:solidFill>
                  <a:schemeClr val="tx1"/>
                </a:solidFill>
              </a:rPr>
              <a:t>Envisager</a:t>
            </a:r>
            <a:r>
              <a:rPr dirty="0">
                <a:solidFill>
                  <a:schemeClr val="tx1"/>
                </a:solidFill>
              </a:rPr>
              <a:t> un </a:t>
            </a:r>
            <a:r>
              <a:rPr dirty="0" err="1">
                <a:solidFill>
                  <a:schemeClr val="tx1"/>
                </a:solidFill>
              </a:rPr>
              <a:t>changement</a:t>
            </a:r>
            <a:r>
              <a:rPr dirty="0">
                <a:solidFill>
                  <a:schemeClr val="tx1"/>
                </a:solidFill>
              </a:rPr>
              <a:t> de </a:t>
            </a:r>
            <a:r>
              <a:rPr lang="it-IT" dirty="0">
                <a:solidFill>
                  <a:schemeClr val="tx1"/>
                </a:solidFill>
              </a:rPr>
              <a:t>TF </a:t>
            </a:r>
            <a:r>
              <a:rPr dirty="0" err="1">
                <a:solidFill>
                  <a:schemeClr val="tx1"/>
                </a:solidFill>
              </a:rPr>
              <a:t>si</a:t>
            </a:r>
            <a:r>
              <a:rPr dirty="0">
                <a:solidFill>
                  <a:schemeClr val="tx1"/>
                </a:solidFill>
              </a:rPr>
              <a:t> la </a:t>
            </a:r>
            <a:r>
              <a:rPr dirty="0" err="1">
                <a:solidFill>
                  <a:schemeClr val="tx1"/>
                </a:solidFill>
              </a:rPr>
              <a:t>réponse</a:t>
            </a:r>
            <a:r>
              <a:rPr dirty="0">
                <a:solidFill>
                  <a:schemeClr val="tx1"/>
                </a:solidFill>
              </a:rPr>
              <a:t> </a:t>
            </a:r>
            <a:r>
              <a:rPr dirty="0" err="1">
                <a:solidFill>
                  <a:schemeClr val="tx1"/>
                </a:solidFill>
              </a:rPr>
              <a:t>est</a:t>
            </a:r>
            <a:r>
              <a:rPr dirty="0">
                <a:solidFill>
                  <a:schemeClr val="tx1"/>
                </a:solidFill>
              </a:rPr>
              <a:t> </a:t>
            </a:r>
            <a:r>
              <a:rPr lang="it-IT" dirty="0" err="1">
                <a:solidFill>
                  <a:schemeClr val="tx1"/>
                </a:solidFill>
              </a:rPr>
              <a:t>suboptimale</a:t>
            </a:r>
            <a:endParaRPr dirty="0">
              <a:solidFill>
                <a:schemeClr val="tx1"/>
              </a:solidFill>
            </a:endParaRPr>
          </a:p>
        </p:txBody>
      </p:sp>
      <p:sp>
        <p:nvSpPr>
          <p:cNvPr id="515" name="Text Placeholder 26"/>
          <p:cNvSpPr>
            <a:spLocks noGrp="1"/>
          </p:cNvSpPr>
          <p:nvPr>
            <p:ph type="body" idx="13"/>
          </p:nvPr>
        </p:nvSpPr>
        <p:spPr>
          <a:xfrm>
            <a:off x="528136" y="6211668"/>
            <a:ext cx="10777637" cy="646332"/>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t>TF, traitement de fond</a:t>
            </a:r>
            <a:br/>
            <a:r>
              <a:t>Figure adaptée d’après Giovannoni G. 2014. Disponible sur : http://www.slideshare.net/gavingiovannoni/personalizing-treatment-choice (consulté en octobre 2015)</a:t>
            </a:r>
          </a:p>
        </p:txBody>
      </p:sp>
      <p:pic>
        <p:nvPicPr>
          <p:cNvPr id="517" name="Picture 2" descr="Picture 2"/>
          <p:cNvPicPr>
            <a:picLocks noChangeAspect="1"/>
          </p:cNvPicPr>
          <p:nvPr/>
        </p:nvPicPr>
        <p:blipFill>
          <a:blip r:embed="rId3">
            <a:extLst/>
          </a:blip>
          <a:stretch>
            <a:fillRect/>
          </a:stretch>
        </p:blipFill>
        <p:spPr>
          <a:xfrm>
            <a:off x="10842170" y="0"/>
            <a:ext cx="1366931" cy="1366931"/>
          </a:xfrm>
          <a:prstGeom prst="rect">
            <a:avLst/>
          </a:prstGeom>
          <a:ln w="12700">
            <a:miter lim="400000"/>
          </a:ln>
        </p:spPr>
      </p:pic>
      <p:grpSp>
        <p:nvGrpSpPr>
          <p:cNvPr id="8" name="Group 7"/>
          <p:cNvGrpSpPr/>
          <p:nvPr/>
        </p:nvGrpSpPr>
        <p:grpSpPr>
          <a:xfrm>
            <a:off x="2366145" y="3875423"/>
            <a:ext cx="7604891" cy="2530280"/>
            <a:chOff x="1729114" y="1663889"/>
            <a:chExt cx="7604891" cy="2530280"/>
          </a:xfrm>
        </p:grpSpPr>
        <p:sp>
          <p:nvSpPr>
            <p:cNvPr id="9" name="Rectangle 8"/>
            <p:cNvSpPr/>
            <p:nvPr/>
          </p:nvSpPr>
          <p:spPr>
            <a:xfrm>
              <a:off x="1900052" y="1818459"/>
              <a:ext cx="7433953" cy="2314153"/>
            </a:xfrm>
            <a:prstGeom prst="rect">
              <a:avLst/>
            </a:prstGeom>
            <a:noFill/>
            <a:ln w="12700" cap="flat" cmpd="sng" algn="ctr">
              <a:solidFill>
                <a:srgbClr val="E46C0A"/>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10" name="Rounded Rectangle 9"/>
            <p:cNvSpPr/>
            <p:nvPr/>
          </p:nvSpPr>
          <p:spPr>
            <a:xfrm>
              <a:off x="2043576" y="2644543"/>
              <a:ext cx="1161134" cy="895518"/>
            </a:xfrm>
            <a:prstGeom prst="roundRect">
              <a:avLst/>
            </a:prstGeom>
            <a:solidFill>
              <a:srgbClr val="F79646">
                <a:lumMod val="75000"/>
              </a:srgbClr>
            </a:solidFill>
            <a:ln w="25400" cap="flat" cmpd="sng" algn="ctr">
              <a:noFill/>
              <a:prstDash val="solid"/>
            </a:ln>
            <a:effectLst/>
          </p:spPr>
          <p:txBody>
            <a:bodyPr rtlCol="0" anchor="ctr"/>
            <a:lstStyle/>
            <a:p>
              <a:pPr lvl="0" algn="ctr" hangingPunct="1">
                <a:defRPr/>
              </a:pPr>
              <a:r>
                <a:rPr lang="fr-FR" sz="1200" dirty="0">
                  <a:solidFill>
                    <a:prstClr val="white"/>
                  </a:solidFill>
                  <a:latin typeface="Calibri"/>
                  <a:ea typeface="+mn-ea"/>
                  <a:cs typeface="+mn-cs"/>
                </a:rPr>
                <a:t>Identification de la forme de SEP de l’individu</a:t>
              </a:r>
              <a:endParaRPr kumimoji="0" lang="en-GB"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3523565" y="2644543"/>
              <a:ext cx="1161134" cy="895518"/>
            </a:xfrm>
            <a:prstGeom prst="roundRect">
              <a:avLst/>
            </a:prstGeom>
            <a:solidFill>
              <a:srgbClr val="F79646">
                <a:lumMod val="75000"/>
              </a:srgbClr>
            </a:solidFill>
            <a:ln w="25400" cap="flat" cmpd="sng" algn="ctr">
              <a:noFill/>
              <a:prstDash val="solid"/>
            </a:ln>
            <a:effectLst/>
          </p:spPr>
          <p:txBody>
            <a:bodyPr rtlCol="0" anchor="ctr"/>
            <a:lstStyle/>
            <a:p>
              <a:pPr lvl="0" algn="ctr" hangingPunct="1">
                <a:defRPr/>
              </a:pPr>
              <a:r>
                <a:rPr lang="fr-FR" sz="1200" dirty="0">
                  <a:solidFill>
                    <a:prstClr val="white"/>
                  </a:solidFill>
                  <a:latin typeface="Calibri"/>
                  <a:ea typeface="+mn-ea"/>
                  <a:cs typeface="+mn-cs"/>
                </a:rPr>
                <a:t>Choix du traitement de fond</a:t>
              </a:r>
              <a:endParaRPr kumimoji="0" lang="en-GB"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ounded Rectangle 11"/>
            <p:cNvSpPr/>
            <p:nvPr/>
          </p:nvSpPr>
          <p:spPr>
            <a:xfrm>
              <a:off x="5332577" y="2938551"/>
              <a:ext cx="422561" cy="307123"/>
            </a:xfrm>
            <a:prstGeom prst="roundRect">
              <a:avLst/>
            </a:prstGeom>
            <a:solidFill>
              <a:sysClr val="window" lastClr="FFFFFF"/>
            </a:solidFill>
            <a:ln w="25400" cap="flat" cmpd="sng" algn="ctr">
              <a:solidFill>
                <a:srgbClr val="E46C0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Y</a:t>
              </a:r>
            </a:p>
          </p:txBody>
        </p:sp>
        <p:sp>
          <p:nvSpPr>
            <p:cNvPr id="13" name="Rounded Rectangle 12"/>
            <p:cNvSpPr/>
            <p:nvPr/>
          </p:nvSpPr>
          <p:spPr>
            <a:xfrm>
              <a:off x="6539089" y="2644543"/>
              <a:ext cx="1272141" cy="895518"/>
            </a:xfrm>
            <a:prstGeom prst="roundRect">
              <a:avLst/>
            </a:prstGeom>
            <a:solidFill>
              <a:srgbClr val="F79646">
                <a:lumMod val="75000"/>
              </a:srgbClr>
            </a:solidFill>
            <a:ln w="25400" cap="flat" cmpd="sng" algn="ctr">
              <a:noFill/>
              <a:prstDash val="solid"/>
            </a:ln>
            <a:effectLst/>
          </p:spPr>
          <p:txBody>
            <a:bodyPr rtlCol="0" anchor="ctr"/>
            <a:lstStyle/>
            <a:p>
              <a:pPr lvl="0" algn="ctr" hangingPunct="1">
                <a:defRPr/>
              </a:pPr>
              <a:r>
                <a:rPr lang="en-GB" sz="1200" dirty="0" err="1">
                  <a:solidFill>
                    <a:prstClr val="white"/>
                  </a:solidFill>
                  <a:latin typeface="Calibri"/>
                  <a:ea typeface="+mn-ea"/>
                  <a:cs typeface="+mn-cs"/>
                </a:rPr>
                <a:t>Surveiller</a:t>
              </a:r>
              <a:endParaRPr kumimoji="0" lang="en-GB"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ounded Rectangle 13"/>
            <p:cNvSpPr/>
            <p:nvPr/>
          </p:nvSpPr>
          <p:spPr>
            <a:xfrm>
              <a:off x="7989215" y="2644543"/>
              <a:ext cx="1286177" cy="893498"/>
            </a:xfrm>
            <a:prstGeom prst="roundRect">
              <a:avLst/>
            </a:prstGeom>
            <a:solidFill>
              <a:srgbClr val="F79646">
                <a:lumMod val="75000"/>
              </a:srgbClr>
            </a:solidFill>
            <a:ln w="25400" cap="flat" cmpd="sng" algn="ctr">
              <a:noFill/>
              <a:prstDash val="solid"/>
            </a:ln>
            <a:effectLst/>
          </p:spPr>
          <p:txBody>
            <a:bodyPr rtlCol="0" anchor="ctr"/>
            <a:lstStyle/>
            <a:p>
              <a:pPr lvl="0" algn="ctr" hangingPunct="1">
                <a:defRPr/>
              </a:pPr>
              <a:r>
                <a:rPr lang="en-GB" sz="1200" dirty="0" err="1">
                  <a:solidFill>
                    <a:prstClr val="white"/>
                  </a:solidFill>
                  <a:latin typeface="Calibri"/>
                  <a:ea typeface="+mn-ea"/>
                  <a:cs typeface="+mn-cs"/>
                </a:rPr>
                <a:t>Echec</a:t>
              </a:r>
              <a:r>
                <a:rPr lang="en-GB" sz="1200" dirty="0">
                  <a:solidFill>
                    <a:prstClr val="white"/>
                  </a:solidFill>
                  <a:latin typeface="Calibri"/>
                  <a:ea typeface="+mn-ea"/>
                  <a:cs typeface="+mn-cs"/>
                </a:rPr>
                <a:t> </a:t>
              </a:r>
              <a:r>
                <a:rPr lang="en-GB" sz="1200" dirty="0" err="1">
                  <a:solidFill>
                    <a:prstClr val="white"/>
                  </a:solidFill>
                  <a:latin typeface="Calibri"/>
                  <a:ea typeface="+mn-ea"/>
                  <a:cs typeface="+mn-cs"/>
                </a:rPr>
                <a:t>thérapeutique</a:t>
              </a:r>
              <a:r>
                <a:rPr lang="en-GB" sz="1200" dirty="0">
                  <a:solidFill>
                    <a:prstClr val="white"/>
                  </a:solidFill>
                  <a:latin typeface="Calibri"/>
                  <a:ea typeface="+mn-ea"/>
                  <a:cs typeface="+mn-cs"/>
                </a:rPr>
                <a:t> ?</a:t>
              </a:r>
              <a:endParaRPr kumimoji="0" lang="en-GB"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ounded Rectangle 14"/>
            <p:cNvSpPr/>
            <p:nvPr/>
          </p:nvSpPr>
          <p:spPr>
            <a:xfrm>
              <a:off x="6928298" y="3806224"/>
              <a:ext cx="469662" cy="387945"/>
            </a:xfrm>
            <a:prstGeom prst="roundRect">
              <a:avLst/>
            </a:prstGeom>
            <a:solidFill>
              <a:sysClr val="window" lastClr="FFFFFF"/>
            </a:solidFill>
            <a:ln w="25400" cap="flat" cmpd="sng" algn="ctr">
              <a:solidFill>
                <a:srgbClr val="E46C0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cs typeface="+mn-cs"/>
                </a:rPr>
                <a:t>Non</a:t>
              </a:r>
            </a:p>
          </p:txBody>
        </p:sp>
        <p:cxnSp>
          <p:nvCxnSpPr>
            <p:cNvPr id="16" name="Straight Connector 15"/>
            <p:cNvCxnSpPr>
              <a:endCxn id="15" idx="3"/>
            </p:cNvCxnSpPr>
            <p:nvPr/>
          </p:nvCxnSpPr>
          <p:spPr>
            <a:xfrm flipH="1">
              <a:off x="7397960" y="4000197"/>
              <a:ext cx="1219211" cy="0"/>
            </a:xfrm>
            <a:prstGeom prst="line">
              <a:avLst/>
            </a:prstGeom>
            <a:noFill/>
            <a:ln w="28575" cap="flat" cmpd="sng" algn="ctr">
              <a:solidFill>
                <a:sysClr val="windowText" lastClr="000000"/>
              </a:solidFill>
              <a:prstDash val="solid"/>
            </a:ln>
            <a:effectLst/>
          </p:spPr>
        </p:cxnSp>
        <p:cxnSp>
          <p:nvCxnSpPr>
            <p:cNvPr id="17" name="Straight Arrow Connector 16"/>
            <p:cNvCxnSpPr>
              <a:stCxn id="10" idx="3"/>
              <a:endCxn id="11" idx="1"/>
            </p:cNvCxnSpPr>
            <p:nvPr/>
          </p:nvCxnSpPr>
          <p:spPr>
            <a:xfrm>
              <a:off x="3204710" y="3092302"/>
              <a:ext cx="318855" cy="0"/>
            </a:xfrm>
            <a:prstGeom prst="straightConnector1">
              <a:avLst/>
            </a:prstGeom>
            <a:noFill/>
            <a:ln w="28575" cap="flat" cmpd="sng" algn="ctr">
              <a:solidFill>
                <a:sysClr val="windowText" lastClr="000000"/>
              </a:solidFill>
              <a:prstDash val="solid"/>
              <a:tailEnd type="arrow"/>
            </a:ln>
            <a:effectLst/>
          </p:spPr>
        </p:cxnSp>
        <p:cxnSp>
          <p:nvCxnSpPr>
            <p:cNvPr id="18" name="Straight Connector 17"/>
            <p:cNvCxnSpPr/>
            <p:nvPr/>
          </p:nvCxnSpPr>
          <p:spPr>
            <a:xfrm>
              <a:off x="6112562" y="2637567"/>
              <a:ext cx="0" cy="900475"/>
            </a:xfrm>
            <a:prstGeom prst="line">
              <a:avLst/>
            </a:prstGeom>
            <a:noFill/>
            <a:ln w="28575" cap="flat" cmpd="sng" algn="ctr">
              <a:solidFill>
                <a:sysClr val="windowText" lastClr="000000"/>
              </a:solidFill>
              <a:prstDash val="solid"/>
            </a:ln>
            <a:effectLst/>
          </p:spPr>
        </p:cxnSp>
        <p:cxnSp>
          <p:nvCxnSpPr>
            <p:cNvPr id="19" name="Straight Connector 18"/>
            <p:cNvCxnSpPr/>
            <p:nvPr/>
          </p:nvCxnSpPr>
          <p:spPr>
            <a:xfrm flipH="1">
              <a:off x="5008782" y="2637567"/>
              <a:ext cx="1" cy="900475"/>
            </a:xfrm>
            <a:prstGeom prst="line">
              <a:avLst/>
            </a:prstGeom>
            <a:noFill/>
            <a:ln w="28575" cap="flat" cmpd="sng" algn="ctr">
              <a:solidFill>
                <a:sysClr val="windowText" lastClr="000000"/>
              </a:solidFill>
              <a:prstDash val="solid"/>
            </a:ln>
            <a:effectLst/>
          </p:spPr>
        </p:cxnSp>
        <p:cxnSp>
          <p:nvCxnSpPr>
            <p:cNvPr id="20" name="Straight Connector 19"/>
            <p:cNvCxnSpPr/>
            <p:nvPr/>
          </p:nvCxnSpPr>
          <p:spPr>
            <a:xfrm>
              <a:off x="4991969" y="3538042"/>
              <a:ext cx="1120593" cy="0"/>
            </a:xfrm>
            <a:prstGeom prst="line">
              <a:avLst/>
            </a:prstGeom>
            <a:noFill/>
            <a:ln w="28575" cap="flat" cmpd="sng" algn="ctr">
              <a:solidFill>
                <a:sysClr val="windowText" lastClr="000000"/>
              </a:solidFill>
              <a:prstDash val="solid"/>
            </a:ln>
            <a:effectLst/>
          </p:spPr>
        </p:cxnSp>
        <p:cxnSp>
          <p:nvCxnSpPr>
            <p:cNvPr id="21" name="Straight Connector 20"/>
            <p:cNvCxnSpPr>
              <a:stCxn id="15" idx="0"/>
              <a:endCxn id="13" idx="2"/>
            </p:cNvCxnSpPr>
            <p:nvPr/>
          </p:nvCxnSpPr>
          <p:spPr>
            <a:xfrm flipV="1">
              <a:off x="7163129" y="3540061"/>
              <a:ext cx="12031" cy="266163"/>
            </a:xfrm>
            <a:prstGeom prst="line">
              <a:avLst/>
            </a:prstGeom>
            <a:noFill/>
            <a:ln w="28575" cap="flat" cmpd="sng" algn="ctr">
              <a:solidFill>
                <a:sysClr val="windowText" lastClr="000000"/>
              </a:solidFill>
              <a:prstDash val="solid"/>
              <a:tailEnd type="arrow"/>
            </a:ln>
            <a:effectLst/>
          </p:spPr>
        </p:cxnSp>
        <p:cxnSp>
          <p:nvCxnSpPr>
            <p:cNvPr id="22" name="Straight Connector 21"/>
            <p:cNvCxnSpPr>
              <a:stCxn id="14" idx="2"/>
            </p:cNvCxnSpPr>
            <p:nvPr/>
          </p:nvCxnSpPr>
          <p:spPr>
            <a:xfrm>
              <a:off x="8632304" y="3538041"/>
              <a:ext cx="0" cy="462156"/>
            </a:xfrm>
            <a:prstGeom prst="line">
              <a:avLst/>
            </a:prstGeom>
            <a:noFill/>
            <a:ln w="28575" cap="flat" cmpd="sng" algn="ctr">
              <a:solidFill>
                <a:sysClr val="windowText" lastClr="000000"/>
              </a:solidFill>
              <a:prstDash val="solid"/>
            </a:ln>
            <a:effectLst/>
          </p:spPr>
        </p:cxnSp>
        <p:cxnSp>
          <p:nvCxnSpPr>
            <p:cNvPr id="23" name="Straight Connector 22"/>
            <p:cNvCxnSpPr>
              <a:stCxn id="13" idx="1"/>
              <a:endCxn id="12" idx="3"/>
            </p:cNvCxnSpPr>
            <p:nvPr/>
          </p:nvCxnSpPr>
          <p:spPr>
            <a:xfrm flipH="1" flipV="1">
              <a:off x="5755138" y="3092113"/>
              <a:ext cx="783951" cy="189"/>
            </a:xfrm>
            <a:prstGeom prst="line">
              <a:avLst/>
            </a:prstGeom>
            <a:noFill/>
            <a:ln w="28575" cap="flat" cmpd="sng" algn="ctr">
              <a:solidFill>
                <a:sysClr val="windowText" lastClr="000000"/>
              </a:solidFill>
              <a:prstDash val="solid"/>
              <a:headEnd type="arrow"/>
              <a:tailEnd type="none"/>
            </a:ln>
            <a:effectLst/>
          </p:spPr>
        </p:cxnSp>
        <p:cxnSp>
          <p:nvCxnSpPr>
            <p:cNvPr id="24" name="Straight Connector 23"/>
            <p:cNvCxnSpPr>
              <a:endCxn id="14" idx="0"/>
            </p:cNvCxnSpPr>
            <p:nvPr/>
          </p:nvCxnSpPr>
          <p:spPr>
            <a:xfrm>
              <a:off x="8632304" y="2225578"/>
              <a:ext cx="0" cy="418965"/>
            </a:xfrm>
            <a:prstGeom prst="line">
              <a:avLst/>
            </a:prstGeom>
            <a:noFill/>
            <a:ln w="28575" cap="flat" cmpd="sng" algn="ctr">
              <a:solidFill>
                <a:sysClr val="windowText" lastClr="000000"/>
              </a:solidFill>
              <a:prstDash val="solid"/>
            </a:ln>
            <a:effectLst/>
          </p:spPr>
        </p:cxnSp>
        <p:cxnSp>
          <p:nvCxnSpPr>
            <p:cNvPr id="25" name="Straight Connector 24"/>
            <p:cNvCxnSpPr>
              <a:endCxn id="11" idx="0"/>
            </p:cNvCxnSpPr>
            <p:nvPr/>
          </p:nvCxnSpPr>
          <p:spPr>
            <a:xfrm>
              <a:off x="4104131" y="2264430"/>
              <a:ext cx="1" cy="380113"/>
            </a:xfrm>
            <a:prstGeom prst="line">
              <a:avLst/>
            </a:prstGeom>
            <a:noFill/>
            <a:ln w="28575" cap="flat" cmpd="sng" algn="ctr">
              <a:solidFill>
                <a:sysClr val="windowText" lastClr="000000"/>
              </a:solidFill>
              <a:prstDash val="solid"/>
              <a:headEnd type="none"/>
              <a:tailEnd type="arrow"/>
            </a:ln>
            <a:effectLst/>
          </p:spPr>
        </p:cxnSp>
        <p:cxnSp>
          <p:nvCxnSpPr>
            <p:cNvPr id="26" name="Straight Connector 25"/>
            <p:cNvCxnSpPr/>
            <p:nvPr/>
          </p:nvCxnSpPr>
          <p:spPr>
            <a:xfrm flipH="1">
              <a:off x="4104132" y="2264430"/>
              <a:ext cx="4544570" cy="0"/>
            </a:xfrm>
            <a:prstGeom prst="line">
              <a:avLst/>
            </a:prstGeom>
            <a:noFill/>
            <a:ln w="28575" cap="flat" cmpd="sng" algn="ctr">
              <a:solidFill>
                <a:sysClr val="windowText" lastClr="000000"/>
              </a:solidFill>
              <a:prstDash val="solid"/>
            </a:ln>
            <a:effectLst/>
          </p:spPr>
        </p:cxnSp>
        <p:cxnSp>
          <p:nvCxnSpPr>
            <p:cNvPr id="27" name="Straight Connector 26"/>
            <p:cNvCxnSpPr/>
            <p:nvPr/>
          </p:nvCxnSpPr>
          <p:spPr>
            <a:xfrm>
              <a:off x="6312458" y="1914437"/>
              <a:ext cx="0" cy="2218175"/>
            </a:xfrm>
            <a:prstGeom prst="line">
              <a:avLst/>
            </a:prstGeom>
            <a:noFill/>
            <a:ln w="9525" cap="flat" cmpd="sng" algn="ctr">
              <a:solidFill>
                <a:srgbClr val="E46C0A"/>
              </a:solidFill>
              <a:prstDash val="dash"/>
            </a:ln>
            <a:effectLst/>
          </p:spPr>
        </p:cxnSp>
        <p:sp>
          <p:nvSpPr>
            <p:cNvPr id="28" name="Rounded Rectangle 27"/>
            <p:cNvSpPr/>
            <p:nvPr/>
          </p:nvSpPr>
          <p:spPr>
            <a:xfrm>
              <a:off x="1729114" y="1663889"/>
              <a:ext cx="2001664" cy="501096"/>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lvl="0" algn="ctr" hangingPunct="1">
                <a:defRPr/>
              </a:pPr>
              <a:r>
                <a:rPr lang="fr-FR" sz="1200" b="1" dirty="0">
                  <a:solidFill>
                    <a:prstClr val="black"/>
                  </a:solidFill>
                  <a:latin typeface="Calibri"/>
                  <a:ea typeface="+mn-ea"/>
                  <a:cs typeface="+mn-cs"/>
                </a:rPr>
                <a:t>Instauration du traitement de fond</a:t>
              </a:r>
              <a:endParaRPr kumimoji="0" lang="en-GB"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29" name="Rounded Rectangle 28"/>
            <p:cNvSpPr/>
            <p:nvPr/>
          </p:nvSpPr>
          <p:spPr>
            <a:xfrm>
              <a:off x="5755139" y="1668873"/>
              <a:ext cx="2008086" cy="499338"/>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lvl="0" algn="ctr" hangingPunct="1">
                <a:defRPr/>
              </a:pPr>
              <a:r>
                <a:rPr lang="fr-FR" sz="1200" b="1" dirty="0">
                  <a:solidFill>
                    <a:schemeClr val="tx1"/>
                  </a:solidFill>
                  <a:latin typeface="Calibri"/>
                  <a:ea typeface="+mn-ea"/>
                  <a:cs typeface="+mn-cs"/>
                </a:rPr>
                <a:t>Surveillance</a:t>
              </a:r>
              <a:r>
                <a:rPr lang="fr-FR" sz="1200" b="1" dirty="0">
                  <a:solidFill>
                    <a:srgbClr val="FF0000"/>
                  </a:solidFill>
                  <a:latin typeface="Calibri"/>
                  <a:ea typeface="+mn-ea"/>
                  <a:cs typeface="+mn-cs"/>
                </a:rPr>
                <a:t> </a:t>
              </a:r>
              <a:r>
                <a:rPr lang="fr-FR" sz="1200" b="1" dirty="0">
                  <a:solidFill>
                    <a:prstClr val="black"/>
                  </a:solidFill>
                  <a:latin typeface="Calibri"/>
                  <a:ea typeface="+mn-ea"/>
                  <a:cs typeface="+mn-cs"/>
                </a:rPr>
                <a:t>et changement de traitement</a:t>
              </a:r>
              <a:endParaRPr kumimoji="0" lang="en-GB" sz="12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30" name="Straight Connector 29"/>
            <p:cNvCxnSpPr>
              <a:stCxn id="11" idx="3"/>
              <a:endCxn id="12" idx="1"/>
            </p:cNvCxnSpPr>
            <p:nvPr/>
          </p:nvCxnSpPr>
          <p:spPr>
            <a:xfrm flipV="1">
              <a:off x="4684699" y="3092113"/>
              <a:ext cx="647878" cy="189"/>
            </a:xfrm>
            <a:prstGeom prst="line">
              <a:avLst/>
            </a:prstGeom>
            <a:noFill/>
            <a:ln w="28575" cap="flat" cmpd="sng" algn="ctr">
              <a:solidFill>
                <a:sysClr val="windowText" lastClr="000000"/>
              </a:solidFill>
              <a:prstDash val="solid"/>
            </a:ln>
            <a:effectLst/>
          </p:spPr>
        </p:cxnSp>
        <p:sp>
          <p:nvSpPr>
            <p:cNvPr id="31" name="Rounded Rectangle 30"/>
            <p:cNvSpPr/>
            <p:nvPr/>
          </p:nvSpPr>
          <p:spPr>
            <a:xfrm>
              <a:off x="8359646" y="2091095"/>
              <a:ext cx="420274" cy="387945"/>
            </a:xfrm>
            <a:prstGeom prst="roundRect">
              <a:avLst/>
            </a:prstGeom>
            <a:solidFill>
              <a:schemeClr val="bg1"/>
            </a:solidFill>
            <a:ln w="25400" cap="flat" cmpd="sng" algn="ctr">
              <a:solidFill>
                <a:srgbClr val="E46C0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err="1">
                  <a:ln>
                    <a:noFill/>
                  </a:ln>
                  <a:solidFill>
                    <a:prstClr val="black"/>
                  </a:solidFill>
                  <a:effectLst/>
                  <a:uLnTx/>
                  <a:uFillTx/>
                  <a:latin typeface="Calibri"/>
                  <a:ea typeface="+mn-ea"/>
                  <a:cs typeface="+mn-cs"/>
                </a:rPr>
                <a:t>Oui</a:t>
              </a:r>
              <a:endParaRPr kumimoji="0" lang="en-GB"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32" name="Rounded Rectangle 31"/>
            <p:cNvSpPr/>
            <p:nvPr/>
          </p:nvSpPr>
          <p:spPr>
            <a:xfrm>
              <a:off x="5332578" y="3384480"/>
              <a:ext cx="422561" cy="307123"/>
            </a:xfrm>
            <a:prstGeom prst="roundRect">
              <a:avLst/>
            </a:prstGeom>
            <a:solidFill>
              <a:schemeClr val="bg1"/>
            </a:solidFill>
            <a:ln w="25400" cap="flat" cmpd="sng" algn="ctr">
              <a:solidFill>
                <a:srgbClr val="E46C0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Z</a:t>
              </a:r>
            </a:p>
          </p:txBody>
        </p:sp>
        <p:cxnSp>
          <p:nvCxnSpPr>
            <p:cNvPr id="33" name="Straight Connector 32"/>
            <p:cNvCxnSpPr/>
            <p:nvPr/>
          </p:nvCxnSpPr>
          <p:spPr>
            <a:xfrm>
              <a:off x="5008783" y="2637567"/>
              <a:ext cx="1103778" cy="0"/>
            </a:xfrm>
            <a:prstGeom prst="line">
              <a:avLst/>
            </a:prstGeom>
            <a:noFill/>
            <a:ln w="28575" cap="flat" cmpd="sng" algn="ctr">
              <a:solidFill>
                <a:sysClr val="windowText" lastClr="000000"/>
              </a:solidFill>
              <a:prstDash val="solid"/>
            </a:ln>
            <a:effectLst/>
          </p:spPr>
        </p:cxnSp>
        <p:sp>
          <p:nvSpPr>
            <p:cNvPr id="34" name="Rounded Rectangle 33"/>
            <p:cNvSpPr/>
            <p:nvPr/>
          </p:nvSpPr>
          <p:spPr>
            <a:xfrm>
              <a:off x="5332576" y="2484005"/>
              <a:ext cx="422561" cy="307123"/>
            </a:xfrm>
            <a:prstGeom prst="roundRect">
              <a:avLst/>
            </a:prstGeom>
            <a:solidFill>
              <a:schemeClr val="bg1"/>
            </a:solidFill>
            <a:ln w="25400" cap="flat" cmpd="sng" algn="ctr">
              <a:solidFill>
                <a:srgbClr val="E46C0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X</a:t>
              </a:r>
            </a:p>
          </p:txBody>
        </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32</a:t>
            </a:fld>
            <a:endParaRPr/>
          </a:p>
        </p:txBody>
      </p:sp>
      <p:sp>
        <p:nvSpPr>
          <p:cNvPr id="522" name="Title 23"/>
          <p:cNvSpPr txBox="1">
            <a:spLocks noGrp="1"/>
          </p:cNvSpPr>
          <p:nvPr>
            <p:ph type="title"/>
          </p:nvPr>
        </p:nvSpPr>
        <p:spPr>
          <a:xfrm>
            <a:off x="-1" y="-1"/>
            <a:ext cx="10862441" cy="1335602"/>
          </a:xfrm>
          <a:prstGeom prst="rect">
            <a:avLst/>
          </a:prstGeom>
        </p:spPr>
        <p:txBody>
          <a:bodyPr/>
          <a:lstStyle/>
          <a:p>
            <a:r>
              <a:t>Aperçu de la recommandation clé</a:t>
            </a:r>
          </a:p>
        </p:txBody>
      </p:sp>
      <p:sp>
        <p:nvSpPr>
          <p:cNvPr id="523" name="Text Placeholder 94"/>
          <p:cNvSpPr txBox="1">
            <a:spLocks noGrp="1"/>
          </p:cNvSpPr>
          <p:nvPr>
            <p:ph type="body" sz="quarter" idx="1"/>
          </p:nvPr>
        </p:nvSpPr>
        <p:spPr>
          <a:xfrm>
            <a:off x="528136" y="6581000"/>
            <a:ext cx="10777637" cy="277000"/>
          </a:xfrm>
          <a:prstGeom prst="rect">
            <a:avLst/>
          </a:prstGeom>
        </p:spPr>
        <p:txBody>
          <a:bodyPr anchor="b"/>
          <a:lstStyle>
            <a:lvl1pPr marL="0" indent="0">
              <a:buSzTx/>
              <a:buNone/>
              <a:defRPr sz="1200">
                <a:solidFill>
                  <a:schemeClr val="accent4"/>
                </a:solidFill>
              </a:defRPr>
            </a:lvl1pPr>
          </a:lstStyle>
          <a:p>
            <a:r>
              <a:t>TF, traitement de fond</a:t>
            </a:r>
          </a:p>
        </p:txBody>
      </p:sp>
      <p:sp>
        <p:nvSpPr>
          <p:cNvPr id="524" name="Diamond 66"/>
          <p:cNvSpPr/>
          <p:nvPr/>
        </p:nvSpPr>
        <p:spPr>
          <a:xfrm>
            <a:off x="3432885" y="3652923"/>
            <a:ext cx="5328383" cy="2795857"/>
          </a:xfrm>
          <a:prstGeom prst="diamond">
            <a:avLst/>
          </a:prstGeom>
          <a:solidFill>
            <a:srgbClr val="F7C2A7"/>
          </a:solidFill>
          <a:ln w="12700">
            <a:miter lim="400000"/>
          </a:ln>
        </p:spPr>
        <p:txBody>
          <a:bodyPr lIns="45719" rIns="45719" anchor="ctr"/>
          <a:lstStyle/>
          <a:p>
            <a:pPr algn="ctr">
              <a:defRPr sz="1400">
                <a:solidFill>
                  <a:srgbClr val="FFFFFF"/>
                </a:solidFill>
              </a:defRPr>
            </a:pPr>
            <a:endParaRPr/>
          </a:p>
        </p:txBody>
      </p:sp>
      <p:grpSp>
        <p:nvGrpSpPr>
          <p:cNvPr id="527" name="Rounded Rectangle 68"/>
          <p:cNvGrpSpPr/>
          <p:nvPr/>
        </p:nvGrpSpPr>
        <p:grpSpPr>
          <a:xfrm>
            <a:off x="2902012" y="3755604"/>
            <a:ext cx="1458333" cy="644754"/>
            <a:chOff x="0" y="0"/>
            <a:chExt cx="1458332" cy="644752"/>
          </a:xfrm>
        </p:grpSpPr>
        <p:sp>
          <p:nvSpPr>
            <p:cNvPr id="525" name="Rectangle aux angles arrondis"/>
            <p:cNvSpPr/>
            <p:nvPr/>
          </p:nvSpPr>
          <p:spPr>
            <a:xfrm>
              <a:off x="0" y="0"/>
              <a:ext cx="1458333" cy="644753"/>
            </a:xfrm>
            <a:prstGeom prst="roundRect">
              <a:avLst>
                <a:gd name="adj" fmla="val 16667"/>
              </a:avLst>
            </a:prstGeom>
            <a:solidFill>
              <a:srgbClr val="D9D9D9"/>
            </a:solidFill>
            <a:ln w="9525" cap="flat">
              <a:solidFill>
                <a:srgbClr val="000000"/>
              </a:solidFill>
              <a:prstDash val="solid"/>
              <a:round/>
            </a:ln>
            <a:effectLst/>
          </p:spPr>
          <p:txBody>
            <a:bodyPr wrap="square" lIns="45719" tIns="45719" rIns="45719" bIns="45719" numCol="1" anchor="ctr">
              <a:noAutofit/>
            </a:bodyPr>
            <a:lstStyle/>
            <a:p>
              <a:pPr algn="ctr">
                <a:defRPr sz="1200"/>
              </a:pPr>
              <a:endParaRPr/>
            </a:p>
          </p:txBody>
        </p:sp>
        <p:sp>
          <p:nvSpPr>
            <p:cNvPr id="526" name="Orientation et diagnostic précoces"/>
            <p:cNvSpPr txBox="1"/>
            <p:nvPr/>
          </p:nvSpPr>
          <p:spPr>
            <a:xfrm>
              <a:off x="31473" y="12449"/>
              <a:ext cx="1395386" cy="619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Orientation et diagnostic précoces</a:t>
              </a:r>
            </a:p>
          </p:txBody>
        </p:sp>
      </p:grpSp>
      <p:grpSp>
        <p:nvGrpSpPr>
          <p:cNvPr id="530" name="Rounded Rectangle 70"/>
          <p:cNvGrpSpPr/>
          <p:nvPr/>
        </p:nvGrpSpPr>
        <p:grpSpPr>
          <a:xfrm>
            <a:off x="3561912" y="4732735"/>
            <a:ext cx="1458333" cy="644754"/>
            <a:chOff x="0" y="0"/>
            <a:chExt cx="1458332" cy="644752"/>
          </a:xfrm>
        </p:grpSpPr>
        <p:sp>
          <p:nvSpPr>
            <p:cNvPr id="528" name="Rectangle aux angles arrondis"/>
            <p:cNvSpPr/>
            <p:nvPr/>
          </p:nvSpPr>
          <p:spPr>
            <a:xfrm>
              <a:off x="0" y="0"/>
              <a:ext cx="1458333" cy="644753"/>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200"/>
              </a:pPr>
              <a:endParaRPr/>
            </a:p>
          </p:txBody>
        </p:sp>
        <p:sp>
          <p:nvSpPr>
            <p:cNvPr id="529" name="Processus décisionnel partagé"/>
            <p:cNvSpPr txBox="1"/>
            <p:nvPr/>
          </p:nvSpPr>
          <p:spPr>
            <a:xfrm>
              <a:off x="31473" y="12449"/>
              <a:ext cx="1395386" cy="619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Processus décisionnel partagé</a:t>
              </a:r>
            </a:p>
          </p:txBody>
        </p:sp>
      </p:grpSp>
      <p:sp>
        <p:nvSpPr>
          <p:cNvPr id="565" name="Straight Connector 71"/>
          <p:cNvSpPr/>
          <p:nvPr/>
        </p:nvSpPr>
        <p:spPr>
          <a:xfrm>
            <a:off x="4365290" y="4077981"/>
            <a:ext cx="9978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28575">
            <a:solidFill>
              <a:srgbClr val="000000"/>
            </a:solidFill>
            <a:tailEnd type="triangle"/>
          </a:ln>
        </p:spPr>
        <p:txBody>
          <a:bodyPr/>
          <a:lstStyle/>
          <a:p>
            <a:endParaRPr/>
          </a:p>
        </p:txBody>
      </p:sp>
      <p:grpSp>
        <p:nvGrpSpPr>
          <p:cNvPr id="534" name="Rounded Rectangle 72"/>
          <p:cNvGrpSpPr/>
          <p:nvPr/>
        </p:nvGrpSpPr>
        <p:grpSpPr>
          <a:xfrm>
            <a:off x="7167411" y="4732735"/>
            <a:ext cx="1458902" cy="644754"/>
            <a:chOff x="0" y="0"/>
            <a:chExt cx="1458900" cy="644752"/>
          </a:xfrm>
        </p:grpSpPr>
        <p:sp>
          <p:nvSpPr>
            <p:cNvPr id="532" name="Rectangle aux angles arrondis"/>
            <p:cNvSpPr/>
            <p:nvPr/>
          </p:nvSpPr>
          <p:spPr>
            <a:xfrm>
              <a:off x="0" y="0"/>
              <a:ext cx="1458901" cy="644753"/>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33" name="Accès aux traitements"/>
            <p:cNvSpPr txBox="1"/>
            <p:nvPr/>
          </p:nvSpPr>
          <p:spPr>
            <a:xfrm>
              <a:off x="31473" y="101349"/>
              <a:ext cx="1395955" cy="4420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Accès aux traitements</a:t>
              </a:r>
            </a:p>
          </p:txBody>
        </p:sp>
      </p:grpSp>
      <p:grpSp>
        <p:nvGrpSpPr>
          <p:cNvPr id="537" name="Rounded Rectangle 73"/>
          <p:cNvGrpSpPr/>
          <p:nvPr/>
        </p:nvGrpSpPr>
        <p:grpSpPr>
          <a:xfrm>
            <a:off x="5367909" y="5709863"/>
            <a:ext cx="1458333" cy="808961"/>
            <a:chOff x="0" y="0"/>
            <a:chExt cx="1458332" cy="808960"/>
          </a:xfrm>
        </p:grpSpPr>
        <p:sp>
          <p:nvSpPr>
            <p:cNvPr id="535" name="Rectangle aux angles arrondis"/>
            <p:cNvSpPr/>
            <p:nvPr/>
          </p:nvSpPr>
          <p:spPr>
            <a:xfrm>
              <a:off x="0" y="0"/>
              <a:ext cx="1458333" cy="808961"/>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200"/>
              </a:pPr>
              <a:endParaRPr/>
            </a:p>
          </p:txBody>
        </p:sp>
        <p:sp>
          <p:nvSpPr>
            <p:cNvPr id="536" name="Action rapide dès obtention de preuves d’activité pathologique"/>
            <p:cNvSpPr txBox="1"/>
            <p:nvPr/>
          </p:nvSpPr>
          <p:spPr>
            <a:xfrm>
              <a:off x="39489" y="5652"/>
              <a:ext cx="1379354" cy="79765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Action rapide dès obtention de preuves d’activité pathologique</a:t>
              </a:r>
            </a:p>
          </p:txBody>
        </p:sp>
      </p:grpSp>
      <p:grpSp>
        <p:nvGrpSpPr>
          <p:cNvPr id="540" name="Rounded Rectangle 74"/>
          <p:cNvGrpSpPr/>
          <p:nvPr/>
        </p:nvGrpSpPr>
        <p:grpSpPr>
          <a:xfrm>
            <a:off x="5367909" y="3755604"/>
            <a:ext cx="1458333" cy="644754"/>
            <a:chOff x="0" y="0"/>
            <a:chExt cx="1458332" cy="644752"/>
          </a:xfrm>
        </p:grpSpPr>
        <p:sp>
          <p:nvSpPr>
            <p:cNvPr id="538" name="Rectangle aux angles arrondis"/>
            <p:cNvSpPr/>
            <p:nvPr/>
          </p:nvSpPr>
          <p:spPr>
            <a:xfrm>
              <a:off x="0" y="0"/>
              <a:ext cx="1458333" cy="644753"/>
            </a:xfrm>
            <a:prstGeom prst="roundRect">
              <a:avLst>
                <a:gd name="adj" fmla="val 16667"/>
              </a:avLst>
            </a:prstGeom>
            <a:solidFill>
              <a:srgbClr val="D9D9D9"/>
            </a:solidFill>
            <a:ln w="9525" cap="flat">
              <a:solidFill>
                <a:srgbClr val="000000"/>
              </a:solidFill>
              <a:prstDash val="solid"/>
              <a:round/>
            </a:ln>
            <a:effectLst/>
          </p:spPr>
          <p:txBody>
            <a:bodyPr wrap="square" lIns="45719" tIns="45719" rIns="45719" bIns="45719" numCol="1" anchor="ctr">
              <a:noAutofit/>
            </a:bodyPr>
            <a:lstStyle/>
            <a:p>
              <a:pPr algn="ctr">
                <a:defRPr sz="1200"/>
              </a:pPr>
              <a:endParaRPr/>
            </a:p>
          </p:txBody>
        </p:sp>
        <p:sp>
          <p:nvSpPr>
            <p:cNvPr id="539" name="Traitement précoce"/>
            <p:cNvSpPr txBox="1"/>
            <p:nvPr/>
          </p:nvSpPr>
          <p:spPr>
            <a:xfrm>
              <a:off x="31473" y="101349"/>
              <a:ext cx="1395386" cy="4420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Traitement précoce</a:t>
              </a:r>
            </a:p>
          </p:txBody>
        </p:sp>
      </p:grpSp>
      <p:grpSp>
        <p:nvGrpSpPr>
          <p:cNvPr id="543" name="Rounded Rectangle 75"/>
          <p:cNvGrpSpPr/>
          <p:nvPr/>
        </p:nvGrpSpPr>
        <p:grpSpPr>
          <a:xfrm>
            <a:off x="5367909" y="4732735"/>
            <a:ext cx="1458334" cy="644755"/>
            <a:chOff x="0" y="0"/>
            <a:chExt cx="1458333" cy="644753"/>
          </a:xfrm>
        </p:grpSpPr>
        <p:sp>
          <p:nvSpPr>
            <p:cNvPr id="541" name="Rectangle aux angles arrondis"/>
            <p:cNvSpPr/>
            <p:nvPr/>
          </p:nvSpPr>
          <p:spPr>
            <a:xfrm>
              <a:off x="0" y="0"/>
              <a:ext cx="1458333" cy="644753"/>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200" b="1"/>
              </a:pPr>
              <a:endParaRPr/>
            </a:p>
          </p:txBody>
        </p:sp>
        <p:sp>
          <p:nvSpPr>
            <p:cNvPr id="542" name="Suivi"/>
            <p:cNvSpPr txBox="1"/>
            <p:nvPr/>
          </p:nvSpPr>
          <p:spPr>
            <a:xfrm>
              <a:off x="31473" y="183879"/>
              <a:ext cx="1395386" cy="276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b="1"/>
              </a:lvl1pPr>
            </a:lstStyle>
            <a:p>
              <a:r>
                <a:rPr lang="it-IT" dirty="0" err="1">
                  <a:solidFill>
                    <a:schemeClr val="tx1"/>
                  </a:solidFill>
                </a:rPr>
                <a:t>Surveillance</a:t>
              </a:r>
              <a:endParaRPr dirty="0">
                <a:solidFill>
                  <a:schemeClr val="tx1"/>
                </a:solidFill>
              </a:endParaRPr>
            </a:p>
          </p:txBody>
        </p:sp>
      </p:grpSp>
      <p:sp>
        <p:nvSpPr>
          <p:cNvPr id="566" name="Straight Connector 80"/>
          <p:cNvSpPr/>
          <p:nvPr/>
        </p:nvSpPr>
        <p:spPr>
          <a:xfrm>
            <a:off x="6097075" y="5390357"/>
            <a:ext cx="1" cy="30680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7200"/>
                  <a:pt x="0" y="14400"/>
                  <a:pt x="0" y="21600"/>
                </a:cubicBezTo>
              </a:path>
            </a:pathLst>
          </a:custGeom>
          <a:ln w="28575">
            <a:solidFill>
              <a:srgbClr val="000000"/>
            </a:solidFill>
            <a:tailEnd type="triangle"/>
          </a:ln>
        </p:spPr>
        <p:txBody>
          <a:bodyPr/>
          <a:lstStyle/>
          <a:p>
            <a:endParaRPr/>
          </a:p>
        </p:txBody>
      </p:sp>
      <p:sp>
        <p:nvSpPr>
          <p:cNvPr id="545" name="Straight Connector 81"/>
          <p:cNvSpPr/>
          <p:nvPr/>
        </p:nvSpPr>
        <p:spPr>
          <a:xfrm>
            <a:off x="6097077" y="4400358"/>
            <a:ext cx="1" cy="332377"/>
          </a:xfrm>
          <a:prstGeom prst="line">
            <a:avLst/>
          </a:prstGeom>
          <a:ln w="28575">
            <a:solidFill>
              <a:srgbClr val="000000"/>
            </a:solidFill>
            <a:headEnd type="triangle"/>
          </a:ln>
        </p:spPr>
        <p:txBody>
          <a:bodyPr lIns="45719" rIns="45719"/>
          <a:lstStyle/>
          <a:p>
            <a:endParaRPr/>
          </a:p>
        </p:txBody>
      </p:sp>
      <p:grpSp>
        <p:nvGrpSpPr>
          <p:cNvPr id="548" name="Rounded Rectangle 84"/>
          <p:cNvGrpSpPr/>
          <p:nvPr/>
        </p:nvGrpSpPr>
        <p:grpSpPr>
          <a:xfrm>
            <a:off x="2567795" y="3201886"/>
            <a:ext cx="6885924" cy="380993"/>
            <a:chOff x="0" y="0"/>
            <a:chExt cx="6885923" cy="380991"/>
          </a:xfrm>
        </p:grpSpPr>
        <p:sp>
          <p:nvSpPr>
            <p:cNvPr id="546" name="Rectangle aux angles arrondis"/>
            <p:cNvSpPr/>
            <p:nvPr/>
          </p:nvSpPr>
          <p:spPr>
            <a:xfrm>
              <a:off x="0" y="0"/>
              <a:ext cx="6885923" cy="380991"/>
            </a:xfrm>
            <a:prstGeom prst="roundRect">
              <a:avLst>
                <a:gd name="adj" fmla="val 16667"/>
              </a:avLst>
            </a:prstGeom>
            <a:solidFill>
              <a:srgbClr val="F7C2A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47" name="Objectif : maximiser la santé cérébrale tout au long de la vie"/>
            <p:cNvSpPr txBox="1"/>
            <p:nvPr/>
          </p:nvSpPr>
          <p:spPr>
            <a:xfrm>
              <a:off x="18597" y="5832"/>
              <a:ext cx="6848728" cy="369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b="1"/>
              </a:lvl1pPr>
            </a:lstStyle>
            <a:p>
              <a:r>
                <a:rPr dirty="0" err="1"/>
                <a:t>Objectif</a:t>
              </a:r>
              <a:r>
                <a:rPr dirty="0"/>
                <a:t> : </a:t>
              </a:r>
              <a:r>
                <a:rPr dirty="0" err="1"/>
                <a:t>maximiser</a:t>
              </a:r>
              <a:r>
                <a:rPr dirty="0"/>
                <a:t> la santé </a:t>
              </a:r>
              <a:r>
                <a:rPr lang="fr-FR" dirty="0">
                  <a:solidFill>
                    <a:schemeClr val="tx1"/>
                  </a:solidFill>
                </a:rPr>
                <a:t>du cerveau</a:t>
              </a:r>
              <a:r>
                <a:rPr dirty="0">
                  <a:solidFill>
                    <a:srgbClr val="0070C0"/>
                  </a:solidFill>
                </a:rPr>
                <a:t> </a:t>
              </a:r>
              <a:r>
                <a:rPr dirty="0"/>
                <a:t>tout au long de la vie</a:t>
              </a:r>
            </a:p>
          </p:txBody>
        </p:sp>
      </p:grpSp>
      <p:grpSp>
        <p:nvGrpSpPr>
          <p:cNvPr id="551" name="Group 3"/>
          <p:cNvGrpSpPr/>
          <p:nvPr/>
        </p:nvGrpSpPr>
        <p:grpSpPr>
          <a:xfrm>
            <a:off x="556131" y="4807324"/>
            <a:ext cx="1064030" cy="239270"/>
            <a:chOff x="0" y="0"/>
            <a:chExt cx="1064028" cy="239269"/>
          </a:xfrm>
        </p:grpSpPr>
        <p:sp>
          <p:nvSpPr>
            <p:cNvPr id="549" name="Straight Connector 33"/>
            <p:cNvSpPr/>
            <p:nvPr/>
          </p:nvSpPr>
          <p:spPr>
            <a:xfrm>
              <a:off x="0" y="137593"/>
              <a:ext cx="342699"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50" name="TextBox 34"/>
            <p:cNvSpPr txBox="1"/>
            <p:nvPr/>
          </p:nvSpPr>
          <p:spPr>
            <a:xfrm>
              <a:off x="361866" y="0"/>
              <a:ext cx="702163" cy="2392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100"/>
              </a:lvl1pPr>
            </a:lstStyle>
            <a:p>
              <a:r>
                <a:t>Conduit à</a:t>
              </a:r>
            </a:p>
          </p:txBody>
        </p:sp>
      </p:grpSp>
      <p:grpSp>
        <p:nvGrpSpPr>
          <p:cNvPr id="554" name="Group 35"/>
          <p:cNvGrpSpPr/>
          <p:nvPr/>
        </p:nvGrpSpPr>
        <p:grpSpPr>
          <a:xfrm>
            <a:off x="447528" y="4413870"/>
            <a:ext cx="2026985" cy="246748"/>
            <a:chOff x="0" y="0"/>
            <a:chExt cx="2026983" cy="246747"/>
          </a:xfrm>
        </p:grpSpPr>
        <p:sp>
          <p:nvSpPr>
            <p:cNvPr id="552" name="Diamond 36"/>
            <p:cNvSpPr/>
            <p:nvPr/>
          </p:nvSpPr>
          <p:spPr>
            <a:xfrm>
              <a:off x="0" y="0"/>
              <a:ext cx="512598" cy="241747"/>
            </a:xfrm>
            <a:prstGeom prst="diamond">
              <a:avLst/>
            </a:prstGeom>
            <a:solidFill>
              <a:srgbClr val="F7C2A7"/>
            </a:solidFill>
            <a:ln w="12700" cap="flat">
              <a:noFill/>
              <a:miter lim="400000"/>
            </a:ln>
            <a:effectLst/>
          </p:spPr>
          <p:txBody>
            <a:bodyPr wrap="square" lIns="45719" tIns="45719" rIns="45719" bIns="45719" numCol="1" anchor="ctr">
              <a:noAutofit/>
            </a:bodyPr>
            <a:lstStyle/>
            <a:p>
              <a:pPr algn="ctr">
                <a:defRPr sz="1100">
                  <a:solidFill>
                    <a:srgbClr val="FFFFFF"/>
                  </a:solidFill>
                </a:defRPr>
              </a:pPr>
              <a:endParaRPr/>
            </a:p>
          </p:txBody>
        </p:sp>
        <p:sp>
          <p:nvSpPr>
            <p:cNvPr id="553" name="TextBox 37"/>
            <p:cNvSpPr txBox="1"/>
            <p:nvPr/>
          </p:nvSpPr>
          <p:spPr>
            <a:xfrm>
              <a:off x="470455" y="7477"/>
              <a:ext cx="1556530" cy="2392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100"/>
              </a:lvl1pPr>
            </a:lstStyle>
            <a:p>
              <a:r>
                <a:t>Stratégie thérapeutique</a:t>
              </a:r>
            </a:p>
          </p:txBody>
        </p:sp>
      </p:grpSp>
      <p:grpSp>
        <p:nvGrpSpPr>
          <p:cNvPr id="557" name="Group 33"/>
          <p:cNvGrpSpPr/>
          <p:nvPr/>
        </p:nvGrpSpPr>
        <p:grpSpPr>
          <a:xfrm>
            <a:off x="532041" y="3904134"/>
            <a:ext cx="1586537" cy="257587"/>
            <a:chOff x="0" y="0"/>
            <a:chExt cx="1586536" cy="257586"/>
          </a:xfrm>
        </p:grpSpPr>
        <p:sp>
          <p:nvSpPr>
            <p:cNvPr id="555" name="TextBox 39"/>
            <p:cNvSpPr txBox="1"/>
            <p:nvPr/>
          </p:nvSpPr>
          <p:spPr>
            <a:xfrm>
              <a:off x="387511" y="0"/>
              <a:ext cx="1199026" cy="2392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100"/>
              </a:lvl1pPr>
            </a:lstStyle>
            <a:p>
              <a:r>
                <a:t>Recommandation</a:t>
              </a:r>
            </a:p>
          </p:txBody>
        </p:sp>
        <p:sp>
          <p:nvSpPr>
            <p:cNvPr id="556" name="Rounded Rectangle 40"/>
            <p:cNvSpPr/>
            <p:nvPr/>
          </p:nvSpPr>
          <p:spPr>
            <a:xfrm>
              <a:off x="0" y="7085"/>
              <a:ext cx="404321" cy="250502"/>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100"/>
              </a:pPr>
              <a:endParaRPr/>
            </a:p>
          </p:txBody>
        </p:sp>
      </p:grpSp>
      <p:sp>
        <p:nvSpPr>
          <p:cNvPr id="558" name="Rectangle 43"/>
          <p:cNvSpPr txBox="1"/>
          <p:nvPr/>
        </p:nvSpPr>
        <p:spPr>
          <a:xfrm>
            <a:off x="1040808" y="1734756"/>
            <a:ext cx="10745490" cy="79266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defRPr sz="2400" b="1"/>
            </a:pPr>
            <a:r>
              <a:t>Set goals </a:t>
            </a:r>
            <a:r>
              <a:rPr b="0"/>
              <a:t>for treatment and ongoing management that aim for the </a:t>
            </a:r>
            <a:br>
              <a:rPr b="0"/>
            </a:br>
            <a:r>
              <a:t>best possible outcome</a:t>
            </a:r>
            <a:r>
              <a:rPr b="0"/>
              <a:t> for every person with MS</a:t>
            </a:r>
          </a:p>
        </p:txBody>
      </p:sp>
      <p:grpSp>
        <p:nvGrpSpPr>
          <p:cNvPr id="562" name="Group 30"/>
          <p:cNvGrpSpPr/>
          <p:nvPr/>
        </p:nvGrpSpPr>
        <p:grpSpPr>
          <a:xfrm>
            <a:off x="84133" y="1495688"/>
            <a:ext cx="11888793" cy="1270808"/>
            <a:chOff x="0" y="0"/>
            <a:chExt cx="11888791" cy="1270806"/>
          </a:xfrm>
        </p:grpSpPr>
        <p:sp>
          <p:nvSpPr>
            <p:cNvPr id="559" name="TextBox 41"/>
            <p:cNvSpPr/>
            <p:nvPr/>
          </p:nvSpPr>
          <p:spPr>
            <a:xfrm>
              <a:off x="138101" y="3"/>
              <a:ext cx="11750691" cy="1270805"/>
            </a:xfrm>
            <a:prstGeom prst="roundRect">
              <a:avLst>
                <a:gd name="adj" fmla="val 14505"/>
              </a:avLst>
            </a:prstGeom>
            <a:solidFill>
              <a:srgbClr val="FBE1D3"/>
            </a:solidFill>
            <a:ln w="28575" cap="flat">
              <a:solidFill>
                <a:schemeClr val="accent1"/>
              </a:solidFill>
              <a:prstDash val="solid"/>
              <a:round/>
            </a:ln>
            <a:effectLst/>
          </p:spPr>
          <p:txBody>
            <a:bodyPr wrap="square" lIns="45719" tIns="45719" rIns="45719" bIns="45719" numCol="1" anchor="t">
              <a:noAutofit/>
            </a:bodyPr>
            <a:lstStyle/>
            <a:p>
              <a:pPr algn="ctr">
                <a:defRPr sz="2400" b="1"/>
              </a:pPr>
              <a:endParaRPr/>
            </a:p>
          </p:txBody>
        </p:sp>
        <p:sp>
          <p:nvSpPr>
            <p:cNvPr id="560" name="TextBox 47"/>
            <p:cNvSpPr/>
            <p:nvPr/>
          </p:nvSpPr>
          <p:spPr>
            <a:xfrm rot="16200000">
              <a:off x="482301" y="-344196"/>
              <a:ext cx="1270803" cy="1959195"/>
            </a:xfrm>
            <a:custGeom>
              <a:avLst/>
              <a:gdLst/>
              <a:ahLst/>
              <a:cxnLst>
                <a:cxn ang="0">
                  <a:pos x="wd2" y="hd2"/>
                </a:cxn>
                <a:cxn ang="5400000">
                  <a:pos x="wd2" y="hd2"/>
                </a:cxn>
                <a:cxn ang="10800000">
                  <a:pos x="wd2" y="hd2"/>
                </a:cxn>
                <a:cxn ang="16200000">
                  <a:pos x="wd2" y="hd2"/>
                </a:cxn>
              </a:cxnLst>
              <a:rect l="0" t="0" r="r" b="b"/>
              <a:pathLst>
                <a:path w="21600" h="21600" extrusionOk="0">
                  <a:moveTo>
                    <a:pt x="3758" y="0"/>
                  </a:moveTo>
                  <a:lnTo>
                    <a:pt x="17842" y="0"/>
                  </a:lnTo>
                  <a:cubicBezTo>
                    <a:pt x="19918" y="0"/>
                    <a:pt x="21600" y="1091"/>
                    <a:pt x="21600" y="2437"/>
                  </a:cubicBezTo>
                  <a:lnTo>
                    <a:pt x="21600" y="21600"/>
                  </a:lnTo>
                  <a:lnTo>
                    <a:pt x="0" y="21600"/>
                  </a:lnTo>
                  <a:lnTo>
                    <a:pt x="0" y="2437"/>
                  </a:lnTo>
                  <a:cubicBezTo>
                    <a:pt x="0" y="1091"/>
                    <a:pt x="1682" y="0"/>
                    <a:pt x="3758" y="0"/>
                  </a:cubicBezTo>
                  <a:close/>
                </a:path>
              </a:pathLst>
            </a:custGeom>
            <a:solidFill>
              <a:schemeClr val="accent1"/>
            </a:solidFill>
            <a:ln w="28575" cap="flat">
              <a:solidFill>
                <a:schemeClr val="accent1"/>
              </a:solidFill>
              <a:prstDash val="solid"/>
              <a:round/>
            </a:ln>
            <a:effectLst/>
          </p:spPr>
          <p:txBody>
            <a:bodyPr wrap="square" lIns="45719" tIns="45719" rIns="45719" bIns="45719" numCol="1" anchor="t">
              <a:noAutofit/>
            </a:bodyPr>
            <a:lstStyle/>
            <a:p>
              <a:pPr algn="ctr">
                <a:defRPr sz="2400" b="1"/>
              </a:pPr>
              <a:endParaRPr/>
            </a:p>
          </p:txBody>
        </p:sp>
        <p:sp>
          <p:nvSpPr>
            <p:cNvPr id="561" name="TextBox 48"/>
            <p:cNvSpPr txBox="1"/>
            <p:nvPr/>
          </p:nvSpPr>
          <p:spPr>
            <a:xfrm>
              <a:off x="-1" y="258832"/>
              <a:ext cx="2239519" cy="6173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FFFFFF"/>
                  </a:solidFill>
                </a:defRPr>
              </a:lvl1pPr>
            </a:lstStyle>
            <a:p>
              <a:r>
                <a:t>Recommandation clé</a:t>
              </a:r>
            </a:p>
          </p:txBody>
        </p:sp>
      </p:grpSp>
      <p:sp>
        <p:nvSpPr>
          <p:cNvPr id="563" name="Rectangle 49"/>
          <p:cNvSpPr txBox="1"/>
          <p:nvPr/>
        </p:nvSpPr>
        <p:spPr>
          <a:xfrm>
            <a:off x="2181435" y="1484760"/>
            <a:ext cx="9791490"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2600" spc="-30"/>
            </a:lvl1pPr>
          </a:lstStyle>
          <a:p>
            <a:r>
              <a:rPr dirty="0">
                <a:solidFill>
                  <a:schemeClr val="tx1"/>
                </a:solidFill>
              </a:rPr>
              <a:t>Fixer des </a:t>
            </a:r>
            <a:r>
              <a:rPr dirty="0" err="1">
                <a:solidFill>
                  <a:schemeClr val="tx1"/>
                </a:solidFill>
              </a:rPr>
              <a:t>objectifs</a:t>
            </a:r>
            <a:r>
              <a:rPr dirty="0">
                <a:solidFill>
                  <a:schemeClr val="tx1"/>
                </a:solidFill>
              </a:rPr>
              <a:t> pour </a:t>
            </a:r>
            <a:r>
              <a:rPr lang="it-IT" dirty="0">
                <a:solidFill>
                  <a:schemeClr val="tx1"/>
                </a:solidFill>
              </a:rPr>
              <a:t>le </a:t>
            </a:r>
            <a:r>
              <a:rPr dirty="0" err="1">
                <a:solidFill>
                  <a:schemeClr val="tx1"/>
                </a:solidFill>
              </a:rPr>
              <a:t>traitement</a:t>
            </a:r>
            <a:r>
              <a:rPr dirty="0">
                <a:solidFill>
                  <a:schemeClr val="tx1"/>
                </a:solidFill>
              </a:rPr>
              <a:t> et </a:t>
            </a:r>
            <a:r>
              <a:rPr lang="it-IT" dirty="0">
                <a:solidFill>
                  <a:schemeClr val="tx1"/>
                </a:solidFill>
              </a:rPr>
              <a:t>la </a:t>
            </a:r>
            <a:r>
              <a:rPr dirty="0" err="1">
                <a:solidFill>
                  <a:schemeClr val="tx1"/>
                </a:solidFill>
              </a:rPr>
              <a:t>prise</a:t>
            </a:r>
            <a:r>
              <a:rPr dirty="0">
                <a:solidFill>
                  <a:schemeClr val="tx1"/>
                </a:solidFill>
              </a:rPr>
              <a:t> </a:t>
            </a:r>
            <a:r>
              <a:rPr dirty="0" err="1">
                <a:solidFill>
                  <a:schemeClr val="tx1"/>
                </a:solidFill>
              </a:rPr>
              <a:t>en</a:t>
            </a:r>
            <a:r>
              <a:rPr dirty="0">
                <a:solidFill>
                  <a:schemeClr val="tx1"/>
                </a:solidFill>
              </a:rPr>
              <a:t> charge </a:t>
            </a:r>
            <a:r>
              <a:rPr lang="it-IT" dirty="0" err="1">
                <a:solidFill>
                  <a:schemeClr val="tx1"/>
                </a:solidFill>
              </a:rPr>
              <a:t>actuelle</a:t>
            </a:r>
            <a:r>
              <a:rPr lang="it-IT" dirty="0">
                <a:solidFill>
                  <a:schemeClr val="tx1"/>
                </a:solidFill>
              </a:rPr>
              <a:t> </a:t>
            </a:r>
            <a:r>
              <a:rPr dirty="0">
                <a:solidFill>
                  <a:schemeClr val="tx1"/>
                </a:solidFill>
              </a:rPr>
              <a:t>qui </a:t>
            </a:r>
            <a:r>
              <a:rPr dirty="0" err="1">
                <a:solidFill>
                  <a:schemeClr val="tx1"/>
                </a:solidFill>
              </a:rPr>
              <a:t>visent</a:t>
            </a:r>
            <a:r>
              <a:rPr dirty="0">
                <a:solidFill>
                  <a:schemeClr val="tx1"/>
                </a:solidFill>
              </a:rPr>
              <a:t> à </a:t>
            </a:r>
            <a:r>
              <a:rPr dirty="0" err="1">
                <a:solidFill>
                  <a:schemeClr val="tx1"/>
                </a:solidFill>
              </a:rPr>
              <a:t>obtenir</a:t>
            </a:r>
            <a:r>
              <a:rPr dirty="0">
                <a:solidFill>
                  <a:schemeClr val="tx1"/>
                </a:solidFill>
              </a:rPr>
              <a:t> le </a:t>
            </a:r>
            <a:r>
              <a:rPr dirty="0" err="1">
                <a:solidFill>
                  <a:schemeClr val="tx1"/>
                </a:solidFill>
              </a:rPr>
              <a:t>meilleur</a:t>
            </a:r>
            <a:r>
              <a:rPr dirty="0">
                <a:solidFill>
                  <a:schemeClr val="tx1"/>
                </a:solidFill>
              </a:rPr>
              <a:t> </a:t>
            </a:r>
            <a:r>
              <a:rPr dirty="0" err="1">
                <a:solidFill>
                  <a:schemeClr val="tx1"/>
                </a:solidFill>
              </a:rPr>
              <a:t>résultat</a:t>
            </a:r>
            <a:r>
              <a:rPr dirty="0">
                <a:solidFill>
                  <a:schemeClr val="tx1"/>
                </a:solidFill>
              </a:rPr>
              <a:t> possible pour </a:t>
            </a:r>
            <a:r>
              <a:rPr dirty="0" err="1">
                <a:solidFill>
                  <a:schemeClr val="tx1"/>
                </a:solidFill>
              </a:rPr>
              <a:t>chaque</a:t>
            </a:r>
            <a:r>
              <a:rPr dirty="0">
                <a:solidFill>
                  <a:schemeClr val="tx1"/>
                </a:solidFill>
              </a:rPr>
              <a:t> </a:t>
            </a:r>
            <a:r>
              <a:rPr dirty="0" err="1">
                <a:solidFill>
                  <a:schemeClr val="tx1"/>
                </a:solidFill>
              </a:rPr>
              <a:t>personne</a:t>
            </a:r>
            <a:r>
              <a:rPr dirty="0">
                <a:solidFill>
                  <a:schemeClr val="tx1"/>
                </a:solidFill>
              </a:rPr>
              <a:t> </a:t>
            </a:r>
            <a:r>
              <a:rPr dirty="0" err="1">
                <a:solidFill>
                  <a:schemeClr val="tx1"/>
                </a:solidFill>
              </a:rPr>
              <a:t>atteinte</a:t>
            </a:r>
            <a:r>
              <a:rPr dirty="0">
                <a:solidFill>
                  <a:schemeClr val="tx1"/>
                </a:solidFill>
              </a:rPr>
              <a:t> de SEP</a:t>
            </a:r>
          </a:p>
        </p:txBody>
      </p:sp>
      <p:pic>
        <p:nvPicPr>
          <p:cNvPr id="564" name="Picture 2" descr="Picture 2"/>
          <p:cNvPicPr>
            <a:picLocks noChangeAspect="1"/>
          </p:cNvPicPr>
          <p:nvPr/>
        </p:nvPicPr>
        <p:blipFill>
          <a:blip r:embed="rId2">
            <a:extLst/>
          </a:blip>
          <a:stretch>
            <a:fillRect/>
          </a:stretch>
        </p:blipFill>
        <p:spPr>
          <a:xfrm>
            <a:off x="10842170" y="0"/>
            <a:ext cx="1366931" cy="1366931"/>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33</a:t>
            </a:fld>
            <a:endParaRPr/>
          </a:p>
        </p:txBody>
      </p:sp>
      <p:sp>
        <p:nvSpPr>
          <p:cNvPr id="569" name="Title 4"/>
          <p:cNvSpPr txBox="1">
            <a:spLocks noGrp="1"/>
          </p:cNvSpPr>
          <p:nvPr>
            <p:ph type="title"/>
          </p:nvPr>
        </p:nvSpPr>
        <p:spPr>
          <a:xfrm>
            <a:off x="-1" y="-1"/>
            <a:ext cx="10862441" cy="1335602"/>
          </a:xfrm>
          <a:prstGeom prst="rect">
            <a:avLst/>
          </a:prstGeom>
        </p:spPr>
        <p:txBody>
          <a:bodyPr/>
          <a:lstStyle/>
          <a:p>
            <a:r>
              <a:t>3. Produire et utiliser des preuves robustes</a:t>
            </a:r>
          </a:p>
        </p:txBody>
      </p:sp>
      <p:sp>
        <p:nvSpPr>
          <p:cNvPr id="570" name="Text Placeholder 5"/>
          <p:cNvSpPr txBox="1">
            <a:spLocks noGrp="1"/>
          </p:cNvSpPr>
          <p:nvPr>
            <p:ph type="body" sz="quarter" idx="1"/>
          </p:nvPr>
        </p:nvSpPr>
        <p:spPr>
          <a:xfrm>
            <a:off x="528136" y="6581000"/>
            <a:ext cx="10777637" cy="277000"/>
          </a:xfrm>
          <a:prstGeom prst="rect">
            <a:avLst/>
          </a:prstGeom>
        </p:spPr>
        <p:txBody>
          <a:bodyPr anchor="b"/>
          <a:lstStyle>
            <a:lvl1pPr marL="0" indent="0">
              <a:buSzTx/>
              <a:buNone/>
              <a:defRPr sz="1200">
                <a:solidFill>
                  <a:schemeClr val="accent4"/>
                </a:solidFill>
              </a:defRPr>
            </a:lvl1pPr>
          </a:lstStyle>
          <a:p>
            <a:r>
              <a:rPr lang="it-IT" dirty="0"/>
              <a:t>TF, </a:t>
            </a:r>
            <a:r>
              <a:rPr lang="it-IT" dirty="0" err="1"/>
              <a:t>Traitement</a:t>
            </a:r>
            <a:r>
              <a:rPr lang="it-IT" dirty="0"/>
              <a:t> de </a:t>
            </a:r>
            <a:r>
              <a:rPr lang="it-IT" dirty="0" err="1"/>
              <a:t>fond</a:t>
            </a:r>
            <a:endParaRPr dirty="0"/>
          </a:p>
        </p:txBody>
      </p:sp>
      <p:grpSp>
        <p:nvGrpSpPr>
          <p:cNvPr id="573" name="Rounded Rectangle 42"/>
          <p:cNvGrpSpPr/>
          <p:nvPr/>
        </p:nvGrpSpPr>
        <p:grpSpPr>
          <a:xfrm>
            <a:off x="2412000" y="4139055"/>
            <a:ext cx="8324272" cy="1137602"/>
            <a:chOff x="0" y="0"/>
            <a:chExt cx="8324271" cy="1137601"/>
          </a:xfrm>
        </p:grpSpPr>
        <p:sp>
          <p:nvSpPr>
            <p:cNvPr id="571" name="Rectangle aux angles arrondis"/>
            <p:cNvSpPr/>
            <p:nvPr/>
          </p:nvSpPr>
          <p:spPr>
            <a:xfrm>
              <a:off x="0" y="0"/>
              <a:ext cx="8324271" cy="1137601"/>
            </a:xfrm>
            <a:prstGeom prst="roundRect">
              <a:avLst>
                <a:gd name="adj" fmla="val 16667"/>
              </a:avLst>
            </a:prstGeom>
            <a:solidFill>
              <a:srgbClr val="FBE1D3"/>
            </a:solidFill>
            <a:ln w="25400" cap="flat">
              <a:solidFill>
                <a:srgbClr val="F3A47C"/>
              </a:solidFill>
              <a:prstDash val="solid"/>
              <a:round/>
            </a:ln>
            <a:effectLst/>
          </p:spPr>
          <p:txBody>
            <a:bodyPr wrap="square" lIns="45719" tIns="45719" rIns="45719" bIns="45719" numCol="1" anchor="ctr">
              <a:noAutofit/>
            </a:bodyPr>
            <a:lstStyle/>
            <a:p>
              <a:pPr>
                <a:lnSpc>
                  <a:spcPct val="120000"/>
                </a:lnSpc>
                <a:defRPr>
                  <a:solidFill>
                    <a:srgbClr val="FFFFFF"/>
                  </a:solidFill>
                </a:defRPr>
              </a:pPr>
              <a:endParaRPr/>
            </a:p>
          </p:txBody>
        </p:sp>
        <p:sp>
          <p:nvSpPr>
            <p:cNvPr id="572" name="Consulter les preuves les plus robustes sur les traitements"/>
            <p:cNvSpPr txBox="1"/>
            <p:nvPr/>
          </p:nvSpPr>
          <p:spPr>
            <a:xfrm>
              <a:off x="55532" y="334024"/>
              <a:ext cx="8213206" cy="469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800"/>
              </a:lvl1pPr>
            </a:lstStyle>
            <a:p>
              <a:pPr marL="358775" indent="-358775"/>
              <a:r>
                <a:rPr dirty="0"/>
                <a:t>Consulter les </a:t>
              </a:r>
              <a:r>
                <a:rPr dirty="0" err="1"/>
                <a:t>preuves</a:t>
              </a:r>
              <a:r>
                <a:rPr dirty="0"/>
                <a:t> les plus </a:t>
              </a:r>
              <a:r>
                <a:rPr dirty="0" err="1"/>
                <a:t>robustes</a:t>
              </a:r>
              <a:r>
                <a:rPr dirty="0"/>
                <a:t> sur </a:t>
              </a:r>
              <a:r>
                <a:rPr dirty="0">
                  <a:solidFill>
                    <a:schemeClr val="tx1"/>
                  </a:solidFill>
                </a:rPr>
                <a:t>les </a:t>
              </a:r>
              <a:r>
                <a:rPr lang="it-IT" dirty="0">
                  <a:solidFill>
                    <a:schemeClr val="tx1"/>
                  </a:solidFill>
                </a:rPr>
                <a:t>TF</a:t>
              </a:r>
              <a:endParaRPr dirty="0">
                <a:solidFill>
                  <a:schemeClr val="tx1"/>
                </a:solidFill>
              </a:endParaRPr>
            </a:p>
          </p:txBody>
        </p:sp>
      </p:grpSp>
      <p:grpSp>
        <p:nvGrpSpPr>
          <p:cNvPr id="576" name="Rounded Rectangle 15"/>
          <p:cNvGrpSpPr/>
          <p:nvPr/>
        </p:nvGrpSpPr>
        <p:grpSpPr>
          <a:xfrm>
            <a:off x="410644" y="1553032"/>
            <a:ext cx="8324272" cy="1137912"/>
            <a:chOff x="0" y="0"/>
            <a:chExt cx="8324270" cy="1137910"/>
          </a:xfrm>
        </p:grpSpPr>
        <p:sp>
          <p:nvSpPr>
            <p:cNvPr id="574" name="Rectangle aux angles arrondis"/>
            <p:cNvSpPr/>
            <p:nvPr/>
          </p:nvSpPr>
          <p:spPr>
            <a:xfrm>
              <a:off x="0" y="0"/>
              <a:ext cx="8324271" cy="1137911"/>
            </a:xfrm>
            <a:prstGeom prst="roundRect">
              <a:avLst>
                <a:gd name="adj" fmla="val 16667"/>
              </a:avLst>
            </a:prstGeom>
            <a:solidFill>
              <a:srgbClr val="FBE1D3"/>
            </a:solidFill>
            <a:ln w="25400" cap="flat">
              <a:solidFill>
                <a:srgbClr val="F3A47C"/>
              </a:solidFill>
              <a:prstDash val="solid"/>
              <a:round/>
            </a:ln>
            <a:effectLst/>
          </p:spPr>
          <p:txBody>
            <a:bodyPr wrap="square" lIns="45719" tIns="45719" rIns="45719" bIns="45719" numCol="1" anchor="ctr">
              <a:noAutofit/>
            </a:bodyPr>
            <a:lstStyle/>
            <a:p>
              <a:pPr marL="457200" indent="-457200">
                <a:lnSpc>
                  <a:spcPct val="120000"/>
                </a:lnSpc>
                <a:defRPr sz="2800"/>
              </a:pPr>
              <a:endParaRPr/>
            </a:p>
          </p:txBody>
        </p:sp>
        <p:sp>
          <p:nvSpPr>
            <p:cNvPr id="575" name="Produire des preuves concrètes"/>
            <p:cNvSpPr txBox="1"/>
            <p:nvPr/>
          </p:nvSpPr>
          <p:spPr>
            <a:xfrm>
              <a:off x="55548" y="371572"/>
              <a:ext cx="8213174" cy="3947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457200" indent="-914400">
                <a:lnSpc>
                  <a:spcPct val="120000"/>
                </a:lnSpc>
                <a:defRPr sz="2800"/>
              </a:lvl1pPr>
            </a:lstStyle>
            <a:p>
              <a:r>
                <a:t>Produire des preuves concrètes</a:t>
              </a:r>
            </a:p>
          </p:txBody>
        </p:sp>
      </p:grpSp>
      <p:grpSp>
        <p:nvGrpSpPr>
          <p:cNvPr id="579" name="Rounded Rectangle 40"/>
          <p:cNvGrpSpPr/>
          <p:nvPr/>
        </p:nvGrpSpPr>
        <p:grpSpPr>
          <a:xfrm>
            <a:off x="1411200" y="2846920"/>
            <a:ext cx="8324272" cy="1137603"/>
            <a:chOff x="0" y="0"/>
            <a:chExt cx="8324271" cy="1137601"/>
          </a:xfrm>
        </p:grpSpPr>
        <p:sp>
          <p:nvSpPr>
            <p:cNvPr id="577" name="Rectangle aux angles arrondis"/>
            <p:cNvSpPr/>
            <p:nvPr/>
          </p:nvSpPr>
          <p:spPr>
            <a:xfrm>
              <a:off x="0" y="0"/>
              <a:ext cx="8324271" cy="1137601"/>
            </a:xfrm>
            <a:prstGeom prst="roundRect">
              <a:avLst>
                <a:gd name="adj" fmla="val 16667"/>
              </a:avLst>
            </a:prstGeom>
            <a:solidFill>
              <a:srgbClr val="FBE1D3"/>
            </a:solidFill>
            <a:ln w="25400" cap="flat">
              <a:solidFill>
                <a:srgbClr val="F3A47C"/>
              </a:solidFill>
              <a:prstDash val="solid"/>
              <a:round/>
            </a:ln>
            <a:effectLst/>
          </p:spPr>
          <p:txBody>
            <a:bodyPr wrap="square" lIns="45719" tIns="45719" rIns="45719" bIns="45719" numCol="1" anchor="ctr">
              <a:noAutofit/>
            </a:bodyPr>
            <a:lstStyle/>
            <a:p>
              <a:pPr>
                <a:lnSpc>
                  <a:spcPct val="120000"/>
                </a:lnSpc>
                <a:defRPr sz="2800"/>
              </a:pPr>
              <a:endParaRPr/>
            </a:p>
          </p:txBody>
        </p:sp>
        <p:sp>
          <p:nvSpPr>
            <p:cNvPr id="578" name="Utiliser des preuves concrètes à long terme pour appuyer le processus décisionnel"/>
            <p:cNvSpPr txBox="1"/>
            <p:nvPr/>
          </p:nvSpPr>
          <p:spPr>
            <a:xfrm>
              <a:off x="55532" y="75493"/>
              <a:ext cx="8213206" cy="9866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800"/>
              </a:lvl1pPr>
            </a:lstStyle>
            <a:p>
              <a:pPr marL="358775" indent="-358775"/>
              <a:r>
                <a:rPr dirty="0" err="1">
                  <a:solidFill>
                    <a:schemeClr val="tx1"/>
                  </a:solidFill>
                </a:rPr>
                <a:t>Utiliser</a:t>
              </a:r>
              <a:r>
                <a:rPr dirty="0">
                  <a:solidFill>
                    <a:schemeClr val="tx1"/>
                  </a:solidFill>
                </a:rPr>
                <a:t> des </a:t>
              </a:r>
              <a:r>
                <a:rPr dirty="0" err="1">
                  <a:solidFill>
                    <a:schemeClr val="tx1"/>
                  </a:solidFill>
                </a:rPr>
                <a:t>preuves</a:t>
              </a:r>
              <a:r>
                <a:rPr dirty="0">
                  <a:solidFill>
                    <a:schemeClr val="tx1"/>
                  </a:solidFill>
                </a:rPr>
                <a:t> </a:t>
              </a:r>
              <a:r>
                <a:rPr dirty="0" err="1">
                  <a:solidFill>
                    <a:schemeClr val="tx1"/>
                  </a:solidFill>
                </a:rPr>
                <a:t>concrètes</a:t>
              </a:r>
              <a:r>
                <a:rPr dirty="0">
                  <a:solidFill>
                    <a:schemeClr val="tx1"/>
                  </a:solidFill>
                </a:rPr>
                <a:t> à long </a:t>
              </a:r>
              <a:r>
                <a:rPr dirty="0" err="1">
                  <a:solidFill>
                    <a:schemeClr val="tx1"/>
                  </a:solidFill>
                </a:rPr>
                <a:t>terme</a:t>
              </a:r>
              <a:r>
                <a:rPr dirty="0">
                  <a:solidFill>
                    <a:schemeClr val="tx1"/>
                  </a:solidFill>
                </a:rPr>
                <a:t> pour </a:t>
              </a:r>
              <a:r>
                <a:rPr lang="it-IT" dirty="0" err="1">
                  <a:solidFill>
                    <a:schemeClr val="tx1"/>
                  </a:solidFill>
                </a:rPr>
                <a:t>soutenir</a:t>
              </a:r>
              <a:r>
                <a:rPr lang="it-IT" dirty="0">
                  <a:solidFill>
                    <a:schemeClr val="tx1"/>
                  </a:solidFill>
                </a:rPr>
                <a:t> la </a:t>
              </a:r>
              <a:r>
                <a:rPr lang="it-IT" dirty="0" err="1">
                  <a:solidFill>
                    <a:schemeClr val="tx1"/>
                  </a:solidFill>
                </a:rPr>
                <a:t>prise</a:t>
              </a:r>
              <a:r>
                <a:rPr lang="it-IT" dirty="0">
                  <a:solidFill>
                    <a:schemeClr val="tx1"/>
                  </a:solidFill>
                </a:rPr>
                <a:t> de </a:t>
              </a:r>
              <a:r>
                <a:rPr lang="it-IT" dirty="0" err="1">
                  <a:solidFill>
                    <a:schemeClr val="tx1"/>
                  </a:solidFill>
                </a:rPr>
                <a:t>décision</a:t>
              </a:r>
              <a:endParaRPr dirty="0">
                <a:solidFill>
                  <a:schemeClr val="tx1"/>
                </a:solidFill>
              </a:endParaRPr>
            </a:p>
          </p:txBody>
        </p:sp>
      </p:grpSp>
      <p:pic>
        <p:nvPicPr>
          <p:cNvPr id="580" name="Picture 2" descr="Picture 2"/>
          <p:cNvPicPr>
            <a:picLocks noChangeAspect="1"/>
          </p:cNvPicPr>
          <p:nvPr/>
        </p:nvPicPr>
        <p:blipFill>
          <a:blip r:embed="rId2">
            <a:extLst/>
          </a:blip>
          <a:stretch>
            <a:fillRect/>
          </a:stretch>
        </p:blipFill>
        <p:spPr>
          <a:xfrm>
            <a:off x="10847906" y="-14588"/>
            <a:ext cx="1357617" cy="1357616"/>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34</a:t>
            </a:fld>
            <a:endParaRPr/>
          </a:p>
        </p:txBody>
      </p:sp>
      <p:sp>
        <p:nvSpPr>
          <p:cNvPr id="583" name="Title 1"/>
          <p:cNvSpPr txBox="1">
            <a:spLocks noGrp="1"/>
          </p:cNvSpPr>
          <p:nvPr>
            <p:ph type="title"/>
          </p:nvPr>
        </p:nvSpPr>
        <p:spPr>
          <a:xfrm>
            <a:off x="-1" y="-1"/>
            <a:ext cx="10862441" cy="1335602"/>
          </a:xfrm>
          <a:prstGeom prst="rect">
            <a:avLst/>
          </a:prstGeom>
        </p:spPr>
        <p:txBody>
          <a:bodyPr/>
          <a:lstStyle/>
          <a:p>
            <a:r>
              <a:t>Produire des preuves concrètes</a:t>
            </a:r>
          </a:p>
        </p:txBody>
      </p:sp>
      <p:sp>
        <p:nvSpPr>
          <p:cNvPr id="584" name="Content Placeholder 2"/>
          <p:cNvSpPr txBox="1">
            <a:spLocks noGrp="1"/>
          </p:cNvSpPr>
          <p:nvPr>
            <p:ph type="body" idx="1"/>
          </p:nvPr>
        </p:nvSpPr>
        <p:spPr>
          <a:xfrm>
            <a:off x="509462" y="1597820"/>
            <a:ext cx="10796311" cy="4525963"/>
          </a:xfrm>
          <a:prstGeom prst="rect">
            <a:avLst/>
          </a:prstGeom>
        </p:spPr>
        <p:txBody>
          <a:bodyPr/>
          <a:lstStyle/>
          <a:p>
            <a:r>
              <a:rPr dirty="0" err="1"/>
              <a:t>Collecter</a:t>
            </a:r>
            <a:r>
              <a:rPr dirty="0"/>
              <a:t> et </a:t>
            </a:r>
            <a:r>
              <a:rPr dirty="0" err="1"/>
              <a:t>enregistrer</a:t>
            </a:r>
            <a:r>
              <a:rPr dirty="0"/>
              <a:t> </a:t>
            </a:r>
            <a:r>
              <a:rPr dirty="0" err="1"/>
              <a:t>proactivement</a:t>
            </a:r>
            <a:r>
              <a:rPr dirty="0"/>
              <a:t> les </a:t>
            </a:r>
            <a:r>
              <a:rPr dirty="0" err="1"/>
              <a:t>données</a:t>
            </a:r>
            <a:r>
              <a:rPr dirty="0"/>
              <a:t>, </a:t>
            </a:r>
            <a:r>
              <a:rPr dirty="0" err="1"/>
              <a:t>en</a:t>
            </a:r>
            <a:r>
              <a:rPr dirty="0"/>
              <a:t> </a:t>
            </a:r>
            <a:r>
              <a:rPr dirty="0" err="1"/>
              <a:t>utilisant</a:t>
            </a:r>
            <a:r>
              <a:rPr dirty="0"/>
              <a:t> des techniques et des </a:t>
            </a:r>
            <a:r>
              <a:rPr dirty="0" err="1"/>
              <a:t>protocoles</a:t>
            </a:r>
            <a:r>
              <a:rPr dirty="0"/>
              <a:t> de </a:t>
            </a:r>
            <a:r>
              <a:rPr lang="it-IT" dirty="0" err="1">
                <a:solidFill>
                  <a:schemeClr val="tx1"/>
                </a:solidFill>
              </a:rPr>
              <a:t>recueil</a:t>
            </a:r>
            <a:r>
              <a:rPr lang="it-IT" dirty="0">
                <a:solidFill>
                  <a:schemeClr val="tx1"/>
                </a:solidFill>
              </a:rPr>
              <a:t> </a:t>
            </a:r>
            <a:r>
              <a:rPr dirty="0">
                <a:solidFill>
                  <a:schemeClr val="tx1"/>
                </a:solidFill>
              </a:rPr>
              <a:t>de</a:t>
            </a:r>
            <a:r>
              <a:rPr lang="it-IT" dirty="0">
                <a:solidFill>
                  <a:schemeClr val="tx1"/>
                </a:solidFill>
              </a:rPr>
              <a:t>s</a:t>
            </a:r>
            <a:r>
              <a:rPr dirty="0">
                <a:solidFill>
                  <a:schemeClr val="tx1"/>
                </a:solidFill>
              </a:rPr>
              <a:t> </a:t>
            </a:r>
            <a:r>
              <a:rPr dirty="0" err="1"/>
              <a:t>données</a:t>
            </a:r>
            <a:r>
              <a:rPr dirty="0"/>
              <a:t> </a:t>
            </a:r>
            <a:r>
              <a:rPr dirty="0" err="1"/>
              <a:t>standardisés</a:t>
            </a:r>
            <a:endParaRPr dirty="0"/>
          </a:p>
          <a:p>
            <a:pPr marL="684000" lvl="1" indent="-342000">
              <a:defRPr sz="2400"/>
            </a:pPr>
            <a:r>
              <a:rPr dirty="0" err="1"/>
              <a:t>Utiliser</a:t>
            </a:r>
            <a:r>
              <a:rPr dirty="0"/>
              <a:t> </a:t>
            </a:r>
            <a:r>
              <a:rPr dirty="0" err="1"/>
              <a:t>ces</a:t>
            </a:r>
            <a:r>
              <a:rPr dirty="0"/>
              <a:t> </a:t>
            </a:r>
            <a:r>
              <a:rPr dirty="0" err="1"/>
              <a:t>données</a:t>
            </a:r>
            <a:r>
              <a:rPr dirty="0"/>
              <a:t> pour </a:t>
            </a:r>
            <a:r>
              <a:rPr dirty="0" err="1"/>
              <a:t>renseigner</a:t>
            </a:r>
            <a:r>
              <a:rPr dirty="0"/>
              <a:t> la </a:t>
            </a:r>
            <a:r>
              <a:rPr dirty="0" err="1"/>
              <a:t>pratique</a:t>
            </a:r>
            <a:r>
              <a:rPr dirty="0"/>
              <a:t> au </a:t>
            </a:r>
            <a:r>
              <a:rPr dirty="0" err="1"/>
              <a:t>quotidien</a:t>
            </a:r>
            <a:endParaRPr dirty="0"/>
          </a:p>
          <a:p>
            <a:endParaRPr dirty="0"/>
          </a:p>
          <a:p>
            <a:r>
              <a:rPr dirty="0" err="1"/>
              <a:t>Incorporer</a:t>
            </a:r>
            <a:r>
              <a:rPr dirty="0"/>
              <a:t> </a:t>
            </a:r>
            <a:r>
              <a:rPr dirty="0" err="1"/>
              <a:t>ces</a:t>
            </a:r>
            <a:r>
              <a:rPr dirty="0"/>
              <a:t> </a:t>
            </a:r>
            <a:r>
              <a:rPr dirty="0" err="1"/>
              <a:t>données</a:t>
            </a:r>
            <a:r>
              <a:rPr dirty="0"/>
              <a:t> </a:t>
            </a:r>
            <a:r>
              <a:rPr dirty="0" err="1"/>
              <a:t>dans</a:t>
            </a:r>
            <a:r>
              <a:rPr dirty="0"/>
              <a:t> des </a:t>
            </a:r>
            <a:r>
              <a:rPr dirty="0" err="1"/>
              <a:t>registres</a:t>
            </a:r>
            <a:r>
              <a:rPr dirty="0"/>
              <a:t> et des bases de </a:t>
            </a:r>
            <a:r>
              <a:rPr dirty="0" err="1"/>
              <a:t>données</a:t>
            </a:r>
            <a:r>
              <a:rPr dirty="0"/>
              <a:t> </a:t>
            </a:r>
            <a:r>
              <a:rPr dirty="0" err="1"/>
              <a:t>nationaux</a:t>
            </a:r>
            <a:r>
              <a:rPr dirty="0"/>
              <a:t> et </a:t>
            </a:r>
            <a:r>
              <a:rPr dirty="0" err="1"/>
              <a:t>internationaux</a:t>
            </a:r>
            <a:r>
              <a:rPr dirty="0"/>
              <a:t> pour </a:t>
            </a:r>
            <a:r>
              <a:rPr dirty="0" err="1"/>
              <a:t>produire</a:t>
            </a:r>
            <a:r>
              <a:rPr dirty="0"/>
              <a:t> des </a:t>
            </a:r>
            <a:r>
              <a:rPr dirty="0" err="1"/>
              <a:t>preuves</a:t>
            </a:r>
            <a:r>
              <a:rPr dirty="0"/>
              <a:t> </a:t>
            </a:r>
            <a:r>
              <a:rPr dirty="0" err="1"/>
              <a:t>concrètes</a:t>
            </a:r>
            <a:endParaRPr dirty="0"/>
          </a:p>
        </p:txBody>
      </p:sp>
      <p:sp>
        <p:nvSpPr>
          <p:cNvPr id="585" name="Text Placeholder 3"/>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1200">
                <a:solidFill>
                  <a:schemeClr val="accent4"/>
                </a:solidFill>
              </a:defRPr>
            </a:lvl1pPr>
          </a:lstStyle>
          <a:p>
            <a:r>
              <a:t>Cliquer pour ajouter des remarques et des références (si requises)</a:t>
            </a:r>
          </a:p>
        </p:txBody>
      </p:sp>
      <p:pic>
        <p:nvPicPr>
          <p:cNvPr id="586" name="Picture 2" descr="Picture 2"/>
          <p:cNvPicPr>
            <a:picLocks noChangeAspect="1"/>
          </p:cNvPicPr>
          <p:nvPr/>
        </p:nvPicPr>
        <p:blipFill>
          <a:blip r:embed="rId2">
            <a:extLst/>
          </a:blip>
          <a:stretch>
            <a:fillRect/>
          </a:stretch>
        </p:blipFill>
        <p:spPr>
          <a:xfrm>
            <a:off x="10847906" y="-14588"/>
            <a:ext cx="1357617" cy="1357616"/>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1" y="-1"/>
            <a:ext cx="10862441" cy="1335602"/>
          </a:xfrm>
          <a:prstGeom prst="rect">
            <a:avLst/>
          </a:prstGeom>
        </p:spPr>
        <p:txBody>
          <a:bodyPr/>
          <a:lstStyle/>
          <a:p>
            <a:r>
              <a:t>Utiliser des preuves concrètes à long terme</a:t>
            </a:r>
          </a:p>
        </p:txBody>
      </p:sp>
      <p:sp>
        <p:nvSpPr>
          <p:cNvPr id="590" name="Content Placeholder 10"/>
          <p:cNvSpPr txBox="1">
            <a:spLocks noGrp="1"/>
          </p:cNvSpPr>
          <p:nvPr>
            <p:ph type="body" sz="half" idx="1"/>
          </p:nvPr>
        </p:nvSpPr>
        <p:spPr>
          <a:xfrm>
            <a:off x="117987" y="1597820"/>
            <a:ext cx="5604387" cy="4525963"/>
          </a:xfrm>
          <a:prstGeom prst="rect">
            <a:avLst/>
          </a:prstGeom>
        </p:spPr>
        <p:txBody>
          <a:bodyPr>
            <a:normAutofit lnSpcReduction="10000"/>
          </a:bodyPr>
          <a:lstStyle/>
          <a:p>
            <a:pPr marL="342900" indent="-342900">
              <a:lnSpc>
                <a:spcPct val="90000"/>
              </a:lnSpc>
              <a:defRPr sz="2500"/>
            </a:pPr>
            <a:r>
              <a:rPr dirty="0">
                <a:solidFill>
                  <a:schemeClr val="tx1"/>
                </a:solidFill>
              </a:rPr>
              <a:t>Les </a:t>
            </a:r>
            <a:r>
              <a:rPr dirty="0" err="1">
                <a:solidFill>
                  <a:schemeClr val="tx1"/>
                </a:solidFill>
              </a:rPr>
              <a:t>autorités</a:t>
            </a:r>
            <a:r>
              <a:rPr dirty="0">
                <a:solidFill>
                  <a:schemeClr val="tx1"/>
                </a:solidFill>
              </a:rPr>
              <a:t> </a:t>
            </a:r>
            <a:r>
              <a:rPr dirty="0" err="1">
                <a:solidFill>
                  <a:schemeClr val="tx1"/>
                </a:solidFill>
              </a:rPr>
              <a:t>réglementaires</a:t>
            </a:r>
            <a:r>
              <a:rPr dirty="0">
                <a:solidFill>
                  <a:schemeClr val="tx1"/>
                </a:solidFill>
              </a:rPr>
              <a:t>, les </a:t>
            </a:r>
            <a:r>
              <a:rPr dirty="0" err="1">
                <a:solidFill>
                  <a:schemeClr val="tx1"/>
                </a:solidFill>
              </a:rPr>
              <a:t>organismes</a:t>
            </a:r>
            <a:r>
              <a:rPr dirty="0">
                <a:solidFill>
                  <a:schemeClr val="tx1"/>
                </a:solidFill>
              </a:rPr>
              <a:t> </a:t>
            </a:r>
            <a:r>
              <a:rPr dirty="0" err="1">
                <a:solidFill>
                  <a:schemeClr val="tx1"/>
                </a:solidFill>
              </a:rPr>
              <a:t>d’évaluation</a:t>
            </a:r>
            <a:r>
              <a:rPr dirty="0">
                <a:solidFill>
                  <a:schemeClr val="tx1"/>
                </a:solidFill>
              </a:rPr>
              <a:t> </a:t>
            </a:r>
            <a:r>
              <a:rPr lang="it-IT" dirty="0" err="1">
                <a:solidFill>
                  <a:schemeClr val="tx1"/>
                </a:solidFill>
              </a:rPr>
              <a:t>des</a:t>
            </a:r>
            <a:r>
              <a:rPr lang="it-IT" dirty="0">
                <a:solidFill>
                  <a:schemeClr val="tx1"/>
                </a:solidFill>
              </a:rPr>
              <a:t> </a:t>
            </a:r>
            <a:r>
              <a:rPr lang="it-IT" dirty="0" err="1">
                <a:solidFill>
                  <a:schemeClr val="tx1"/>
                </a:solidFill>
              </a:rPr>
              <a:t>technologies</a:t>
            </a:r>
            <a:r>
              <a:rPr lang="it-IT" dirty="0">
                <a:solidFill>
                  <a:schemeClr val="tx1"/>
                </a:solidFill>
              </a:rPr>
              <a:t> </a:t>
            </a:r>
            <a:r>
              <a:rPr dirty="0">
                <a:solidFill>
                  <a:schemeClr val="tx1"/>
                </a:solidFill>
              </a:rPr>
              <a:t>de santé</a:t>
            </a:r>
            <a:r>
              <a:rPr lang="en-GB" dirty="0">
                <a:solidFill>
                  <a:schemeClr val="tx1"/>
                </a:solidFill>
              </a:rPr>
              <a:t> </a:t>
            </a:r>
            <a:r>
              <a:rPr dirty="0">
                <a:solidFill>
                  <a:schemeClr val="tx1"/>
                </a:solidFill>
              </a:rPr>
              <a:t>et les </a:t>
            </a:r>
            <a:r>
              <a:rPr dirty="0" err="1">
                <a:solidFill>
                  <a:schemeClr val="tx1"/>
                </a:solidFill>
              </a:rPr>
              <a:t>payeurs</a:t>
            </a:r>
            <a:r>
              <a:rPr dirty="0">
                <a:solidFill>
                  <a:schemeClr val="tx1"/>
                </a:solidFill>
              </a:rPr>
              <a:t> </a:t>
            </a:r>
            <a:r>
              <a:rPr dirty="0" err="1">
                <a:solidFill>
                  <a:schemeClr val="tx1"/>
                </a:solidFill>
              </a:rPr>
              <a:t>prennent</a:t>
            </a:r>
            <a:r>
              <a:rPr dirty="0">
                <a:solidFill>
                  <a:schemeClr val="tx1"/>
                </a:solidFill>
              </a:rPr>
              <a:t> les </a:t>
            </a:r>
            <a:r>
              <a:rPr dirty="0" err="1">
                <a:solidFill>
                  <a:schemeClr val="tx1"/>
                </a:solidFill>
              </a:rPr>
              <a:t>décisions</a:t>
            </a:r>
            <a:r>
              <a:rPr dirty="0">
                <a:solidFill>
                  <a:schemeClr val="tx1"/>
                </a:solidFill>
              </a:rPr>
              <a:t> </a:t>
            </a:r>
            <a:r>
              <a:rPr dirty="0" err="1">
                <a:solidFill>
                  <a:schemeClr val="tx1"/>
                </a:solidFill>
              </a:rPr>
              <a:t>initiales</a:t>
            </a:r>
            <a:r>
              <a:rPr dirty="0">
                <a:solidFill>
                  <a:schemeClr val="tx1"/>
                </a:solidFill>
              </a:rPr>
              <a:t> au </a:t>
            </a:r>
            <a:r>
              <a:rPr dirty="0" err="1">
                <a:solidFill>
                  <a:schemeClr val="tx1"/>
                </a:solidFill>
              </a:rPr>
              <a:t>sujet</a:t>
            </a:r>
            <a:r>
              <a:rPr dirty="0">
                <a:solidFill>
                  <a:schemeClr val="tx1"/>
                </a:solidFill>
              </a:rPr>
              <a:t> des </a:t>
            </a:r>
            <a:r>
              <a:rPr dirty="0" err="1">
                <a:solidFill>
                  <a:schemeClr val="tx1"/>
                </a:solidFill>
              </a:rPr>
              <a:t>traitements</a:t>
            </a:r>
            <a:r>
              <a:rPr dirty="0">
                <a:solidFill>
                  <a:schemeClr val="tx1"/>
                </a:solidFill>
              </a:rPr>
              <a:t> de fond </a:t>
            </a:r>
            <a:r>
              <a:rPr dirty="0" err="1">
                <a:solidFill>
                  <a:schemeClr val="tx1"/>
                </a:solidFill>
              </a:rPr>
              <a:t>en</a:t>
            </a:r>
            <a:r>
              <a:rPr dirty="0">
                <a:solidFill>
                  <a:schemeClr val="tx1"/>
                </a:solidFill>
              </a:rPr>
              <a:t> </a:t>
            </a:r>
            <a:r>
              <a:rPr dirty="0" err="1">
                <a:solidFill>
                  <a:schemeClr val="tx1"/>
                </a:solidFill>
              </a:rPr>
              <a:t>utilisant</a:t>
            </a:r>
            <a:r>
              <a:rPr dirty="0">
                <a:solidFill>
                  <a:schemeClr val="tx1"/>
                </a:solidFill>
              </a:rPr>
              <a:t> les </a:t>
            </a:r>
            <a:r>
              <a:rPr dirty="0" err="1">
                <a:solidFill>
                  <a:schemeClr val="tx1"/>
                </a:solidFill>
              </a:rPr>
              <a:t>données</a:t>
            </a:r>
            <a:r>
              <a:rPr dirty="0">
                <a:solidFill>
                  <a:schemeClr val="tx1"/>
                </a:solidFill>
              </a:rPr>
              <a:t> </a:t>
            </a:r>
            <a:r>
              <a:rPr dirty="0" err="1">
                <a:solidFill>
                  <a:schemeClr val="tx1"/>
                </a:solidFill>
              </a:rPr>
              <a:t>d’essais</a:t>
            </a:r>
            <a:r>
              <a:rPr dirty="0">
                <a:solidFill>
                  <a:schemeClr val="tx1"/>
                </a:solidFill>
              </a:rPr>
              <a:t> </a:t>
            </a:r>
            <a:r>
              <a:rPr dirty="0" err="1">
                <a:solidFill>
                  <a:schemeClr val="tx1"/>
                </a:solidFill>
              </a:rPr>
              <a:t>cliniques</a:t>
            </a:r>
            <a:r>
              <a:rPr dirty="0">
                <a:solidFill>
                  <a:schemeClr val="tx1"/>
                </a:solidFill>
              </a:rPr>
              <a:t> à court </a:t>
            </a:r>
            <a:r>
              <a:rPr dirty="0" err="1">
                <a:solidFill>
                  <a:schemeClr val="tx1"/>
                </a:solidFill>
              </a:rPr>
              <a:t>terme</a:t>
            </a:r>
            <a:endParaRPr dirty="0">
              <a:solidFill>
                <a:schemeClr val="tx1"/>
              </a:solidFill>
            </a:endParaRPr>
          </a:p>
          <a:p>
            <a:pPr marL="342900" indent="-342900">
              <a:lnSpc>
                <a:spcPct val="90000"/>
              </a:lnSpc>
              <a:defRPr sz="2500"/>
            </a:pPr>
            <a:endParaRPr dirty="0">
              <a:solidFill>
                <a:schemeClr val="tx1"/>
              </a:solidFill>
            </a:endParaRPr>
          </a:p>
          <a:p>
            <a:pPr marL="342900" indent="-342900">
              <a:lnSpc>
                <a:spcPct val="90000"/>
              </a:lnSpc>
              <a:defRPr sz="2500"/>
            </a:pPr>
            <a:r>
              <a:rPr dirty="0">
                <a:solidFill>
                  <a:schemeClr val="tx1"/>
                </a:solidFill>
              </a:rPr>
              <a:t>Des </a:t>
            </a:r>
            <a:r>
              <a:rPr dirty="0" err="1">
                <a:solidFill>
                  <a:schemeClr val="tx1"/>
                </a:solidFill>
              </a:rPr>
              <a:t>preuves</a:t>
            </a:r>
            <a:r>
              <a:rPr dirty="0">
                <a:solidFill>
                  <a:schemeClr val="tx1"/>
                </a:solidFill>
              </a:rPr>
              <a:t> </a:t>
            </a:r>
            <a:r>
              <a:rPr dirty="0" err="1">
                <a:solidFill>
                  <a:schemeClr val="tx1"/>
                </a:solidFill>
              </a:rPr>
              <a:t>concrètes</a:t>
            </a:r>
            <a:r>
              <a:rPr dirty="0">
                <a:solidFill>
                  <a:schemeClr val="tx1"/>
                </a:solidFill>
              </a:rPr>
              <a:t> </a:t>
            </a:r>
            <a:r>
              <a:rPr dirty="0" err="1">
                <a:solidFill>
                  <a:schemeClr val="tx1"/>
                </a:solidFill>
              </a:rPr>
              <a:t>récentes</a:t>
            </a:r>
            <a:r>
              <a:rPr dirty="0">
                <a:solidFill>
                  <a:schemeClr val="tx1"/>
                </a:solidFill>
              </a:rPr>
              <a:t> de </a:t>
            </a:r>
            <a:r>
              <a:rPr dirty="0" err="1">
                <a:solidFill>
                  <a:schemeClr val="tx1"/>
                </a:solidFill>
              </a:rPr>
              <a:t>l’efficacité</a:t>
            </a:r>
            <a:r>
              <a:rPr dirty="0">
                <a:solidFill>
                  <a:schemeClr val="tx1"/>
                </a:solidFill>
              </a:rPr>
              <a:t> et de la </a:t>
            </a:r>
            <a:r>
              <a:rPr dirty="0" err="1">
                <a:solidFill>
                  <a:schemeClr val="tx1"/>
                </a:solidFill>
              </a:rPr>
              <a:t>sécurité</a:t>
            </a:r>
            <a:r>
              <a:rPr dirty="0">
                <a:solidFill>
                  <a:schemeClr val="tx1"/>
                </a:solidFill>
              </a:rPr>
              <a:t> des </a:t>
            </a:r>
            <a:r>
              <a:rPr dirty="0" err="1">
                <a:solidFill>
                  <a:schemeClr val="tx1"/>
                </a:solidFill>
              </a:rPr>
              <a:t>traitements</a:t>
            </a:r>
            <a:r>
              <a:rPr dirty="0">
                <a:solidFill>
                  <a:schemeClr val="tx1"/>
                </a:solidFill>
              </a:rPr>
              <a:t> de fond à long </a:t>
            </a:r>
            <a:r>
              <a:rPr dirty="0" err="1">
                <a:solidFill>
                  <a:schemeClr val="tx1"/>
                </a:solidFill>
              </a:rPr>
              <a:t>terme</a:t>
            </a:r>
            <a:r>
              <a:rPr dirty="0">
                <a:solidFill>
                  <a:schemeClr val="tx1"/>
                </a:solidFill>
              </a:rPr>
              <a:t> </a:t>
            </a:r>
            <a:r>
              <a:rPr dirty="0" err="1">
                <a:solidFill>
                  <a:schemeClr val="tx1"/>
                </a:solidFill>
              </a:rPr>
              <a:t>sont</a:t>
            </a:r>
            <a:r>
              <a:rPr dirty="0">
                <a:solidFill>
                  <a:schemeClr val="tx1"/>
                </a:solidFill>
              </a:rPr>
              <a:t> </a:t>
            </a:r>
            <a:r>
              <a:rPr dirty="0" err="1">
                <a:solidFill>
                  <a:schemeClr val="tx1"/>
                </a:solidFill>
              </a:rPr>
              <a:t>requises</a:t>
            </a:r>
            <a:r>
              <a:rPr dirty="0">
                <a:solidFill>
                  <a:schemeClr val="tx1"/>
                </a:solidFill>
              </a:rPr>
              <a:t> pour </a:t>
            </a:r>
            <a:r>
              <a:rPr dirty="0" err="1">
                <a:solidFill>
                  <a:schemeClr val="tx1"/>
                </a:solidFill>
              </a:rPr>
              <a:t>mieux</a:t>
            </a:r>
            <a:r>
              <a:rPr dirty="0">
                <a:solidFill>
                  <a:schemeClr val="tx1"/>
                </a:solidFill>
              </a:rPr>
              <a:t> </a:t>
            </a:r>
            <a:r>
              <a:rPr lang="it-IT" dirty="0">
                <a:solidFill>
                  <a:schemeClr val="tx1"/>
                </a:solidFill>
              </a:rPr>
              <a:t>supporter </a:t>
            </a:r>
            <a:r>
              <a:rPr dirty="0" err="1">
                <a:solidFill>
                  <a:schemeClr val="tx1"/>
                </a:solidFill>
              </a:rPr>
              <a:t>ces</a:t>
            </a:r>
            <a:r>
              <a:rPr dirty="0">
                <a:solidFill>
                  <a:schemeClr val="tx1"/>
                </a:solidFill>
              </a:rPr>
              <a:t> </a:t>
            </a:r>
            <a:r>
              <a:rPr dirty="0" err="1">
                <a:solidFill>
                  <a:schemeClr val="tx1"/>
                </a:solidFill>
              </a:rPr>
              <a:t>décisions</a:t>
            </a:r>
            <a:endParaRPr dirty="0">
              <a:solidFill>
                <a:schemeClr val="tx1"/>
              </a:solidFill>
            </a:endParaRPr>
          </a:p>
        </p:txBody>
      </p:sp>
      <p:grpSp>
        <p:nvGrpSpPr>
          <p:cNvPr id="605" name="Diagram 4"/>
          <p:cNvGrpSpPr/>
          <p:nvPr/>
        </p:nvGrpSpPr>
        <p:grpSpPr>
          <a:xfrm>
            <a:off x="5735960" y="1407557"/>
            <a:ext cx="6370256" cy="5405819"/>
            <a:chOff x="-72008" y="80684"/>
            <a:chExt cx="6370254" cy="5405818"/>
          </a:xfrm>
        </p:grpSpPr>
        <p:sp>
          <p:nvSpPr>
            <p:cNvPr id="591" name="Ligne"/>
            <p:cNvSpPr/>
            <p:nvPr/>
          </p:nvSpPr>
          <p:spPr>
            <a:xfrm flipV="1">
              <a:off x="3061630" y="2189314"/>
              <a:ext cx="1" cy="306591"/>
            </a:xfrm>
            <a:prstGeom prst="line">
              <a:avLst/>
            </a:prstGeom>
            <a:noFill/>
            <a:ln w="25400" cap="flat">
              <a:solidFill>
                <a:schemeClr val="accent5"/>
              </a:solidFill>
              <a:prstDash val="solid"/>
              <a:round/>
            </a:ln>
            <a:effectLst/>
          </p:spPr>
          <p:txBody>
            <a:bodyPr wrap="square" lIns="45719" tIns="45719" rIns="45719" bIns="45719" numCol="1" anchor="t">
              <a:noAutofit/>
            </a:bodyPr>
            <a:lstStyle/>
            <a:p>
              <a:endParaRPr/>
            </a:p>
          </p:txBody>
        </p:sp>
        <p:grpSp>
          <p:nvGrpSpPr>
            <p:cNvPr id="594" name="Grouper"/>
            <p:cNvGrpSpPr/>
            <p:nvPr/>
          </p:nvGrpSpPr>
          <p:grpSpPr>
            <a:xfrm>
              <a:off x="1877453" y="80684"/>
              <a:ext cx="2371017" cy="2188681"/>
              <a:chOff x="72007" y="80684"/>
              <a:chExt cx="2371016" cy="2188680"/>
            </a:xfrm>
          </p:grpSpPr>
          <p:sp>
            <p:nvSpPr>
              <p:cNvPr id="592" name="Ovale"/>
              <p:cNvSpPr/>
              <p:nvPr/>
            </p:nvSpPr>
            <p:spPr>
              <a:xfrm>
                <a:off x="72007" y="80684"/>
                <a:ext cx="2371016" cy="2188680"/>
              </a:xfrm>
              <a:prstGeom prst="ellipse">
                <a:avLst/>
              </a:prstGeom>
              <a:solidFill>
                <a:schemeClr val="accent4"/>
              </a:solidFill>
              <a:ln w="25400" cap="flat">
                <a:noFill/>
                <a:prstDash val="solid"/>
                <a:round/>
              </a:ln>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defRPr>
                </a:pPr>
                <a:endParaRPr/>
              </a:p>
            </p:txBody>
          </p:sp>
          <p:sp>
            <p:nvSpPr>
              <p:cNvPr id="593" name="Faciliter les decisions thérapeutiques"/>
              <p:cNvSpPr txBox="1"/>
              <p:nvPr/>
            </p:nvSpPr>
            <p:spPr>
              <a:xfrm>
                <a:off x="368113" y="678842"/>
                <a:ext cx="1777411" cy="830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889000">
                  <a:lnSpc>
                    <a:spcPct val="90000"/>
                  </a:lnSpc>
                  <a:spcBef>
                    <a:spcPts val="800"/>
                  </a:spcBef>
                  <a:defRPr sz="2000">
                    <a:solidFill>
                      <a:srgbClr val="FFFFFF"/>
                    </a:solidFill>
                  </a:defRPr>
                </a:lvl1pPr>
              </a:lstStyle>
              <a:p>
                <a:r>
                  <a:rPr dirty="0" err="1"/>
                  <a:t>Faciliter</a:t>
                </a:r>
                <a:r>
                  <a:rPr dirty="0"/>
                  <a:t> les d</a:t>
                </a:r>
                <a:r>
                  <a:rPr lang="fr-FR" dirty="0">
                    <a:solidFill>
                      <a:schemeClr val="bg1"/>
                    </a:solidFill>
                  </a:rPr>
                  <a:t>é</a:t>
                </a:r>
                <a:r>
                  <a:rPr dirty="0" err="1"/>
                  <a:t>cisions</a:t>
                </a:r>
                <a:r>
                  <a:rPr dirty="0"/>
                  <a:t> </a:t>
                </a:r>
                <a:r>
                  <a:rPr dirty="0" err="1"/>
                  <a:t>thérapeutiques</a:t>
                </a:r>
                <a:endParaRPr dirty="0"/>
              </a:p>
            </p:txBody>
          </p:sp>
        </p:grpSp>
        <p:sp>
          <p:nvSpPr>
            <p:cNvPr id="595" name="Ligne"/>
            <p:cNvSpPr/>
            <p:nvPr/>
          </p:nvSpPr>
          <p:spPr>
            <a:xfrm>
              <a:off x="3600399" y="3398270"/>
              <a:ext cx="216023" cy="216024"/>
            </a:xfrm>
            <a:prstGeom prst="line">
              <a:avLst/>
            </a:prstGeom>
            <a:noFill/>
            <a:ln w="25400" cap="flat">
              <a:solidFill>
                <a:schemeClr val="accent5"/>
              </a:solidFill>
              <a:prstDash val="solid"/>
              <a:round/>
            </a:ln>
            <a:effectLst/>
          </p:spPr>
          <p:txBody>
            <a:bodyPr wrap="square" lIns="45719" tIns="45719" rIns="45719" bIns="45719" numCol="1" anchor="t">
              <a:noAutofit/>
            </a:bodyPr>
            <a:lstStyle/>
            <a:p>
              <a:endParaRPr/>
            </a:p>
          </p:txBody>
        </p:sp>
        <p:grpSp>
          <p:nvGrpSpPr>
            <p:cNvPr id="598" name="Grouper"/>
            <p:cNvGrpSpPr/>
            <p:nvPr/>
          </p:nvGrpSpPr>
          <p:grpSpPr>
            <a:xfrm>
              <a:off x="3528391" y="2913450"/>
              <a:ext cx="2769855" cy="2573052"/>
              <a:chOff x="56490" y="44950"/>
              <a:chExt cx="2769854" cy="2573051"/>
            </a:xfrm>
          </p:grpSpPr>
          <p:sp>
            <p:nvSpPr>
              <p:cNvPr id="596" name="Ovale"/>
              <p:cNvSpPr/>
              <p:nvPr/>
            </p:nvSpPr>
            <p:spPr>
              <a:xfrm>
                <a:off x="56490" y="44950"/>
                <a:ext cx="2769854" cy="2573051"/>
              </a:xfrm>
              <a:prstGeom prst="ellipse">
                <a:avLst/>
              </a:prstGeom>
              <a:solidFill>
                <a:srgbClr val="838233"/>
              </a:solidFill>
              <a:ln w="25400" cap="flat">
                <a:noFill/>
                <a:prstDash val="solid"/>
                <a:round/>
              </a:ln>
              <a:effectLst/>
            </p:spPr>
            <p:txBody>
              <a:bodyPr wrap="square" lIns="45719" tIns="45719" rIns="45719" bIns="45719" numCol="1" anchor="ctr">
                <a:noAutofit/>
              </a:bodyPr>
              <a:lstStyle/>
              <a:p>
                <a:pPr defTabSz="889000">
                  <a:lnSpc>
                    <a:spcPct val="90000"/>
                  </a:lnSpc>
                  <a:spcBef>
                    <a:spcPts val="300"/>
                  </a:spcBef>
                  <a:defRPr sz="2000">
                    <a:solidFill>
                      <a:srgbClr val="FFFFFF"/>
                    </a:solidFill>
                  </a:defRPr>
                </a:pPr>
                <a:endParaRPr/>
              </a:p>
            </p:txBody>
          </p:sp>
          <p:sp>
            <p:nvSpPr>
              <p:cNvPr id="597" name="Informer…"/>
              <p:cNvSpPr txBox="1"/>
              <p:nvPr/>
            </p:nvSpPr>
            <p:spPr>
              <a:xfrm>
                <a:off x="56490" y="370700"/>
                <a:ext cx="2668150" cy="19574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indent="230400" algn="ctr" defTabSz="1066800">
                  <a:lnSpc>
                    <a:spcPct val="90000"/>
                  </a:lnSpc>
                  <a:spcBef>
                    <a:spcPts val="1000"/>
                  </a:spcBef>
                  <a:defRPr sz="1900">
                    <a:solidFill>
                      <a:srgbClr val="FFFFFF"/>
                    </a:solidFill>
                  </a:defRPr>
                </a:pPr>
                <a:r>
                  <a:rPr dirty="0"/>
                  <a:t>Informer</a:t>
                </a:r>
              </a:p>
              <a:p>
                <a:pPr marL="217170" lvl="1" indent="-217170" algn="ctr" defTabSz="889000">
                  <a:lnSpc>
                    <a:spcPct val="90000"/>
                  </a:lnSpc>
                  <a:spcBef>
                    <a:spcPts val="300"/>
                  </a:spcBef>
                  <a:buSzPct val="100000"/>
                  <a:buChar char="•"/>
                  <a:defRPr sz="1900">
                    <a:solidFill>
                      <a:srgbClr val="FFFFFF"/>
                    </a:solidFill>
                  </a:defRPr>
                </a:pPr>
                <a:r>
                  <a:rPr dirty="0">
                    <a:solidFill>
                      <a:schemeClr val="bg1"/>
                    </a:solidFill>
                  </a:rPr>
                  <a:t>Les </a:t>
                </a:r>
                <a:r>
                  <a:rPr dirty="0" err="1">
                    <a:solidFill>
                      <a:schemeClr val="bg1"/>
                    </a:solidFill>
                  </a:rPr>
                  <a:t>organismes</a:t>
                </a:r>
                <a:r>
                  <a:rPr dirty="0">
                    <a:solidFill>
                      <a:schemeClr val="bg1"/>
                    </a:solidFill>
                  </a:rPr>
                  <a:t> </a:t>
                </a:r>
                <a:r>
                  <a:rPr dirty="0" err="1">
                    <a:solidFill>
                      <a:schemeClr val="bg1"/>
                    </a:solidFill>
                  </a:rPr>
                  <a:t>d'évaluation</a:t>
                </a:r>
                <a:r>
                  <a:rPr dirty="0">
                    <a:solidFill>
                      <a:schemeClr val="bg1"/>
                    </a:solidFill>
                  </a:rPr>
                  <a:t> de</a:t>
                </a:r>
                <a:r>
                  <a:rPr lang="it-IT" dirty="0">
                    <a:solidFill>
                      <a:schemeClr val="bg1"/>
                    </a:solidFill>
                  </a:rPr>
                  <a:t>s technologies de </a:t>
                </a:r>
                <a:r>
                  <a:rPr dirty="0">
                    <a:solidFill>
                      <a:schemeClr val="bg1"/>
                    </a:solidFill>
                  </a:rPr>
                  <a:t>santé </a:t>
                </a:r>
              </a:p>
              <a:p>
                <a:pPr marL="217170" lvl="1" indent="-217170" algn="ctr" defTabSz="889000">
                  <a:lnSpc>
                    <a:spcPct val="90000"/>
                  </a:lnSpc>
                  <a:spcBef>
                    <a:spcPts val="300"/>
                  </a:spcBef>
                  <a:buSzPct val="100000"/>
                  <a:buChar char="•"/>
                  <a:defRPr sz="1900">
                    <a:solidFill>
                      <a:srgbClr val="FFFFFF"/>
                    </a:solidFill>
                  </a:defRPr>
                </a:pPr>
                <a:r>
                  <a:rPr dirty="0"/>
                  <a:t>Les </a:t>
                </a:r>
                <a:r>
                  <a:rPr dirty="0" err="1"/>
                  <a:t>autorités</a:t>
                </a:r>
                <a:r>
                  <a:rPr dirty="0"/>
                  <a:t> </a:t>
                </a:r>
                <a:r>
                  <a:rPr dirty="0" err="1"/>
                  <a:t>réglementaires</a:t>
                </a:r>
                <a:endParaRPr dirty="0"/>
              </a:p>
              <a:p>
                <a:pPr marL="217170" lvl="1" indent="-217170" algn="ctr" defTabSz="889000">
                  <a:lnSpc>
                    <a:spcPct val="90000"/>
                  </a:lnSpc>
                  <a:spcBef>
                    <a:spcPts val="300"/>
                  </a:spcBef>
                  <a:buSzPct val="100000"/>
                  <a:buChar char="•"/>
                  <a:defRPr sz="1900">
                    <a:solidFill>
                      <a:srgbClr val="FFFFFF"/>
                    </a:solidFill>
                  </a:defRPr>
                </a:pPr>
                <a:r>
                  <a:rPr dirty="0"/>
                  <a:t>Les </a:t>
                </a:r>
                <a:r>
                  <a:rPr dirty="0" err="1"/>
                  <a:t>payeurs</a:t>
                </a:r>
                <a:endParaRPr dirty="0"/>
              </a:p>
            </p:txBody>
          </p:sp>
        </p:grpSp>
        <p:sp>
          <p:nvSpPr>
            <p:cNvPr id="599" name="Ligne"/>
            <p:cNvSpPr/>
            <p:nvPr/>
          </p:nvSpPr>
          <p:spPr>
            <a:xfrm flipH="1">
              <a:off x="2232247" y="3462169"/>
              <a:ext cx="257261" cy="152125"/>
            </a:xfrm>
            <a:prstGeom prst="line">
              <a:avLst/>
            </a:prstGeom>
            <a:noFill/>
            <a:ln w="25400" cap="flat">
              <a:solidFill>
                <a:schemeClr val="accent5"/>
              </a:solidFill>
              <a:prstDash val="solid"/>
              <a:round/>
            </a:ln>
            <a:effectLst/>
          </p:spPr>
          <p:txBody>
            <a:bodyPr wrap="square" lIns="45719" tIns="45719" rIns="45719" bIns="45719" numCol="1" anchor="t">
              <a:noAutofit/>
            </a:bodyPr>
            <a:lstStyle/>
            <a:p>
              <a:endParaRPr/>
            </a:p>
          </p:txBody>
        </p:sp>
        <p:grpSp>
          <p:nvGrpSpPr>
            <p:cNvPr id="602" name="Grouper"/>
            <p:cNvGrpSpPr/>
            <p:nvPr/>
          </p:nvGrpSpPr>
          <p:grpSpPr>
            <a:xfrm>
              <a:off x="-72008" y="2855668"/>
              <a:ext cx="2598461" cy="2630834"/>
              <a:chOff x="-72008" y="23075"/>
              <a:chExt cx="2598460" cy="2630832"/>
            </a:xfrm>
          </p:grpSpPr>
          <p:sp>
            <p:nvSpPr>
              <p:cNvPr id="600" name="Ovale"/>
              <p:cNvSpPr/>
              <p:nvPr/>
            </p:nvSpPr>
            <p:spPr>
              <a:xfrm>
                <a:off x="-72008" y="23075"/>
                <a:ext cx="2598460" cy="2630832"/>
              </a:xfrm>
              <a:prstGeom prst="ellipse">
                <a:avLst/>
              </a:prstGeom>
              <a:solidFill>
                <a:schemeClr val="accent5"/>
              </a:solidFill>
              <a:ln w="25400" cap="flat">
                <a:noFill/>
                <a:prstDash val="solid"/>
                <a:round/>
              </a:ln>
              <a:effectLst/>
            </p:spPr>
            <p:txBody>
              <a:bodyPr wrap="square" lIns="45719" tIns="45719" rIns="45719" bIns="45719" numCol="1" anchor="ctr">
                <a:noAutofit/>
              </a:bodyPr>
              <a:lstStyle/>
              <a:p>
                <a:pPr algn="ctr" defTabSz="1066800">
                  <a:lnSpc>
                    <a:spcPct val="90000"/>
                  </a:lnSpc>
                  <a:spcBef>
                    <a:spcPts val="700"/>
                  </a:spcBef>
                  <a:defRPr sz="2400">
                    <a:solidFill>
                      <a:srgbClr val="FFFFFF"/>
                    </a:solidFill>
                  </a:defRPr>
                </a:pPr>
                <a:endParaRPr/>
              </a:p>
            </p:txBody>
          </p:sp>
          <p:sp>
            <p:nvSpPr>
              <p:cNvPr id="601" name="Identifier les différences dans les modèles de pratique"/>
              <p:cNvSpPr txBox="1"/>
              <p:nvPr/>
            </p:nvSpPr>
            <p:spPr>
              <a:xfrm>
                <a:off x="308527" y="523601"/>
                <a:ext cx="1837390" cy="16297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defTabSz="1066800">
                  <a:lnSpc>
                    <a:spcPct val="90000"/>
                  </a:lnSpc>
                  <a:spcBef>
                    <a:spcPts val="1000"/>
                  </a:spcBef>
                  <a:defRPr sz="2400">
                    <a:solidFill>
                      <a:srgbClr val="FFFFFF"/>
                    </a:solidFill>
                  </a:defRPr>
                </a:lvl1pPr>
              </a:lstStyle>
              <a:p>
                <a:r>
                  <a:t>Identifier les différences dans les modèles de pratique</a:t>
                </a:r>
              </a:p>
            </p:txBody>
          </p:sp>
        </p:grpSp>
        <p:sp>
          <p:nvSpPr>
            <p:cNvPr id="603" name="Ovale"/>
            <p:cNvSpPr/>
            <p:nvPr/>
          </p:nvSpPr>
          <p:spPr>
            <a:xfrm>
              <a:off x="2390786" y="2495270"/>
              <a:ext cx="1342962" cy="1269699"/>
            </a:xfrm>
            <a:prstGeom prst="ellipse">
              <a:avLst/>
            </a:prstGeom>
            <a:solidFill>
              <a:schemeClr val="accent3"/>
            </a:solidFill>
            <a:ln w="25400" cap="flat">
              <a:noFill/>
              <a:prstDash val="solid"/>
              <a:round/>
            </a:ln>
            <a:effectLst/>
          </p:spPr>
          <p:txBody>
            <a:bodyPr wrap="square" lIns="45719" tIns="45719" rIns="45719" bIns="45719" numCol="1" anchor="ctr">
              <a:noAutofit/>
            </a:bodyPr>
            <a:lstStyle/>
            <a:p>
              <a:pPr algn="ctr" defTabSz="2222500">
                <a:lnSpc>
                  <a:spcPct val="90000"/>
                </a:lnSpc>
                <a:spcBef>
                  <a:spcPts val="700"/>
                </a:spcBef>
                <a:defRPr sz="5000">
                  <a:solidFill>
                    <a:srgbClr val="FFFFFF"/>
                  </a:solidFill>
                </a:defRPr>
              </a:pPr>
              <a:endParaRPr/>
            </a:p>
          </p:txBody>
        </p:sp>
        <p:sp>
          <p:nvSpPr>
            <p:cNvPr id="604" name="marqueurs de suivi"/>
            <p:cNvSpPr txBox="1"/>
            <p:nvPr/>
          </p:nvSpPr>
          <p:spPr>
            <a:xfrm>
              <a:off x="2426151" y="2876460"/>
              <a:ext cx="1246256" cy="5073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1750" tIns="31750" rIns="31750" bIns="31750" numCol="1" anchor="ctr">
              <a:spAutoFit/>
            </a:bodyPr>
            <a:lstStyle>
              <a:lvl1pPr algn="ctr" defTabSz="2222500">
                <a:lnSpc>
                  <a:spcPct val="90000"/>
                </a:lnSpc>
                <a:spcBef>
                  <a:spcPts val="2100"/>
                </a:spcBef>
                <a:defRPr sz="1600">
                  <a:solidFill>
                    <a:srgbClr val="FFFFFF"/>
                  </a:solidFill>
                </a:defRPr>
              </a:lvl1pPr>
            </a:lstStyle>
            <a:p>
              <a:r>
                <a:rPr lang="it-IT" dirty="0" err="1">
                  <a:solidFill>
                    <a:schemeClr val="bg1"/>
                  </a:solidFill>
                </a:rPr>
                <a:t>Preuves</a:t>
              </a:r>
              <a:r>
                <a:rPr lang="it-IT" dirty="0">
                  <a:solidFill>
                    <a:schemeClr val="bg1"/>
                  </a:solidFill>
                </a:rPr>
                <a:t> </a:t>
              </a:r>
              <a:r>
                <a:rPr lang="it-IT" dirty="0" err="1">
                  <a:solidFill>
                    <a:schemeClr val="bg1"/>
                  </a:solidFill>
                </a:rPr>
                <a:t>concrètes</a:t>
              </a:r>
              <a:endParaRPr dirty="0">
                <a:solidFill>
                  <a:schemeClr val="bg1"/>
                </a:solidFill>
              </a:endParaRPr>
            </a:p>
          </p:txBody>
        </p:sp>
      </p:grpSp>
      <p:pic>
        <p:nvPicPr>
          <p:cNvPr id="606" name="Picture 2" descr="Picture 2"/>
          <p:cNvPicPr>
            <a:picLocks noChangeAspect="1"/>
          </p:cNvPicPr>
          <p:nvPr/>
        </p:nvPicPr>
        <p:blipFill>
          <a:blip r:embed="rId2">
            <a:extLst/>
          </a:blip>
          <a:stretch>
            <a:fillRect/>
          </a:stretch>
        </p:blipFill>
        <p:spPr>
          <a:xfrm>
            <a:off x="10847906" y="-14588"/>
            <a:ext cx="1357617" cy="1357616"/>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35</a:t>
            </a:fld>
            <a:endParaRPr lang="en-US"/>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
        <p:nvSpPr>
          <p:cNvPr id="609" name="Title 1"/>
          <p:cNvSpPr txBox="1">
            <a:spLocks noGrp="1"/>
          </p:cNvSpPr>
          <p:nvPr>
            <p:ph type="title"/>
          </p:nvPr>
        </p:nvSpPr>
        <p:spPr>
          <a:xfrm>
            <a:off x="-1" y="-1"/>
            <a:ext cx="10862441" cy="1335602"/>
          </a:xfrm>
          <a:prstGeom prst="rect">
            <a:avLst/>
          </a:prstGeom>
        </p:spPr>
        <p:txBody>
          <a:bodyPr/>
          <a:lstStyle/>
          <a:p>
            <a:r>
              <a:t>Consulter les preuves les plus robustes au sujet des traitements de fond</a:t>
            </a:r>
          </a:p>
        </p:txBody>
      </p:sp>
      <p:sp>
        <p:nvSpPr>
          <p:cNvPr id="610" name="Content Placeholder 2"/>
          <p:cNvSpPr txBox="1">
            <a:spLocks noGrp="1"/>
          </p:cNvSpPr>
          <p:nvPr>
            <p:ph type="body" idx="1"/>
          </p:nvPr>
        </p:nvSpPr>
        <p:spPr>
          <a:xfrm>
            <a:off x="509462" y="1597820"/>
            <a:ext cx="10796311" cy="4525963"/>
          </a:xfrm>
          <a:prstGeom prst="rect">
            <a:avLst/>
          </a:prstGeom>
        </p:spPr>
        <p:txBody>
          <a:bodyPr/>
          <a:lstStyle/>
          <a:p>
            <a:r>
              <a:rPr dirty="0">
                <a:solidFill>
                  <a:schemeClr val="tx1"/>
                </a:solidFill>
              </a:rPr>
              <a:t>Consulter les </a:t>
            </a:r>
            <a:r>
              <a:rPr dirty="0" err="1">
                <a:solidFill>
                  <a:schemeClr val="tx1"/>
                </a:solidFill>
              </a:rPr>
              <a:t>preuves</a:t>
            </a:r>
            <a:r>
              <a:rPr dirty="0">
                <a:solidFill>
                  <a:schemeClr val="tx1"/>
                </a:solidFill>
              </a:rPr>
              <a:t> les plus </a:t>
            </a:r>
            <a:r>
              <a:rPr dirty="0" err="1">
                <a:solidFill>
                  <a:schemeClr val="tx1"/>
                </a:solidFill>
              </a:rPr>
              <a:t>robustes</a:t>
            </a:r>
            <a:r>
              <a:rPr dirty="0">
                <a:solidFill>
                  <a:schemeClr val="tx1"/>
                </a:solidFill>
              </a:rPr>
              <a:t> au </a:t>
            </a:r>
            <a:r>
              <a:rPr dirty="0" err="1">
                <a:solidFill>
                  <a:schemeClr val="tx1"/>
                </a:solidFill>
              </a:rPr>
              <a:t>sujet</a:t>
            </a:r>
            <a:r>
              <a:rPr dirty="0">
                <a:solidFill>
                  <a:schemeClr val="tx1"/>
                </a:solidFill>
              </a:rPr>
              <a:t> de </a:t>
            </a:r>
            <a:r>
              <a:rPr dirty="0" err="1">
                <a:solidFill>
                  <a:schemeClr val="tx1"/>
                </a:solidFill>
              </a:rPr>
              <a:t>l’efficacité</a:t>
            </a:r>
            <a:r>
              <a:rPr dirty="0">
                <a:solidFill>
                  <a:schemeClr val="tx1"/>
                </a:solidFill>
              </a:rPr>
              <a:t> et de la </a:t>
            </a:r>
            <a:r>
              <a:rPr dirty="0" err="1">
                <a:solidFill>
                  <a:schemeClr val="tx1"/>
                </a:solidFill>
              </a:rPr>
              <a:t>sécurité</a:t>
            </a:r>
            <a:r>
              <a:rPr dirty="0">
                <a:solidFill>
                  <a:schemeClr val="tx1"/>
                </a:solidFill>
              </a:rPr>
              <a:t> </a:t>
            </a:r>
            <a:r>
              <a:rPr lang="fr-FR" dirty="0">
                <a:solidFill>
                  <a:schemeClr val="tx1"/>
                </a:solidFill>
              </a:rPr>
              <a:t>à long terme </a:t>
            </a:r>
            <a:r>
              <a:rPr dirty="0">
                <a:solidFill>
                  <a:schemeClr val="tx1"/>
                </a:solidFill>
              </a:rPr>
              <a:t>des </a:t>
            </a:r>
            <a:r>
              <a:rPr dirty="0" err="1">
                <a:solidFill>
                  <a:schemeClr val="tx1"/>
                </a:solidFill>
              </a:rPr>
              <a:t>traitements</a:t>
            </a:r>
            <a:r>
              <a:rPr dirty="0">
                <a:solidFill>
                  <a:schemeClr val="tx1"/>
                </a:solidFill>
              </a:rPr>
              <a:t> de fond et des </a:t>
            </a:r>
            <a:r>
              <a:rPr dirty="0" err="1">
                <a:solidFill>
                  <a:schemeClr val="tx1"/>
                </a:solidFill>
              </a:rPr>
              <a:t>stratégies</a:t>
            </a:r>
            <a:r>
              <a:rPr dirty="0">
                <a:solidFill>
                  <a:schemeClr val="tx1"/>
                </a:solidFill>
              </a:rPr>
              <a:t> </a:t>
            </a:r>
            <a:r>
              <a:rPr dirty="0" err="1">
                <a:solidFill>
                  <a:schemeClr val="tx1"/>
                </a:solidFill>
              </a:rPr>
              <a:t>thérapeutiques</a:t>
            </a:r>
            <a:endParaRPr dirty="0">
              <a:solidFill>
                <a:schemeClr val="tx1"/>
              </a:solidFill>
            </a:endParaRPr>
          </a:p>
          <a:p>
            <a:r>
              <a:rPr dirty="0">
                <a:solidFill>
                  <a:schemeClr val="tx1"/>
                </a:solidFill>
              </a:rPr>
              <a:t>Encourager la recherche </a:t>
            </a:r>
            <a:r>
              <a:rPr dirty="0" err="1">
                <a:solidFill>
                  <a:schemeClr val="tx1"/>
                </a:solidFill>
              </a:rPr>
              <a:t>permanente</a:t>
            </a:r>
            <a:r>
              <a:rPr dirty="0">
                <a:solidFill>
                  <a:schemeClr val="tx1"/>
                </a:solidFill>
              </a:rPr>
              <a:t>, le </a:t>
            </a:r>
            <a:r>
              <a:rPr dirty="0" err="1">
                <a:solidFill>
                  <a:schemeClr val="tx1"/>
                </a:solidFill>
              </a:rPr>
              <a:t>développement</a:t>
            </a:r>
            <a:r>
              <a:rPr dirty="0">
                <a:solidFill>
                  <a:schemeClr val="tx1"/>
                </a:solidFill>
              </a:rPr>
              <a:t> et </a:t>
            </a:r>
            <a:r>
              <a:rPr dirty="0" err="1">
                <a:solidFill>
                  <a:schemeClr val="tx1"/>
                </a:solidFill>
              </a:rPr>
              <a:t>l’utilisation</a:t>
            </a:r>
            <a:r>
              <a:rPr dirty="0">
                <a:solidFill>
                  <a:schemeClr val="tx1"/>
                </a:solidFill>
              </a:rPr>
              <a:t> de </a:t>
            </a:r>
            <a:r>
              <a:rPr dirty="0" err="1">
                <a:solidFill>
                  <a:schemeClr val="tx1"/>
                </a:solidFill>
              </a:rPr>
              <a:t>stratégies</a:t>
            </a:r>
            <a:r>
              <a:rPr dirty="0">
                <a:solidFill>
                  <a:schemeClr val="tx1"/>
                </a:solidFill>
              </a:rPr>
              <a:t> </a:t>
            </a:r>
            <a:r>
              <a:rPr dirty="0" err="1">
                <a:solidFill>
                  <a:schemeClr val="tx1"/>
                </a:solidFill>
              </a:rPr>
              <a:t>thérapeutiques</a:t>
            </a:r>
            <a:r>
              <a:rPr dirty="0">
                <a:solidFill>
                  <a:schemeClr val="tx1"/>
                </a:solidFill>
              </a:rPr>
              <a:t> qui </a:t>
            </a:r>
            <a:r>
              <a:rPr dirty="0" err="1">
                <a:solidFill>
                  <a:schemeClr val="tx1"/>
                </a:solidFill>
              </a:rPr>
              <a:t>réduisent</a:t>
            </a:r>
            <a:r>
              <a:rPr dirty="0">
                <a:solidFill>
                  <a:schemeClr val="tx1"/>
                </a:solidFill>
              </a:rPr>
              <a:t> les </a:t>
            </a:r>
            <a:r>
              <a:rPr dirty="0" err="1">
                <a:solidFill>
                  <a:schemeClr val="tx1"/>
                </a:solidFill>
              </a:rPr>
              <a:t>coûts</a:t>
            </a:r>
            <a:r>
              <a:rPr dirty="0">
                <a:solidFill>
                  <a:schemeClr val="tx1"/>
                </a:solidFill>
              </a:rPr>
              <a:t> de la </a:t>
            </a:r>
            <a:r>
              <a:rPr dirty="0" err="1">
                <a:solidFill>
                  <a:schemeClr val="tx1"/>
                </a:solidFill>
              </a:rPr>
              <a:t>prise</a:t>
            </a:r>
            <a:r>
              <a:rPr dirty="0">
                <a:solidFill>
                  <a:schemeClr val="tx1"/>
                </a:solidFill>
              </a:rPr>
              <a:t> </a:t>
            </a:r>
            <a:r>
              <a:rPr dirty="0" err="1">
                <a:solidFill>
                  <a:schemeClr val="tx1"/>
                </a:solidFill>
              </a:rPr>
              <a:t>en</a:t>
            </a:r>
            <a:r>
              <a:rPr dirty="0">
                <a:solidFill>
                  <a:schemeClr val="tx1"/>
                </a:solidFill>
              </a:rPr>
              <a:t> charge de la SEP, </a:t>
            </a:r>
            <a:r>
              <a:rPr lang="it-IT" dirty="0">
                <a:solidFill>
                  <a:schemeClr val="tx1"/>
                </a:solidFill>
              </a:rPr>
              <a:t>pour améliorer l’</a:t>
            </a:r>
            <a:r>
              <a:rPr dirty="0" err="1">
                <a:solidFill>
                  <a:schemeClr val="tx1"/>
                </a:solidFill>
              </a:rPr>
              <a:t>accès</a:t>
            </a:r>
            <a:r>
              <a:rPr dirty="0">
                <a:solidFill>
                  <a:schemeClr val="tx1"/>
                </a:solidFill>
              </a:rPr>
              <a:t> au </a:t>
            </a:r>
            <a:r>
              <a:rPr dirty="0" err="1">
                <a:solidFill>
                  <a:schemeClr val="tx1"/>
                </a:solidFill>
              </a:rPr>
              <a:t>traitement</a:t>
            </a:r>
            <a:endParaRPr dirty="0">
              <a:solidFill>
                <a:schemeClr val="tx1"/>
              </a:solidFill>
            </a:endParaRPr>
          </a:p>
        </p:txBody>
      </p:sp>
      <p:pic>
        <p:nvPicPr>
          <p:cNvPr id="611" name="Picture 2" descr="Picture 2"/>
          <p:cNvPicPr>
            <a:picLocks noChangeAspect="1"/>
          </p:cNvPicPr>
          <p:nvPr/>
        </p:nvPicPr>
        <p:blipFill>
          <a:blip r:embed="rId2">
            <a:extLst/>
          </a:blip>
          <a:stretch>
            <a:fillRect/>
          </a:stretch>
        </p:blipFill>
        <p:spPr>
          <a:xfrm>
            <a:off x="10847906" y="-14588"/>
            <a:ext cx="1357617" cy="1357616"/>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
        <p:nvSpPr>
          <p:cNvPr id="614" name="Diamond 51"/>
          <p:cNvSpPr/>
          <p:nvPr/>
        </p:nvSpPr>
        <p:spPr>
          <a:xfrm>
            <a:off x="3433395" y="3408222"/>
            <a:ext cx="5328383" cy="2795858"/>
          </a:xfrm>
          <a:prstGeom prst="diamond">
            <a:avLst/>
          </a:prstGeom>
          <a:solidFill>
            <a:srgbClr val="F7C2A7"/>
          </a:solidFill>
          <a:ln w="12700">
            <a:miter lim="400000"/>
          </a:ln>
        </p:spPr>
        <p:txBody>
          <a:bodyPr lIns="45719" rIns="45719" anchor="ctr"/>
          <a:lstStyle/>
          <a:p>
            <a:pPr algn="ctr">
              <a:defRPr sz="1400">
                <a:solidFill>
                  <a:srgbClr val="FFFFFF"/>
                </a:solidFill>
              </a:defRPr>
            </a:pPr>
            <a:endParaRPr/>
          </a:p>
        </p:txBody>
      </p:sp>
      <p:grpSp>
        <p:nvGrpSpPr>
          <p:cNvPr id="617" name="Rounded Rectangle 52"/>
          <p:cNvGrpSpPr/>
          <p:nvPr/>
        </p:nvGrpSpPr>
        <p:grpSpPr>
          <a:xfrm>
            <a:off x="4485128" y="6268958"/>
            <a:ext cx="3223768" cy="331316"/>
            <a:chOff x="0" y="0"/>
            <a:chExt cx="3223766" cy="331314"/>
          </a:xfrm>
        </p:grpSpPr>
        <p:sp>
          <p:nvSpPr>
            <p:cNvPr id="615" name="Rectangle aux angles arrondis"/>
            <p:cNvSpPr/>
            <p:nvPr/>
          </p:nvSpPr>
          <p:spPr>
            <a:xfrm>
              <a:off x="0" y="0"/>
              <a:ext cx="3223767" cy="331315"/>
            </a:xfrm>
            <a:prstGeom prst="roundRect">
              <a:avLst>
                <a:gd name="adj" fmla="val 16667"/>
              </a:avLst>
            </a:prstGeom>
            <a:solidFill>
              <a:srgbClr val="FFFFFF"/>
            </a:solidFill>
            <a:ln w="19050" cap="flat">
              <a:solidFill>
                <a:srgbClr val="000000"/>
              </a:solidFill>
              <a:prstDash val="solid"/>
              <a:round/>
            </a:ln>
            <a:effectLst/>
          </p:spPr>
          <p:txBody>
            <a:bodyPr wrap="square" lIns="45719" tIns="45719" rIns="45719" bIns="45719" numCol="1" anchor="ctr">
              <a:noAutofit/>
            </a:bodyPr>
            <a:lstStyle/>
            <a:p>
              <a:pPr algn="ctr">
                <a:defRPr sz="1200" b="1"/>
              </a:pPr>
              <a:endParaRPr/>
            </a:p>
          </p:txBody>
        </p:sp>
        <p:sp>
          <p:nvSpPr>
            <p:cNvPr id="616" name="Preuves concrètes"/>
            <p:cNvSpPr txBox="1"/>
            <p:nvPr/>
          </p:nvSpPr>
          <p:spPr>
            <a:xfrm>
              <a:off x="16172" y="33530"/>
              <a:ext cx="3191423" cy="264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b="1"/>
              </a:lvl1pPr>
            </a:lstStyle>
            <a:p>
              <a:r>
                <a:t>Preuves concrètes</a:t>
              </a:r>
            </a:p>
          </p:txBody>
        </p:sp>
      </p:grpSp>
      <p:grpSp>
        <p:nvGrpSpPr>
          <p:cNvPr id="620" name="Rounded Rectangle 53"/>
          <p:cNvGrpSpPr/>
          <p:nvPr/>
        </p:nvGrpSpPr>
        <p:grpSpPr>
          <a:xfrm>
            <a:off x="2902522" y="3510905"/>
            <a:ext cx="1458333" cy="644754"/>
            <a:chOff x="0" y="0"/>
            <a:chExt cx="1458332" cy="644752"/>
          </a:xfrm>
        </p:grpSpPr>
        <p:sp>
          <p:nvSpPr>
            <p:cNvPr id="618" name="Rectangle aux angles arrondis"/>
            <p:cNvSpPr/>
            <p:nvPr/>
          </p:nvSpPr>
          <p:spPr>
            <a:xfrm>
              <a:off x="0" y="0"/>
              <a:ext cx="1458333" cy="644753"/>
            </a:xfrm>
            <a:prstGeom prst="roundRect">
              <a:avLst>
                <a:gd name="adj" fmla="val 16667"/>
              </a:avLst>
            </a:prstGeom>
            <a:solidFill>
              <a:srgbClr val="D9D9D9"/>
            </a:solidFill>
            <a:ln w="9525" cap="flat">
              <a:solidFill>
                <a:srgbClr val="000000"/>
              </a:solidFill>
              <a:prstDash val="solid"/>
              <a:round/>
            </a:ln>
            <a:effectLst/>
          </p:spPr>
          <p:txBody>
            <a:bodyPr wrap="square" lIns="45719" tIns="45719" rIns="45719" bIns="45719" numCol="1" anchor="ctr">
              <a:noAutofit/>
            </a:bodyPr>
            <a:lstStyle/>
            <a:p>
              <a:pPr algn="ctr">
                <a:defRPr sz="1200"/>
              </a:pPr>
              <a:endParaRPr/>
            </a:p>
          </p:txBody>
        </p:sp>
        <p:sp>
          <p:nvSpPr>
            <p:cNvPr id="619" name="Orientation et diagnostic précoces"/>
            <p:cNvSpPr txBox="1"/>
            <p:nvPr/>
          </p:nvSpPr>
          <p:spPr>
            <a:xfrm>
              <a:off x="31473" y="12449"/>
              <a:ext cx="1395386" cy="619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Orientation et diagnostic précoces</a:t>
              </a:r>
            </a:p>
          </p:txBody>
        </p:sp>
      </p:grpSp>
      <p:grpSp>
        <p:nvGrpSpPr>
          <p:cNvPr id="623" name="Rounded Rectangle 54"/>
          <p:cNvGrpSpPr/>
          <p:nvPr/>
        </p:nvGrpSpPr>
        <p:grpSpPr>
          <a:xfrm>
            <a:off x="7834320" y="3510905"/>
            <a:ext cx="1458333" cy="644754"/>
            <a:chOff x="0" y="0"/>
            <a:chExt cx="1458332" cy="644752"/>
          </a:xfrm>
        </p:grpSpPr>
        <p:sp>
          <p:nvSpPr>
            <p:cNvPr id="621" name="Rectangle aux angles arrondis"/>
            <p:cNvSpPr/>
            <p:nvPr/>
          </p:nvSpPr>
          <p:spPr>
            <a:xfrm>
              <a:off x="0" y="0"/>
              <a:ext cx="1458333" cy="644753"/>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200"/>
              </a:pPr>
              <a:endParaRPr/>
            </a:p>
          </p:txBody>
        </p:sp>
        <p:sp>
          <p:nvSpPr>
            <p:cNvPr id="622" name="Approche économique détaillée"/>
            <p:cNvSpPr txBox="1"/>
            <p:nvPr/>
          </p:nvSpPr>
          <p:spPr>
            <a:xfrm>
              <a:off x="31473" y="12449"/>
              <a:ext cx="1395386" cy="619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rPr dirty="0" err="1"/>
                <a:t>Approche</a:t>
              </a:r>
              <a:r>
                <a:rPr dirty="0"/>
                <a:t> </a:t>
              </a:r>
              <a:r>
                <a:rPr dirty="0" err="1"/>
                <a:t>économique</a:t>
              </a:r>
              <a:r>
                <a:rPr dirty="0"/>
                <a:t> </a:t>
              </a:r>
              <a:r>
                <a:rPr dirty="0" err="1"/>
                <a:t>détaillée</a:t>
              </a:r>
              <a:endParaRPr dirty="0"/>
            </a:p>
          </p:txBody>
        </p:sp>
      </p:grpSp>
      <p:grpSp>
        <p:nvGrpSpPr>
          <p:cNvPr id="626" name="Rounded Rectangle 55"/>
          <p:cNvGrpSpPr/>
          <p:nvPr/>
        </p:nvGrpSpPr>
        <p:grpSpPr>
          <a:xfrm>
            <a:off x="3562422" y="4488034"/>
            <a:ext cx="1458333" cy="644754"/>
            <a:chOff x="0" y="0"/>
            <a:chExt cx="1458332" cy="644752"/>
          </a:xfrm>
        </p:grpSpPr>
        <p:sp>
          <p:nvSpPr>
            <p:cNvPr id="624" name="Rectangle aux angles arrondis"/>
            <p:cNvSpPr/>
            <p:nvPr/>
          </p:nvSpPr>
          <p:spPr>
            <a:xfrm>
              <a:off x="0" y="0"/>
              <a:ext cx="1458333" cy="644753"/>
            </a:xfrm>
            <a:prstGeom prst="roundRect">
              <a:avLst>
                <a:gd name="adj" fmla="val 16667"/>
              </a:avLst>
            </a:prstGeom>
            <a:solidFill>
              <a:srgbClr val="D9D9D9"/>
            </a:solidFill>
            <a:ln w="9525" cap="flat">
              <a:solidFill>
                <a:srgbClr val="000000"/>
              </a:solidFill>
              <a:prstDash val="solid"/>
              <a:round/>
            </a:ln>
            <a:effectLst/>
          </p:spPr>
          <p:txBody>
            <a:bodyPr wrap="square" lIns="45719" tIns="45719" rIns="45719" bIns="45719" numCol="1" anchor="ctr">
              <a:noAutofit/>
            </a:bodyPr>
            <a:lstStyle/>
            <a:p>
              <a:pPr algn="ctr">
                <a:defRPr sz="1200"/>
              </a:pPr>
              <a:endParaRPr/>
            </a:p>
          </p:txBody>
        </p:sp>
        <p:sp>
          <p:nvSpPr>
            <p:cNvPr id="625" name="Processus décisionnel partagé"/>
            <p:cNvSpPr txBox="1"/>
            <p:nvPr/>
          </p:nvSpPr>
          <p:spPr>
            <a:xfrm>
              <a:off x="31473" y="12449"/>
              <a:ext cx="1395386" cy="619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Processus décisionnel partagé</a:t>
              </a:r>
            </a:p>
          </p:txBody>
        </p:sp>
      </p:grpSp>
      <p:sp>
        <p:nvSpPr>
          <p:cNvPr id="670" name="Straight Connector 56"/>
          <p:cNvSpPr/>
          <p:nvPr/>
        </p:nvSpPr>
        <p:spPr>
          <a:xfrm>
            <a:off x="4365800" y="3833281"/>
            <a:ext cx="9978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28575">
            <a:solidFill>
              <a:srgbClr val="000000"/>
            </a:solidFill>
            <a:tailEnd type="triangle"/>
          </a:ln>
        </p:spPr>
        <p:txBody>
          <a:bodyPr/>
          <a:lstStyle/>
          <a:p>
            <a:endParaRPr/>
          </a:p>
        </p:txBody>
      </p:sp>
      <p:grpSp>
        <p:nvGrpSpPr>
          <p:cNvPr id="630" name="Rounded Rectangle 57"/>
          <p:cNvGrpSpPr/>
          <p:nvPr/>
        </p:nvGrpSpPr>
        <p:grpSpPr>
          <a:xfrm>
            <a:off x="7167920" y="4488034"/>
            <a:ext cx="1458903" cy="644755"/>
            <a:chOff x="0" y="0"/>
            <a:chExt cx="1458901" cy="644753"/>
          </a:xfrm>
        </p:grpSpPr>
        <p:sp>
          <p:nvSpPr>
            <p:cNvPr id="628" name="Rectangle aux angles arrondis"/>
            <p:cNvSpPr/>
            <p:nvPr/>
          </p:nvSpPr>
          <p:spPr>
            <a:xfrm>
              <a:off x="0" y="0"/>
              <a:ext cx="1458901" cy="644753"/>
            </a:xfrm>
            <a:prstGeom prst="roundRect">
              <a:avLst>
                <a:gd name="adj" fmla="val 16667"/>
              </a:avLst>
            </a:prstGeom>
            <a:solidFill>
              <a:srgbClr val="D9D9D9"/>
            </a:solidFill>
            <a:ln w="9525" cap="flat">
              <a:solidFill>
                <a:srgbClr val="000000"/>
              </a:solidFill>
              <a:prstDash val="solid"/>
              <a:round/>
            </a:ln>
            <a:effectLst/>
          </p:spPr>
          <p:txBody>
            <a:bodyPr wrap="square" lIns="45719" tIns="45719" rIns="45719" bIns="45719" numCol="1" anchor="ctr">
              <a:noAutofit/>
            </a:bodyPr>
            <a:lstStyle/>
            <a:p>
              <a:pPr algn="ctr"/>
              <a:endParaRPr/>
            </a:p>
          </p:txBody>
        </p:sp>
        <p:sp>
          <p:nvSpPr>
            <p:cNvPr id="629" name="Accès aux traitements"/>
            <p:cNvSpPr txBox="1"/>
            <p:nvPr/>
          </p:nvSpPr>
          <p:spPr>
            <a:xfrm>
              <a:off x="31473" y="91546"/>
              <a:ext cx="1395955" cy="461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rPr dirty="0" err="1"/>
                <a:t>Accès</a:t>
              </a:r>
              <a:r>
                <a:rPr dirty="0"/>
                <a:t> aux </a:t>
              </a:r>
              <a:r>
                <a:rPr dirty="0" err="1">
                  <a:solidFill>
                    <a:schemeClr val="tx1"/>
                  </a:solidFill>
                </a:rPr>
                <a:t>traitements</a:t>
              </a:r>
              <a:r>
                <a:rPr lang="it-IT" dirty="0">
                  <a:solidFill>
                    <a:schemeClr val="tx1"/>
                  </a:solidFill>
                </a:rPr>
                <a:t> de </a:t>
              </a:r>
              <a:r>
                <a:rPr lang="it-IT" dirty="0" err="1">
                  <a:solidFill>
                    <a:schemeClr val="tx1"/>
                  </a:solidFill>
                </a:rPr>
                <a:t>fond</a:t>
              </a:r>
              <a:endParaRPr dirty="0">
                <a:solidFill>
                  <a:schemeClr val="tx1"/>
                </a:solidFill>
              </a:endParaRPr>
            </a:p>
          </p:txBody>
        </p:sp>
      </p:grpSp>
      <p:grpSp>
        <p:nvGrpSpPr>
          <p:cNvPr id="633" name="Rounded Rectangle 58"/>
          <p:cNvGrpSpPr/>
          <p:nvPr/>
        </p:nvGrpSpPr>
        <p:grpSpPr>
          <a:xfrm>
            <a:off x="5368419" y="5388713"/>
            <a:ext cx="1458335" cy="797656"/>
            <a:chOff x="0" y="0"/>
            <a:chExt cx="1458333" cy="797655"/>
          </a:xfrm>
        </p:grpSpPr>
        <p:sp>
          <p:nvSpPr>
            <p:cNvPr id="631" name="Rectangle aux angles arrondis"/>
            <p:cNvSpPr/>
            <p:nvPr/>
          </p:nvSpPr>
          <p:spPr>
            <a:xfrm>
              <a:off x="0" y="56512"/>
              <a:ext cx="1458333" cy="720079"/>
            </a:xfrm>
            <a:prstGeom prst="roundRect">
              <a:avLst>
                <a:gd name="adj" fmla="val 16667"/>
              </a:avLst>
            </a:prstGeom>
            <a:solidFill>
              <a:srgbClr val="D9D9D9"/>
            </a:solidFill>
            <a:ln w="9525" cap="flat">
              <a:solidFill>
                <a:srgbClr val="000000"/>
              </a:solidFill>
              <a:prstDash val="solid"/>
              <a:round/>
            </a:ln>
            <a:effectLst/>
          </p:spPr>
          <p:txBody>
            <a:bodyPr wrap="square" lIns="45719" tIns="45719" rIns="45719" bIns="45719" numCol="1" anchor="ctr">
              <a:noAutofit/>
            </a:bodyPr>
            <a:lstStyle/>
            <a:p>
              <a:pPr algn="ctr">
                <a:defRPr sz="1200"/>
              </a:pPr>
              <a:endParaRPr/>
            </a:p>
          </p:txBody>
        </p:sp>
        <p:sp>
          <p:nvSpPr>
            <p:cNvPr id="632" name="Action rapide dès obtention de preuves d’activité pathologique"/>
            <p:cNvSpPr txBox="1"/>
            <p:nvPr/>
          </p:nvSpPr>
          <p:spPr>
            <a:xfrm>
              <a:off x="31473" y="0"/>
              <a:ext cx="1395386" cy="7976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rPr sz="1100" dirty="0"/>
                <a:t>Action </a:t>
              </a:r>
              <a:r>
                <a:rPr sz="1100" dirty="0" err="1"/>
                <a:t>rapide</a:t>
              </a:r>
              <a:r>
                <a:rPr sz="1100" dirty="0"/>
                <a:t> </a:t>
              </a:r>
              <a:r>
                <a:rPr sz="1100" dirty="0" err="1"/>
                <a:t>dès</a:t>
              </a:r>
              <a:r>
                <a:rPr sz="1100" dirty="0"/>
                <a:t> </a:t>
              </a:r>
              <a:r>
                <a:rPr sz="1100" dirty="0" err="1"/>
                <a:t>obtention</a:t>
              </a:r>
              <a:r>
                <a:rPr sz="1100" dirty="0"/>
                <a:t> de </a:t>
              </a:r>
              <a:r>
                <a:rPr sz="1100" dirty="0" err="1"/>
                <a:t>preuves</a:t>
              </a:r>
              <a:r>
                <a:rPr sz="1100" dirty="0"/>
                <a:t> </a:t>
              </a:r>
              <a:r>
                <a:rPr sz="1100" dirty="0" err="1"/>
                <a:t>d’activité</a:t>
              </a:r>
              <a:r>
                <a:rPr sz="1100" dirty="0"/>
                <a:t> </a:t>
              </a:r>
              <a:r>
                <a:rPr sz="1100" dirty="0" err="1"/>
                <a:t>pathologique</a:t>
              </a:r>
              <a:endParaRPr sz="1100" dirty="0"/>
            </a:p>
          </p:txBody>
        </p:sp>
      </p:grpSp>
      <p:grpSp>
        <p:nvGrpSpPr>
          <p:cNvPr id="636" name="Rounded Rectangle 59"/>
          <p:cNvGrpSpPr/>
          <p:nvPr/>
        </p:nvGrpSpPr>
        <p:grpSpPr>
          <a:xfrm>
            <a:off x="5368419" y="3510905"/>
            <a:ext cx="1458334" cy="644754"/>
            <a:chOff x="0" y="0"/>
            <a:chExt cx="1458332" cy="644752"/>
          </a:xfrm>
        </p:grpSpPr>
        <p:sp>
          <p:nvSpPr>
            <p:cNvPr id="634" name="Rectangle aux angles arrondis"/>
            <p:cNvSpPr/>
            <p:nvPr/>
          </p:nvSpPr>
          <p:spPr>
            <a:xfrm>
              <a:off x="0" y="0"/>
              <a:ext cx="1458333" cy="644753"/>
            </a:xfrm>
            <a:prstGeom prst="roundRect">
              <a:avLst>
                <a:gd name="adj" fmla="val 16667"/>
              </a:avLst>
            </a:prstGeom>
            <a:solidFill>
              <a:srgbClr val="D9D9D9"/>
            </a:solidFill>
            <a:ln w="9525" cap="flat">
              <a:solidFill>
                <a:srgbClr val="000000"/>
              </a:solidFill>
              <a:prstDash val="solid"/>
              <a:round/>
            </a:ln>
            <a:effectLst/>
          </p:spPr>
          <p:txBody>
            <a:bodyPr wrap="square" lIns="45719" tIns="45719" rIns="45719" bIns="45719" numCol="1" anchor="ctr">
              <a:noAutofit/>
            </a:bodyPr>
            <a:lstStyle/>
            <a:p>
              <a:pPr algn="ctr">
                <a:defRPr sz="1200"/>
              </a:pPr>
              <a:endParaRPr/>
            </a:p>
          </p:txBody>
        </p:sp>
        <p:sp>
          <p:nvSpPr>
            <p:cNvPr id="635" name="Traitement précoce"/>
            <p:cNvSpPr txBox="1"/>
            <p:nvPr/>
          </p:nvSpPr>
          <p:spPr>
            <a:xfrm>
              <a:off x="31473" y="101349"/>
              <a:ext cx="1395386" cy="4420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a:lvl1pPr>
            </a:lstStyle>
            <a:p>
              <a:r>
                <a:t>Traitement précoce</a:t>
              </a:r>
            </a:p>
          </p:txBody>
        </p:sp>
      </p:grpSp>
      <p:grpSp>
        <p:nvGrpSpPr>
          <p:cNvPr id="639" name="Rounded Rectangle 60"/>
          <p:cNvGrpSpPr/>
          <p:nvPr/>
        </p:nvGrpSpPr>
        <p:grpSpPr>
          <a:xfrm>
            <a:off x="5368419" y="4488034"/>
            <a:ext cx="1458335" cy="644755"/>
            <a:chOff x="0" y="0"/>
            <a:chExt cx="1458333" cy="644753"/>
          </a:xfrm>
        </p:grpSpPr>
        <p:sp>
          <p:nvSpPr>
            <p:cNvPr id="637" name="Rectangle aux angles arrondis"/>
            <p:cNvSpPr/>
            <p:nvPr/>
          </p:nvSpPr>
          <p:spPr>
            <a:xfrm>
              <a:off x="0" y="0"/>
              <a:ext cx="1458333" cy="644753"/>
            </a:xfrm>
            <a:prstGeom prst="roundRect">
              <a:avLst>
                <a:gd name="adj" fmla="val 16667"/>
              </a:avLst>
            </a:prstGeom>
            <a:solidFill>
              <a:srgbClr val="D9D9D9"/>
            </a:solidFill>
            <a:ln w="9525" cap="flat">
              <a:solidFill>
                <a:srgbClr val="000000"/>
              </a:solidFill>
              <a:prstDash val="solid"/>
              <a:round/>
            </a:ln>
            <a:effectLst/>
          </p:spPr>
          <p:txBody>
            <a:bodyPr wrap="square" lIns="45719" tIns="45719" rIns="45719" bIns="45719" numCol="1" anchor="ctr">
              <a:noAutofit/>
            </a:bodyPr>
            <a:lstStyle/>
            <a:p>
              <a:pPr algn="ctr">
                <a:defRPr sz="1200" b="1"/>
              </a:pPr>
              <a:endParaRPr/>
            </a:p>
          </p:txBody>
        </p:sp>
        <p:sp>
          <p:nvSpPr>
            <p:cNvPr id="638" name="Suivi"/>
            <p:cNvSpPr txBox="1"/>
            <p:nvPr/>
          </p:nvSpPr>
          <p:spPr>
            <a:xfrm>
              <a:off x="31473" y="183879"/>
              <a:ext cx="1395386" cy="276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b="1"/>
              </a:lvl1pPr>
            </a:lstStyle>
            <a:p>
              <a:r>
                <a:rPr lang="it-IT" dirty="0" err="1">
                  <a:solidFill>
                    <a:schemeClr val="tx1"/>
                  </a:solidFill>
                </a:rPr>
                <a:t>Surveillance</a:t>
              </a:r>
              <a:endParaRPr dirty="0">
                <a:solidFill>
                  <a:schemeClr val="tx1"/>
                </a:solidFill>
              </a:endParaRPr>
            </a:p>
          </p:txBody>
        </p:sp>
      </p:grpSp>
      <p:sp>
        <p:nvSpPr>
          <p:cNvPr id="640" name="Down Arrow 61"/>
          <p:cNvSpPr/>
          <p:nvPr/>
        </p:nvSpPr>
        <p:spPr>
          <a:xfrm>
            <a:off x="4990912" y="5298976"/>
            <a:ext cx="233871" cy="1041748"/>
          </a:xfrm>
          <a:custGeom>
            <a:avLst/>
            <a:gdLst/>
            <a:ahLst/>
            <a:cxnLst>
              <a:cxn ang="0">
                <a:pos x="wd2" y="hd2"/>
              </a:cxn>
              <a:cxn ang="5400000">
                <a:pos x="wd2" y="hd2"/>
              </a:cxn>
              <a:cxn ang="10800000">
                <a:pos x="wd2" y="hd2"/>
              </a:cxn>
              <a:cxn ang="16200000">
                <a:pos x="wd2" y="hd2"/>
              </a:cxn>
            </a:cxnLst>
            <a:rect l="0" t="0" r="r" b="b"/>
            <a:pathLst>
              <a:path w="21600" h="21600" extrusionOk="0">
                <a:moveTo>
                  <a:pt x="0" y="19175"/>
                </a:moveTo>
                <a:lnTo>
                  <a:pt x="5400" y="19175"/>
                </a:lnTo>
                <a:lnTo>
                  <a:pt x="5400" y="0"/>
                </a:lnTo>
                <a:lnTo>
                  <a:pt x="16200" y="0"/>
                </a:lnTo>
                <a:lnTo>
                  <a:pt x="16200" y="19175"/>
                </a:lnTo>
                <a:lnTo>
                  <a:pt x="21600" y="19175"/>
                </a:lnTo>
                <a:lnTo>
                  <a:pt x="10800" y="21600"/>
                </a:lnTo>
                <a:close/>
              </a:path>
            </a:pathLst>
          </a:custGeom>
          <a:solidFill>
            <a:srgbClr val="FFFFFF"/>
          </a:solidFill>
          <a:ln w="19050">
            <a:solidFill>
              <a:srgbClr val="000000"/>
            </a:solidFill>
          </a:ln>
        </p:spPr>
        <p:txBody>
          <a:bodyPr lIns="45719" rIns="45719" anchor="ctr"/>
          <a:lstStyle/>
          <a:p>
            <a:pPr algn="ctr">
              <a:defRPr sz="1400">
                <a:solidFill>
                  <a:srgbClr val="FFFFFF"/>
                </a:solidFill>
              </a:defRPr>
            </a:pPr>
            <a:endParaRPr/>
          </a:p>
        </p:txBody>
      </p:sp>
      <p:sp>
        <p:nvSpPr>
          <p:cNvPr id="641" name="Down Arrow 62"/>
          <p:cNvSpPr/>
          <p:nvPr/>
        </p:nvSpPr>
        <p:spPr>
          <a:xfrm rot="10800000">
            <a:off x="6969396" y="5298975"/>
            <a:ext cx="234378" cy="1041747"/>
          </a:xfrm>
          <a:custGeom>
            <a:avLst/>
            <a:gdLst/>
            <a:ahLst/>
            <a:cxnLst>
              <a:cxn ang="0">
                <a:pos x="wd2" y="hd2"/>
              </a:cxn>
              <a:cxn ang="5400000">
                <a:pos x="wd2" y="hd2"/>
              </a:cxn>
              <a:cxn ang="10800000">
                <a:pos x="wd2" y="hd2"/>
              </a:cxn>
              <a:cxn ang="16200000">
                <a:pos x="wd2" y="hd2"/>
              </a:cxn>
            </a:cxnLst>
            <a:rect l="0" t="0" r="r" b="b"/>
            <a:pathLst>
              <a:path w="21600" h="21600" extrusionOk="0">
                <a:moveTo>
                  <a:pt x="0" y="19170"/>
                </a:moveTo>
                <a:lnTo>
                  <a:pt x="5400" y="19170"/>
                </a:lnTo>
                <a:lnTo>
                  <a:pt x="5400" y="0"/>
                </a:lnTo>
                <a:lnTo>
                  <a:pt x="16200" y="0"/>
                </a:lnTo>
                <a:lnTo>
                  <a:pt x="16200" y="19170"/>
                </a:lnTo>
                <a:lnTo>
                  <a:pt x="21600" y="19170"/>
                </a:lnTo>
                <a:lnTo>
                  <a:pt x="10800" y="21600"/>
                </a:lnTo>
                <a:close/>
              </a:path>
            </a:pathLst>
          </a:custGeom>
          <a:solidFill>
            <a:srgbClr val="FFFFFF"/>
          </a:solidFill>
          <a:ln w="19050">
            <a:solidFill>
              <a:srgbClr val="000000"/>
            </a:solidFill>
          </a:ln>
        </p:spPr>
        <p:txBody>
          <a:bodyPr lIns="45719" rIns="45719" anchor="ctr"/>
          <a:lstStyle/>
          <a:p>
            <a:pPr algn="ctr">
              <a:defRPr sz="1400">
                <a:solidFill>
                  <a:srgbClr val="FFFFFF"/>
                </a:solidFill>
              </a:defRPr>
            </a:pPr>
            <a:endParaRPr/>
          </a:p>
        </p:txBody>
      </p:sp>
      <p:sp>
        <p:nvSpPr>
          <p:cNvPr id="642" name="Down Arrow 63"/>
          <p:cNvSpPr/>
          <p:nvPr/>
        </p:nvSpPr>
        <p:spPr>
          <a:xfrm rot="3603402">
            <a:off x="7415531" y="3582861"/>
            <a:ext cx="234378" cy="915805"/>
          </a:xfrm>
          <a:custGeom>
            <a:avLst/>
            <a:gdLst/>
            <a:ahLst/>
            <a:cxnLst>
              <a:cxn ang="0">
                <a:pos x="wd2" y="hd2"/>
              </a:cxn>
              <a:cxn ang="5400000">
                <a:pos x="wd2" y="hd2"/>
              </a:cxn>
              <a:cxn ang="10800000">
                <a:pos x="wd2" y="hd2"/>
              </a:cxn>
              <a:cxn ang="16200000">
                <a:pos x="wd2" y="hd2"/>
              </a:cxn>
            </a:cxnLst>
            <a:rect l="0" t="0" r="r" b="b"/>
            <a:pathLst>
              <a:path w="21600" h="21600" extrusionOk="0">
                <a:moveTo>
                  <a:pt x="0" y="18836"/>
                </a:moveTo>
                <a:lnTo>
                  <a:pt x="5400" y="18836"/>
                </a:lnTo>
                <a:lnTo>
                  <a:pt x="5400" y="0"/>
                </a:lnTo>
                <a:lnTo>
                  <a:pt x="16200" y="0"/>
                </a:lnTo>
                <a:lnTo>
                  <a:pt x="16200" y="18836"/>
                </a:lnTo>
                <a:lnTo>
                  <a:pt x="21600" y="18836"/>
                </a:lnTo>
                <a:lnTo>
                  <a:pt x="10800" y="21600"/>
                </a:lnTo>
                <a:close/>
              </a:path>
            </a:pathLst>
          </a:custGeom>
          <a:solidFill>
            <a:srgbClr val="FFFFFF"/>
          </a:solidFill>
          <a:ln w="19050">
            <a:solidFill>
              <a:srgbClr val="000000"/>
            </a:solidFill>
          </a:ln>
        </p:spPr>
        <p:txBody>
          <a:bodyPr lIns="45719" rIns="45719" anchor="ctr"/>
          <a:lstStyle/>
          <a:p>
            <a:pPr algn="ctr">
              <a:defRPr sz="1400">
                <a:solidFill>
                  <a:srgbClr val="FFFFFF"/>
                </a:solidFill>
              </a:defRPr>
            </a:pPr>
            <a:endParaRPr/>
          </a:p>
        </p:txBody>
      </p:sp>
      <p:sp>
        <p:nvSpPr>
          <p:cNvPr id="643" name="TextBox 64"/>
          <p:cNvSpPr txBox="1"/>
          <p:nvPr/>
        </p:nvSpPr>
        <p:spPr>
          <a:xfrm>
            <a:off x="7032104" y="3621777"/>
            <a:ext cx="709735" cy="23927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100"/>
            </a:lvl1pPr>
          </a:lstStyle>
          <a:p>
            <a:r>
              <a:rPr dirty="0" err="1"/>
              <a:t>Utilisation</a:t>
            </a:r>
            <a:endParaRPr dirty="0"/>
          </a:p>
        </p:txBody>
      </p:sp>
      <p:sp>
        <p:nvSpPr>
          <p:cNvPr id="671" name="Straight Connector 65"/>
          <p:cNvSpPr/>
          <p:nvPr/>
        </p:nvSpPr>
        <p:spPr>
          <a:xfrm>
            <a:off x="6097585" y="5137719"/>
            <a:ext cx="1" cy="250995"/>
          </a:xfrm>
          <a:custGeom>
            <a:avLst/>
            <a:gdLst/>
            <a:ahLst/>
            <a:cxnLst>
              <a:cxn ang="0">
                <a:pos x="wd2" y="hd2"/>
              </a:cxn>
              <a:cxn ang="5400000">
                <a:pos x="wd2" y="hd2"/>
              </a:cxn>
              <a:cxn ang="10800000">
                <a:pos x="wd2" y="hd2"/>
              </a:cxn>
              <a:cxn ang="16200000">
                <a:pos x="wd2" y="hd2"/>
              </a:cxn>
            </a:cxnLst>
            <a:rect l="0" t="0" r="r" b="b"/>
            <a:pathLst>
              <a:path h="21600" extrusionOk="0">
                <a:moveTo>
                  <a:pt x="0" y="0"/>
                </a:moveTo>
                <a:cubicBezTo>
                  <a:pt x="0" y="7200"/>
                  <a:pt x="0" y="14400"/>
                  <a:pt x="0" y="21600"/>
                </a:cubicBezTo>
              </a:path>
            </a:pathLst>
          </a:custGeom>
          <a:ln w="28575">
            <a:solidFill>
              <a:srgbClr val="000000"/>
            </a:solidFill>
            <a:tailEnd type="triangle"/>
          </a:ln>
        </p:spPr>
        <p:txBody>
          <a:bodyPr/>
          <a:lstStyle/>
          <a:p>
            <a:endParaRPr/>
          </a:p>
        </p:txBody>
      </p:sp>
      <p:sp>
        <p:nvSpPr>
          <p:cNvPr id="645" name="Straight Connector 69"/>
          <p:cNvSpPr/>
          <p:nvPr/>
        </p:nvSpPr>
        <p:spPr>
          <a:xfrm>
            <a:off x="6097587" y="4155659"/>
            <a:ext cx="1" cy="332377"/>
          </a:xfrm>
          <a:prstGeom prst="line">
            <a:avLst/>
          </a:prstGeom>
          <a:ln w="28575">
            <a:solidFill>
              <a:srgbClr val="000000"/>
            </a:solidFill>
            <a:headEnd type="triangle"/>
          </a:ln>
        </p:spPr>
        <p:txBody>
          <a:bodyPr lIns="45719" rIns="45719"/>
          <a:lstStyle/>
          <a:p>
            <a:endParaRPr/>
          </a:p>
        </p:txBody>
      </p:sp>
      <p:sp>
        <p:nvSpPr>
          <p:cNvPr id="646" name="TextBox 78"/>
          <p:cNvSpPr txBox="1"/>
          <p:nvPr/>
        </p:nvSpPr>
        <p:spPr>
          <a:xfrm>
            <a:off x="4449090" y="5633030"/>
            <a:ext cx="632177" cy="23927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r">
              <a:defRPr sz="1100"/>
            </a:lvl1pPr>
          </a:lstStyle>
          <a:p>
            <a:r>
              <a:t>Produire</a:t>
            </a:r>
          </a:p>
        </p:txBody>
      </p:sp>
      <p:sp>
        <p:nvSpPr>
          <p:cNvPr id="647" name="TextBox 79"/>
          <p:cNvSpPr txBox="1"/>
          <p:nvPr/>
        </p:nvSpPr>
        <p:spPr>
          <a:xfrm>
            <a:off x="7126638" y="5633030"/>
            <a:ext cx="702027" cy="23927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100"/>
            </a:lvl1pPr>
          </a:lstStyle>
          <a:p>
            <a:r>
              <a:t>Consulter</a:t>
            </a:r>
          </a:p>
        </p:txBody>
      </p:sp>
      <p:grpSp>
        <p:nvGrpSpPr>
          <p:cNvPr id="650" name="Rounded Rectangle 85"/>
          <p:cNvGrpSpPr/>
          <p:nvPr/>
        </p:nvGrpSpPr>
        <p:grpSpPr>
          <a:xfrm>
            <a:off x="2902521" y="2957185"/>
            <a:ext cx="6390131" cy="380992"/>
            <a:chOff x="0" y="0"/>
            <a:chExt cx="6390130" cy="380990"/>
          </a:xfrm>
        </p:grpSpPr>
        <p:sp>
          <p:nvSpPr>
            <p:cNvPr id="648" name="Rectangle aux angles arrondis"/>
            <p:cNvSpPr/>
            <p:nvPr/>
          </p:nvSpPr>
          <p:spPr>
            <a:xfrm>
              <a:off x="0" y="0"/>
              <a:ext cx="6390131" cy="380991"/>
            </a:xfrm>
            <a:prstGeom prst="roundRect">
              <a:avLst>
                <a:gd name="adj" fmla="val 16667"/>
              </a:avLst>
            </a:prstGeom>
            <a:solidFill>
              <a:srgbClr val="F7C2A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49" name="Goal: maximize lifelong brain health"/>
            <p:cNvSpPr txBox="1"/>
            <p:nvPr/>
          </p:nvSpPr>
          <p:spPr>
            <a:xfrm>
              <a:off x="18597" y="15164"/>
              <a:ext cx="6352937" cy="350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b="1"/>
              </a:lvl1pPr>
            </a:lstStyle>
            <a:p>
              <a:r>
                <a:t>Goal: maximize lifelong brain health</a:t>
              </a:r>
            </a:p>
          </p:txBody>
        </p:sp>
      </p:grpSp>
      <p:sp>
        <p:nvSpPr>
          <p:cNvPr id="651" name="Title 23"/>
          <p:cNvSpPr txBox="1">
            <a:spLocks noGrp="1"/>
          </p:cNvSpPr>
          <p:nvPr>
            <p:ph type="title"/>
          </p:nvPr>
        </p:nvSpPr>
        <p:spPr>
          <a:xfrm>
            <a:off x="-1" y="-1"/>
            <a:ext cx="10862441" cy="1335602"/>
          </a:xfrm>
          <a:prstGeom prst="rect">
            <a:avLst/>
          </a:prstGeom>
        </p:spPr>
        <p:txBody>
          <a:bodyPr/>
          <a:lstStyle/>
          <a:p>
            <a:r>
              <a:t>Aperçu de la recommandation clé</a:t>
            </a:r>
          </a:p>
        </p:txBody>
      </p:sp>
      <p:grpSp>
        <p:nvGrpSpPr>
          <p:cNvPr id="654" name="Rounded Rectangle 84"/>
          <p:cNvGrpSpPr/>
          <p:nvPr/>
        </p:nvGrpSpPr>
        <p:grpSpPr>
          <a:xfrm>
            <a:off x="2495312" y="2957185"/>
            <a:ext cx="7241231" cy="380993"/>
            <a:chOff x="0" y="0"/>
            <a:chExt cx="7241230" cy="380991"/>
          </a:xfrm>
        </p:grpSpPr>
        <p:sp>
          <p:nvSpPr>
            <p:cNvPr id="652" name="Rectangle aux angles arrondis"/>
            <p:cNvSpPr/>
            <p:nvPr/>
          </p:nvSpPr>
          <p:spPr>
            <a:xfrm>
              <a:off x="0" y="0"/>
              <a:ext cx="7169223" cy="380991"/>
            </a:xfrm>
            <a:prstGeom prst="roundRect">
              <a:avLst>
                <a:gd name="adj" fmla="val 16667"/>
              </a:avLst>
            </a:prstGeom>
            <a:solidFill>
              <a:srgbClr val="F7C2A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53" name="Objectif : maximiser la santé cérébrale tout au long de la vie"/>
            <p:cNvSpPr txBox="1"/>
            <p:nvPr/>
          </p:nvSpPr>
          <p:spPr>
            <a:xfrm>
              <a:off x="18596" y="5831"/>
              <a:ext cx="7222634" cy="369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b="1"/>
              </a:lvl1pPr>
            </a:lstStyle>
            <a:p>
              <a:r>
                <a:rPr dirty="0" err="1"/>
                <a:t>Objectif</a:t>
              </a:r>
              <a:r>
                <a:rPr dirty="0"/>
                <a:t> : </a:t>
              </a:r>
              <a:r>
                <a:rPr dirty="0" err="1"/>
                <a:t>maximiser</a:t>
              </a:r>
              <a:r>
                <a:rPr dirty="0"/>
                <a:t> la santé </a:t>
              </a:r>
              <a:r>
                <a:rPr lang="fr-FR" dirty="0">
                  <a:solidFill>
                    <a:schemeClr val="tx1"/>
                  </a:solidFill>
                </a:rPr>
                <a:t>du cerveau</a:t>
              </a:r>
              <a:r>
                <a:rPr dirty="0">
                  <a:solidFill>
                    <a:srgbClr val="0070C0"/>
                  </a:solidFill>
                </a:rPr>
                <a:t> </a:t>
              </a:r>
              <a:r>
                <a:rPr dirty="0"/>
                <a:t>tout au long de la vie</a:t>
              </a:r>
            </a:p>
          </p:txBody>
        </p:sp>
      </p:grpSp>
      <p:grpSp>
        <p:nvGrpSpPr>
          <p:cNvPr id="658" name="Group 66"/>
          <p:cNvGrpSpPr/>
          <p:nvPr/>
        </p:nvGrpSpPr>
        <p:grpSpPr>
          <a:xfrm>
            <a:off x="94892" y="1495688"/>
            <a:ext cx="11878034" cy="1270808"/>
            <a:chOff x="0" y="0"/>
            <a:chExt cx="11878032" cy="1270806"/>
          </a:xfrm>
        </p:grpSpPr>
        <p:sp>
          <p:nvSpPr>
            <p:cNvPr id="655" name="TextBox 67"/>
            <p:cNvSpPr/>
            <p:nvPr/>
          </p:nvSpPr>
          <p:spPr>
            <a:xfrm>
              <a:off x="127343" y="3"/>
              <a:ext cx="11750690" cy="1270805"/>
            </a:xfrm>
            <a:prstGeom prst="roundRect">
              <a:avLst>
                <a:gd name="adj" fmla="val 14505"/>
              </a:avLst>
            </a:prstGeom>
            <a:solidFill>
              <a:srgbClr val="FBE1D3"/>
            </a:solidFill>
            <a:ln w="28575" cap="flat">
              <a:solidFill>
                <a:schemeClr val="accent1"/>
              </a:solidFill>
              <a:prstDash val="solid"/>
              <a:round/>
            </a:ln>
            <a:effectLst/>
          </p:spPr>
          <p:txBody>
            <a:bodyPr wrap="square" lIns="45719" tIns="45719" rIns="45719" bIns="45719" numCol="1" anchor="t">
              <a:noAutofit/>
            </a:bodyPr>
            <a:lstStyle/>
            <a:p>
              <a:pPr algn="ctr">
                <a:defRPr sz="2400" b="1"/>
              </a:pPr>
              <a:endParaRPr/>
            </a:p>
          </p:txBody>
        </p:sp>
        <p:sp>
          <p:nvSpPr>
            <p:cNvPr id="656" name="TextBox 68"/>
            <p:cNvSpPr/>
            <p:nvPr/>
          </p:nvSpPr>
          <p:spPr>
            <a:xfrm rot="16200000">
              <a:off x="471542" y="-344196"/>
              <a:ext cx="1270803" cy="1959195"/>
            </a:xfrm>
            <a:custGeom>
              <a:avLst/>
              <a:gdLst/>
              <a:ahLst/>
              <a:cxnLst>
                <a:cxn ang="0">
                  <a:pos x="wd2" y="hd2"/>
                </a:cxn>
                <a:cxn ang="5400000">
                  <a:pos x="wd2" y="hd2"/>
                </a:cxn>
                <a:cxn ang="10800000">
                  <a:pos x="wd2" y="hd2"/>
                </a:cxn>
                <a:cxn ang="16200000">
                  <a:pos x="wd2" y="hd2"/>
                </a:cxn>
              </a:cxnLst>
              <a:rect l="0" t="0" r="r" b="b"/>
              <a:pathLst>
                <a:path w="21600" h="21600" extrusionOk="0">
                  <a:moveTo>
                    <a:pt x="3026" y="0"/>
                  </a:moveTo>
                  <a:lnTo>
                    <a:pt x="18574" y="0"/>
                  </a:lnTo>
                  <a:cubicBezTo>
                    <a:pt x="20245" y="0"/>
                    <a:pt x="21600" y="879"/>
                    <a:pt x="21600" y="1963"/>
                  </a:cubicBezTo>
                  <a:lnTo>
                    <a:pt x="21600" y="21600"/>
                  </a:lnTo>
                  <a:lnTo>
                    <a:pt x="0" y="21600"/>
                  </a:lnTo>
                  <a:lnTo>
                    <a:pt x="0" y="1963"/>
                  </a:lnTo>
                  <a:cubicBezTo>
                    <a:pt x="0" y="879"/>
                    <a:pt x="1355" y="0"/>
                    <a:pt x="3026" y="0"/>
                  </a:cubicBezTo>
                  <a:close/>
                </a:path>
              </a:pathLst>
            </a:custGeom>
            <a:solidFill>
              <a:schemeClr val="accent1"/>
            </a:solidFill>
            <a:ln w="28575" cap="flat">
              <a:solidFill>
                <a:schemeClr val="accent1"/>
              </a:solidFill>
              <a:prstDash val="solid"/>
              <a:round/>
            </a:ln>
            <a:effectLst/>
          </p:spPr>
          <p:txBody>
            <a:bodyPr wrap="square" lIns="45719" tIns="45719" rIns="45719" bIns="45719" numCol="1" anchor="t">
              <a:noAutofit/>
            </a:bodyPr>
            <a:lstStyle/>
            <a:p>
              <a:pPr algn="ctr">
                <a:defRPr sz="2400" b="1"/>
              </a:pPr>
              <a:endParaRPr/>
            </a:p>
          </p:txBody>
        </p:sp>
        <p:sp>
          <p:nvSpPr>
            <p:cNvPr id="657" name="TextBox 70"/>
            <p:cNvSpPr txBox="1"/>
            <p:nvPr/>
          </p:nvSpPr>
          <p:spPr>
            <a:xfrm>
              <a:off x="-1" y="258832"/>
              <a:ext cx="2218003" cy="6173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FFFFFF"/>
                  </a:solidFill>
                </a:defRPr>
              </a:lvl1pPr>
            </a:lstStyle>
            <a:p>
              <a:r>
                <a:t>Recommandation clé</a:t>
              </a:r>
            </a:p>
          </p:txBody>
        </p:sp>
      </p:grpSp>
      <p:sp>
        <p:nvSpPr>
          <p:cNvPr id="659" name="Rectangle 71"/>
          <p:cNvSpPr txBox="1"/>
          <p:nvPr/>
        </p:nvSpPr>
        <p:spPr>
          <a:xfrm>
            <a:off x="2181435" y="1484760"/>
            <a:ext cx="9791490"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2600" spc="-30"/>
            </a:lvl1pPr>
          </a:lstStyle>
          <a:p>
            <a:r>
              <a:rPr dirty="0"/>
              <a:t>Consulter la base de </a:t>
            </a:r>
            <a:r>
              <a:rPr dirty="0" err="1"/>
              <a:t>preuves</a:t>
            </a:r>
            <a:r>
              <a:rPr dirty="0"/>
              <a:t> la plus </a:t>
            </a:r>
            <a:r>
              <a:rPr dirty="0" err="1"/>
              <a:t>robuste</a:t>
            </a:r>
            <a:r>
              <a:rPr dirty="0"/>
              <a:t> possible, et </a:t>
            </a:r>
            <a:r>
              <a:rPr dirty="0" err="1"/>
              <a:t>produire</a:t>
            </a:r>
            <a:r>
              <a:rPr dirty="0"/>
              <a:t> </a:t>
            </a:r>
            <a:r>
              <a:rPr dirty="0" err="1"/>
              <a:t>d’autres</a:t>
            </a:r>
            <a:r>
              <a:rPr dirty="0"/>
              <a:t> </a:t>
            </a:r>
            <a:r>
              <a:rPr dirty="0" err="1"/>
              <a:t>preuves</a:t>
            </a:r>
            <a:r>
              <a:rPr dirty="0"/>
              <a:t>, </a:t>
            </a:r>
            <a:r>
              <a:rPr dirty="0" err="1"/>
              <a:t>afin</a:t>
            </a:r>
            <a:r>
              <a:rPr dirty="0"/>
              <a:t> de </a:t>
            </a:r>
            <a:r>
              <a:rPr dirty="0" err="1"/>
              <a:t>prendre</a:t>
            </a:r>
            <a:r>
              <a:rPr dirty="0"/>
              <a:t> les </a:t>
            </a:r>
            <a:r>
              <a:rPr dirty="0" err="1"/>
              <a:t>bonnes</a:t>
            </a:r>
            <a:r>
              <a:rPr dirty="0"/>
              <a:t> </a:t>
            </a:r>
            <a:r>
              <a:rPr dirty="0" err="1"/>
              <a:t>décisions</a:t>
            </a:r>
            <a:r>
              <a:rPr dirty="0"/>
              <a:t> </a:t>
            </a:r>
            <a:r>
              <a:rPr dirty="0" err="1"/>
              <a:t>en</a:t>
            </a:r>
            <a:r>
              <a:rPr dirty="0"/>
              <a:t> </a:t>
            </a:r>
            <a:r>
              <a:rPr dirty="0" err="1"/>
              <a:t>matière</a:t>
            </a:r>
            <a:r>
              <a:rPr dirty="0"/>
              <a:t> de </a:t>
            </a:r>
            <a:r>
              <a:rPr dirty="0" err="1"/>
              <a:t>stratégies</a:t>
            </a:r>
            <a:r>
              <a:rPr dirty="0"/>
              <a:t> </a:t>
            </a:r>
            <a:r>
              <a:rPr dirty="0" err="1"/>
              <a:t>thérapeutiques</a:t>
            </a:r>
            <a:r>
              <a:rPr dirty="0"/>
              <a:t> et de </a:t>
            </a:r>
            <a:r>
              <a:rPr dirty="0" err="1"/>
              <a:t>prise</a:t>
            </a:r>
            <a:r>
              <a:rPr dirty="0"/>
              <a:t> </a:t>
            </a:r>
            <a:r>
              <a:rPr dirty="0" err="1"/>
              <a:t>en</a:t>
            </a:r>
            <a:r>
              <a:rPr dirty="0"/>
              <a:t> charge </a:t>
            </a:r>
            <a:r>
              <a:rPr lang="it-IT" dirty="0">
                <a:solidFill>
                  <a:schemeClr val="tx1"/>
                </a:solidFill>
              </a:rPr>
              <a:t>de</a:t>
            </a:r>
            <a:r>
              <a:rPr lang="it-IT" dirty="0">
                <a:solidFill>
                  <a:srgbClr val="FF0000"/>
                </a:solidFill>
              </a:rPr>
              <a:t> </a:t>
            </a:r>
            <a:r>
              <a:rPr dirty="0"/>
              <a:t>la SEP</a:t>
            </a:r>
          </a:p>
        </p:txBody>
      </p:sp>
      <p:grpSp>
        <p:nvGrpSpPr>
          <p:cNvPr id="662" name="Group 3"/>
          <p:cNvGrpSpPr/>
          <p:nvPr/>
        </p:nvGrpSpPr>
        <p:grpSpPr>
          <a:xfrm>
            <a:off x="556131" y="4807324"/>
            <a:ext cx="1064030" cy="239270"/>
            <a:chOff x="0" y="0"/>
            <a:chExt cx="1064028" cy="239269"/>
          </a:xfrm>
        </p:grpSpPr>
        <p:sp>
          <p:nvSpPr>
            <p:cNvPr id="660" name="Straight Connector 73"/>
            <p:cNvSpPr/>
            <p:nvPr/>
          </p:nvSpPr>
          <p:spPr>
            <a:xfrm>
              <a:off x="0" y="137593"/>
              <a:ext cx="342699"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61" name="TextBox 74"/>
            <p:cNvSpPr txBox="1"/>
            <p:nvPr/>
          </p:nvSpPr>
          <p:spPr>
            <a:xfrm>
              <a:off x="361866" y="0"/>
              <a:ext cx="702163" cy="2392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100"/>
              </a:lvl1pPr>
            </a:lstStyle>
            <a:p>
              <a:r>
                <a:t>Conduit à</a:t>
              </a:r>
            </a:p>
          </p:txBody>
        </p:sp>
      </p:grpSp>
      <p:grpSp>
        <p:nvGrpSpPr>
          <p:cNvPr id="665" name="Group 75"/>
          <p:cNvGrpSpPr/>
          <p:nvPr/>
        </p:nvGrpSpPr>
        <p:grpSpPr>
          <a:xfrm>
            <a:off x="447528" y="4413870"/>
            <a:ext cx="2026985" cy="246748"/>
            <a:chOff x="0" y="0"/>
            <a:chExt cx="2026983" cy="246747"/>
          </a:xfrm>
        </p:grpSpPr>
        <p:sp>
          <p:nvSpPr>
            <p:cNvPr id="663" name="Diamond 76"/>
            <p:cNvSpPr/>
            <p:nvPr/>
          </p:nvSpPr>
          <p:spPr>
            <a:xfrm>
              <a:off x="0" y="0"/>
              <a:ext cx="512598" cy="241747"/>
            </a:xfrm>
            <a:prstGeom prst="diamond">
              <a:avLst/>
            </a:prstGeom>
            <a:solidFill>
              <a:srgbClr val="F7C2A7"/>
            </a:solidFill>
            <a:ln w="12700" cap="flat">
              <a:noFill/>
              <a:miter lim="400000"/>
            </a:ln>
            <a:effectLst/>
          </p:spPr>
          <p:txBody>
            <a:bodyPr wrap="square" lIns="45719" tIns="45719" rIns="45719" bIns="45719" numCol="1" anchor="ctr">
              <a:noAutofit/>
            </a:bodyPr>
            <a:lstStyle/>
            <a:p>
              <a:pPr algn="ctr">
                <a:defRPr sz="1100">
                  <a:solidFill>
                    <a:srgbClr val="FFFFFF"/>
                  </a:solidFill>
                </a:defRPr>
              </a:pPr>
              <a:endParaRPr/>
            </a:p>
          </p:txBody>
        </p:sp>
        <p:sp>
          <p:nvSpPr>
            <p:cNvPr id="664" name="TextBox 77"/>
            <p:cNvSpPr txBox="1"/>
            <p:nvPr/>
          </p:nvSpPr>
          <p:spPr>
            <a:xfrm>
              <a:off x="470455" y="7477"/>
              <a:ext cx="1556530" cy="2392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100"/>
              </a:lvl1pPr>
            </a:lstStyle>
            <a:p>
              <a:r>
                <a:t>Stratégie thérapeutique</a:t>
              </a:r>
            </a:p>
          </p:txBody>
        </p:sp>
      </p:grpSp>
      <p:grpSp>
        <p:nvGrpSpPr>
          <p:cNvPr id="668" name="Group 33"/>
          <p:cNvGrpSpPr/>
          <p:nvPr/>
        </p:nvGrpSpPr>
        <p:grpSpPr>
          <a:xfrm>
            <a:off x="532041" y="3904134"/>
            <a:ext cx="1586537" cy="257587"/>
            <a:chOff x="0" y="0"/>
            <a:chExt cx="1586536" cy="257586"/>
          </a:xfrm>
        </p:grpSpPr>
        <p:sp>
          <p:nvSpPr>
            <p:cNvPr id="666" name="TextBox 81"/>
            <p:cNvSpPr txBox="1"/>
            <p:nvPr/>
          </p:nvSpPr>
          <p:spPr>
            <a:xfrm>
              <a:off x="387511" y="0"/>
              <a:ext cx="1199026" cy="2392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100"/>
              </a:lvl1pPr>
            </a:lstStyle>
            <a:p>
              <a:r>
                <a:t>Recommandation</a:t>
              </a:r>
            </a:p>
          </p:txBody>
        </p:sp>
        <p:sp>
          <p:nvSpPr>
            <p:cNvPr id="667" name="Rounded Rectangle 82"/>
            <p:cNvSpPr/>
            <p:nvPr/>
          </p:nvSpPr>
          <p:spPr>
            <a:xfrm>
              <a:off x="0" y="7085"/>
              <a:ext cx="404321" cy="250502"/>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1100"/>
              </a:pPr>
              <a:endParaRPr/>
            </a:p>
          </p:txBody>
        </p:sp>
      </p:grpSp>
      <p:pic>
        <p:nvPicPr>
          <p:cNvPr id="669" name="Picture 2" descr="Picture 2"/>
          <p:cNvPicPr>
            <a:picLocks noChangeAspect="1"/>
          </p:cNvPicPr>
          <p:nvPr/>
        </p:nvPicPr>
        <p:blipFill>
          <a:blip r:embed="rId2">
            <a:extLst/>
          </a:blip>
          <a:stretch>
            <a:fillRect/>
          </a:stretch>
        </p:blipFill>
        <p:spPr>
          <a:xfrm>
            <a:off x="10847906" y="-14588"/>
            <a:ext cx="1357617" cy="1357616"/>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38</a:t>
            </a:fld>
            <a:endParaRPr/>
          </a:p>
        </p:txBody>
      </p:sp>
      <p:sp>
        <p:nvSpPr>
          <p:cNvPr id="674" name="Title 10"/>
          <p:cNvSpPr txBox="1">
            <a:spLocks noGrp="1"/>
          </p:cNvSpPr>
          <p:nvPr>
            <p:ph type="title"/>
          </p:nvPr>
        </p:nvSpPr>
        <p:spPr>
          <a:xfrm>
            <a:off x="-1" y="-1"/>
            <a:ext cx="11307602" cy="1335602"/>
          </a:xfrm>
          <a:prstGeom prst="rect">
            <a:avLst/>
          </a:prstGeom>
        </p:spPr>
        <p:txBody>
          <a:bodyPr/>
          <a:lstStyle/>
          <a:p>
            <a:r>
              <a:rPr dirty="0">
                <a:solidFill>
                  <a:schemeClr val="bg1"/>
                </a:solidFill>
              </a:rPr>
              <a:t>Trois </a:t>
            </a:r>
            <a:r>
              <a:rPr dirty="0" err="1">
                <a:solidFill>
                  <a:schemeClr val="bg1"/>
                </a:solidFill>
              </a:rPr>
              <a:t>recommandations</a:t>
            </a:r>
            <a:r>
              <a:rPr dirty="0">
                <a:solidFill>
                  <a:schemeClr val="bg1"/>
                </a:solidFill>
              </a:rPr>
              <a:t> </a:t>
            </a:r>
            <a:r>
              <a:rPr dirty="0" err="1">
                <a:solidFill>
                  <a:schemeClr val="bg1"/>
                </a:solidFill>
              </a:rPr>
              <a:t>clés</a:t>
            </a:r>
            <a:r>
              <a:rPr dirty="0">
                <a:solidFill>
                  <a:schemeClr val="bg1"/>
                </a:solidFill>
              </a:rPr>
              <a:t> </a:t>
            </a:r>
            <a:r>
              <a:rPr lang="it-IT" dirty="0">
                <a:solidFill>
                  <a:schemeClr val="bg1"/>
                </a:solidFill>
              </a:rPr>
              <a:t/>
            </a:r>
            <a:br>
              <a:rPr lang="it-IT" dirty="0">
                <a:solidFill>
                  <a:schemeClr val="bg1"/>
                </a:solidFill>
              </a:rPr>
            </a:br>
            <a:r>
              <a:rPr dirty="0">
                <a:solidFill>
                  <a:schemeClr val="bg1"/>
                </a:solidFill>
              </a:rPr>
              <a:t>pour que les choses </a:t>
            </a:r>
            <a:r>
              <a:rPr dirty="0" err="1">
                <a:solidFill>
                  <a:schemeClr val="bg1"/>
                </a:solidFill>
              </a:rPr>
              <a:t>changent</a:t>
            </a:r>
            <a:endParaRPr dirty="0">
              <a:solidFill>
                <a:schemeClr val="bg1"/>
              </a:solidFill>
            </a:endParaRPr>
          </a:p>
        </p:txBody>
      </p:sp>
      <p:sp>
        <p:nvSpPr>
          <p:cNvPr id="675" name="Text Placeholder 8"/>
          <p:cNvSpPr txBox="1">
            <a:spLocks noGrp="1"/>
          </p:cNvSpPr>
          <p:nvPr>
            <p:ph type="body" sz="quarter" idx="1"/>
          </p:nvPr>
        </p:nvSpPr>
        <p:spPr>
          <a:xfrm>
            <a:off x="528136" y="6581000"/>
            <a:ext cx="10777637" cy="277000"/>
          </a:xfrm>
          <a:prstGeom prst="rect">
            <a:avLst/>
          </a:prstGeom>
        </p:spPr>
        <p:txBody>
          <a:bodyPr anchor="b"/>
          <a:lstStyle>
            <a:lvl1pPr marL="0" indent="0">
              <a:buSzTx/>
              <a:buNone/>
              <a:defRPr sz="1200">
                <a:solidFill>
                  <a:schemeClr val="accent4"/>
                </a:solidFill>
              </a:defRPr>
            </a:lvl1pPr>
          </a:lstStyle>
          <a:p>
            <a:r>
              <a:t>Cliquer pour ajouter des remarques et des références (si requises)</a:t>
            </a:r>
          </a:p>
        </p:txBody>
      </p:sp>
      <p:grpSp>
        <p:nvGrpSpPr>
          <p:cNvPr id="678" name="Rounded Rectangle 5"/>
          <p:cNvGrpSpPr/>
          <p:nvPr/>
        </p:nvGrpSpPr>
        <p:grpSpPr>
          <a:xfrm>
            <a:off x="4552691" y="1459077"/>
            <a:ext cx="3089791" cy="2315688"/>
            <a:chOff x="0" y="0"/>
            <a:chExt cx="3089790" cy="2315687"/>
          </a:xfrm>
        </p:grpSpPr>
        <p:sp>
          <p:nvSpPr>
            <p:cNvPr id="676" name="Rectangle aux angles arrondis"/>
            <p:cNvSpPr/>
            <p:nvPr/>
          </p:nvSpPr>
          <p:spPr>
            <a:xfrm>
              <a:off x="0" y="0"/>
              <a:ext cx="3089791" cy="2315688"/>
            </a:xfrm>
            <a:prstGeom prst="roundRect">
              <a:avLst>
                <a:gd name="adj" fmla="val 12280"/>
              </a:avLst>
            </a:prstGeom>
            <a:solidFill>
              <a:schemeClr val="accent1"/>
            </a:solidFill>
            <a:ln w="25400" cap="flat">
              <a:solidFill>
                <a:schemeClr val="accent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77" name="Optimiser la santé du cerveau tout au long de la vie"/>
            <p:cNvSpPr txBox="1"/>
            <p:nvPr/>
          </p:nvSpPr>
          <p:spPr>
            <a:xfrm>
              <a:off x="83287" y="178971"/>
              <a:ext cx="2923216" cy="19577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3200">
                  <a:solidFill>
                    <a:srgbClr val="FFFFFF"/>
                  </a:solidFill>
                </a:defRPr>
              </a:lvl1pPr>
            </a:lstStyle>
            <a:p>
              <a:r>
                <a:t>Optimiser la santé du cerveau tout au long de la vie</a:t>
              </a:r>
            </a:p>
          </p:txBody>
        </p:sp>
      </p:grpSp>
      <p:sp>
        <p:nvSpPr>
          <p:cNvPr id="679" name="TextBox 1"/>
          <p:cNvSpPr txBox="1"/>
          <p:nvPr/>
        </p:nvSpPr>
        <p:spPr>
          <a:xfrm>
            <a:off x="782121" y="3922867"/>
            <a:ext cx="3913878"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lvl1pPr>
          </a:lstStyle>
          <a:p>
            <a:r>
              <a:rPr dirty="0"/>
              <a:t>1. </a:t>
            </a:r>
            <a:r>
              <a:rPr dirty="0" err="1"/>
              <a:t>Minimiser</a:t>
            </a:r>
            <a:r>
              <a:rPr dirty="0"/>
              <a:t> les </a:t>
            </a:r>
            <a:r>
              <a:rPr dirty="0" err="1"/>
              <a:t>délais</a:t>
            </a:r>
            <a:r>
              <a:rPr dirty="0"/>
              <a:t> du</a:t>
            </a:r>
            <a:r>
              <a:rPr lang="en-GB" dirty="0"/>
              <a:t> </a:t>
            </a:r>
            <a:r>
              <a:rPr dirty="0"/>
              <a:t>diagnostic et du </a:t>
            </a:r>
            <a:r>
              <a:rPr dirty="0" err="1"/>
              <a:t>traitement</a:t>
            </a:r>
            <a:endParaRPr dirty="0"/>
          </a:p>
        </p:txBody>
      </p:sp>
      <p:sp>
        <p:nvSpPr>
          <p:cNvPr id="680" name="TextBox 2"/>
          <p:cNvSpPr txBox="1"/>
          <p:nvPr/>
        </p:nvSpPr>
        <p:spPr>
          <a:xfrm>
            <a:off x="7636554" y="3924000"/>
            <a:ext cx="3713596"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lgn="ctr">
              <a:defRPr sz="2400" b="1"/>
            </a:pPr>
            <a:r>
              <a:rPr dirty="0"/>
              <a:t>2. </a:t>
            </a:r>
            <a:r>
              <a:rPr dirty="0" err="1"/>
              <a:t>Surveiller</a:t>
            </a:r>
            <a:r>
              <a:rPr dirty="0"/>
              <a:t> </a:t>
            </a:r>
            <a:r>
              <a:rPr dirty="0" err="1"/>
              <a:t>l’activité</a:t>
            </a:r>
            <a:r>
              <a:rPr dirty="0"/>
              <a:t> </a:t>
            </a:r>
            <a:r>
              <a:rPr lang="it-IT" dirty="0" err="1">
                <a:solidFill>
                  <a:schemeClr val="tx1"/>
                </a:solidFill>
              </a:rPr>
              <a:t>pathologique</a:t>
            </a:r>
            <a:r>
              <a:rPr lang="it-IT" dirty="0">
                <a:solidFill>
                  <a:srgbClr val="FF0000"/>
                </a:solidFill>
              </a:rPr>
              <a:t> </a:t>
            </a:r>
            <a:r>
              <a:rPr dirty="0"/>
              <a:t>et </a:t>
            </a:r>
            <a:r>
              <a:rPr dirty="0" err="1"/>
              <a:t>traiter</a:t>
            </a:r>
            <a:r>
              <a:rPr dirty="0"/>
              <a:t> pour </a:t>
            </a:r>
            <a:r>
              <a:rPr dirty="0" err="1"/>
              <a:t>atteindre</a:t>
            </a:r>
            <a:r>
              <a:rPr dirty="0"/>
              <a:t> </a:t>
            </a:r>
            <a:r>
              <a:rPr dirty="0" err="1"/>
              <a:t>une</a:t>
            </a:r>
            <a:r>
              <a:rPr dirty="0"/>
              <a:t> </a:t>
            </a:r>
            <a:r>
              <a:rPr dirty="0" err="1"/>
              <a:t>cible</a:t>
            </a:r>
            <a:endParaRPr dirty="0"/>
          </a:p>
        </p:txBody>
      </p:sp>
      <p:sp>
        <p:nvSpPr>
          <p:cNvPr id="681" name="TextBox 3"/>
          <p:cNvSpPr txBox="1"/>
          <p:nvPr/>
        </p:nvSpPr>
        <p:spPr>
          <a:xfrm>
            <a:off x="3069588" y="6165304"/>
            <a:ext cx="6371591" cy="43707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a:defRPr sz="2400" b="1"/>
            </a:pPr>
            <a:r>
              <a:rPr dirty="0"/>
              <a:t>3. </a:t>
            </a:r>
            <a:r>
              <a:rPr dirty="0" err="1"/>
              <a:t>Produire</a:t>
            </a:r>
            <a:r>
              <a:rPr dirty="0"/>
              <a:t> et </a:t>
            </a:r>
            <a:r>
              <a:rPr dirty="0" err="1"/>
              <a:t>utiliser</a:t>
            </a:r>
            <a:r>
              <a:rPr dirty="0"/>
              <a:t> des </a:t>
            </a:r>
            <a:r>
              <a:rPr dirty="0" err="1"/>
              <a:t>preuves</a:t>
            </a:r>
            <a:r>
              <a:rPr dirty="0"/>
              <a:t> </a:t>
            </a:r>
            <a:r>
              <a:rPr dirty="0" err="1"/>
              <a:t>robustes</a:t>
            </a:r>
            <a:endParaRPr dirty="0"/>
          </a:p>
        </p:txBody>
      </p:sp>
      <p:sp>
        <p:nvSpPr>
          <p:cNvPr id="682" name="Right Arrow 19"/>
          <p:cNvSpPr/>
          <p:nvPr/>
        </p:nvSpPr>
        <p:spPr>
          <a:xfrm rot="5400000" flipH="1">
            <a:off x="5719386" y="3903012"/>
            <a:ext cx="756402" cy="625643"/>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endParaRPr/>
          </a:p>
        </p:txBody>
      </p:sp>
      <p:pic>
        <p:nvPicPr>
          <p:cNvPr id="683" name="Picture 9" descr="Picture 9"/>
          <p:cNvPicPr>
            <a:picLocks noChangeAspect="1"/>
          </p:cNvPicPr>
          <p:nvPr/>
        </p:nvPicPr>
        <p:blipFill>
          <a:blip r:embed="rId2">
            <a:extLst/>
          </a:blip>
          <a:stretch>
            <a:fillRect/>
          </a:stretch>
        </p:blipFill>
        <p:spPr>
          <a:xfrm>
            <a:off x="1586087" y="1617949"/>
            <a:ext cx="2307602" cy="2307602"/>
          </a:xfrm>
          <a:prstGeom prst="rect">
            <a:avLst/>
          </a:prstGeom>
          <a:ln w="12700">
            <a:miter lim="400000"/>
          </a:ln>
        </p:spPr>
      </p:pic>
      <p:pic>
        <p:nvPicPr>
          <p:cNvPr id="684" name="Picture 11" descr="Picture 11"/>
          <p:cNvPicPr>
            <a:picLocks noChangeAspect="1"/>
          </p:cNvPicPr>
          <p:nvPr/>
        </p:nvPicPr>
        <p:blipFill>
          <a:blip r:embed="rId3">
            <a:extLst/>
          </a:blip>
          <a:stretch>
            <a:fillRect/>
          </a:stretch>
        </p:blipFill>
        <p:spPr>
          <a:xfrm>
            <a:off x="8321333" y="1602760"/>
            <a:ext cx="2307601" cy="2307601"/>
          </a:xfrm>
          <a:prstGeom prst="rect">
            <a:avLst/>
          </a:prstGeom>
          <a:ln w="12700">
            <a:miter lim="400000"/>
          </a:ln>
        </p:spPr>
      </p:pic>
      <p:sp>
        <p:nvSpPr>
          <p:cNvPr id="685" name="Right Arrow 20"/>
          <p:cNvSpPr/>
          <p:nvPr/>
        </p:nvSpPr>
        <p:spPr>
          <a:xfrm rot="10800000" flipH="1">
            <a:off x="3728780" y="2443739"/>
            <a:ext cx="756402" cy="625643"/>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endParaRPr/>
          </a:p>
        </p:txBody>
      </p:sp>
      <p:sp>
        <p:nvSpPr>
          <p:cNvPr id="686" name="Right Arrow 21"/>
          <p:cNvSpPr/>
          <p:nvPr/>
        </p:nvSpPr>
        <p:spPr>
          <a:xfrm flipH="1">
            <a:off x="7721066" y="2443739"/>
            <a:ext cx="756402" cy="625643"/>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endParaRPr/>
          </a:p>
        </p:txBody>
      </p:sp>
      <p:pic>
        <p:nvPicPr>
          <p:cNvPr id="687" name="Picture 3" descr="Picture 3"/>
          <p:cNvPicPr>
            <a:picLocks noChangeAspect="1"/>
          </p:cNvPicPr>
          <p:nvPr/>
        </p:nvPicPr>
        <p:blipFill>
          <a:blip r:embed="rId4">
            <a:extLst/>
          </a:blip>
          <a:stretch>
            <a:fillRect/>
          </a:stretch>
        </p:blipFill>
        <p:spPr>
          <a:xfrm>
            <a:off x="5159896" y="4307745"/>
            <a:ext cx="2289608" cy="2289607"/>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TextBox 8"/>
          <p:cNvSpPr txBox="1">
            <a:spLocks noGrp="1"/>
          </p:cNvSpPr>
          <p:nvPr>
            <p:ph type="sldNum" sz="quarter" idx="2"/>
          </p:nvPr>
        </p:nvSpPr>
        <p:spPr>
          <a:xfrm>
            <a:off x="12020317" y="6692186"/>
            <a:ext cx="182216"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39</a:t>
            </a:fld>
            <a:endParaRPr/>
          </a:p>
        </p:txBody>
      </p:sp>
      <p:sp>
        <p:nvSpPr>
          <p:cNvPr id="690" name="Rectangle 1"/>
          <p:cNvSpPr/>
          <p:nvPr/>
        </p:nvSpPr>
        <p:spPr>
          <a:xfrm>
            <a:off x="1474765" y="6242529"/>
            <a:ext cx="1545670" cy="27522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691" name="TextBox 5"/>
          <p:cNvSpPr txBox="1"/>
          <p:nvPr/>
        </p:nvSpPr>
        <p:spPr>
          <a:xfrm>
            <a:off x="587730" y="2166650"/>
            <a:ext cx="11102345" cy="1876560"/>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9" rIns="45719">
            <a:spAutoFit/>
          </a:bodyPr>
          <a:lstStyle/>
          <a:p>
            <a:pPr algn="ctr">
              <a:defRPr sz="4000">
                <a:solidFill>
                  <a:schemeClr val="accent1"/>
                </a:solidFill>
              </a:defRPr>
            </a:pPr>
            <a:r>
              <a:t>Notre vision consiste à créer un meilleur avenir pour les personnes atteintes de SEP et pour leurs famille</a:t>
            </a:r>
            <a:r>
              <a:rPr sz="4400"/>
              <a:t>s</a:t>
            </a:r>
          </a:p>
        </p:txBody>
      </p:sp>
      <p:sp>
        <p:nvSpPr>
          <p:cNvPr id="692" name="Rectangle 10"/>
          <p:cNvSpPr txBox="1"/>
          <p:nvPr/>
        </p:nvSpPr>
        <p:spPr>
          <a:xfrm>
            <a:off x="510494" y="4302214"/>
            <a:ext cx="11287629" cy="135421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400"/>
            </a:pPr>
            <a:r>
              <a:rPr dirty="0" err="1"/>
              <a:t>Votre</a:t>
            </a:r>
            <a:r>
              <a:rPr dirty="0"/>
              <a:t> </a:t>
            </a:r>
            <a:r>
              <a:rPr dirty="0" err="1"/>
              <a:t>voix</a:t>
            </a:r>
            <a:r>
              <a:rPr dirty="0"/>
              <a:t> </a:t>
            </a:r>
            <a:r>
              <a:rPr dirty="0" err="1"/>
              <a:t>aidera</a:t>
            </a:r>
            <a:r>
              <a:rPr dirty="0"/>
              <a:t> à inciter à </a:t>
            </a:r>
            <a:r>
              <a:rPr dirty="0" err="1"/>
              <a:t>ce</a:t>
            </a:r>
            <a:r>
              <a:rPr dirty="0"/>
              <a:t> </a:t>
            </a:r>
            <a:r>
              <a:rPr dirty="0" err="1"/>
              <a:t>changement</a:t>
            </a:r>
            <a:endParaRPr dirty="0"/>
          </a:p>
          <a:p>
            <a:pPr algn="ctr"/>
            <a:endParaRPr dirty="0"/>
          </a:p>
          <a:p>
            <a:pPr algn="ctr">
              <a:defRPr sz="2000"/>
            </a:pPr>
            <a:r>
              <a:rPr dirty="0" err="1"/>
              <a:t>Engagez-vous</a:t>
            </a:r>
            <a:r>
              <a:rPr dirty="0"/>
              <a:t> à </a:t>
            </a:r>
            <a:r>
              <a:rPr lang="it-IT" dirty="0">
                <a:solidFill>
                  <a:schemeClr val="tx1"/>
                </a:solidFill>
              </a:rPr>
              <a:t>soutenir</a:t>
            </a:r>
            <a:r>
              <a:rPr lang="it-IT" dirty="0">
                <a:solidFill>
                  <a:srgbClr val="FF0000"/>
                </a:solidFill>
              </a:rPr>
              <a:t> </a:t>
            </a:r>
            <a:r>
              <a:rPr dirty="0"/>
              <a:t>les </a:t>
            </a:r>
            <a:r>
              <a:rPr dirty="0" err="1"/>
              <a:t>recommandations</a:t>
            </a:r>
            <a:r>
              <a:rPr dirty="0"/>
              <a:t> pour la santé du </a:t>
            </a:r>
            <a:r>
              <a:rPr dirty="0" err="1"/>
              <a:t>cerveau</a:t>
            </a:r>
            <a:r>
              <a:rPr dirty="0"/>
              <a:t> </a:t>
            </a:r>
            <a:r>
              <a:rPr dirty="0" err="1"/>
              <a:t>dans</a:t>
            </a:r>
            <a:r>
              <a:rPr dirty="0"/>
              <a:t> la SEP sur </a:t>
            </a:r>
            <a:r>
              <a:rPr b="1" dirty="0"/>
              <a:t>www.msbrainhealth.org</a:t>
            </a:r>
          </a:p>
        </p:txBody>
      </p:sp>
      <p:pic>
        <p:nvPicPr>
          <p:cNvPr id="693" name="Picture 2" descr="Picture 2"/>
          <p:cNvPicPr>
            <a:picLocks noChangeAspect="1"/>
          </p:cNvPicPr>
          <p:nvPr/>
        </p:nvPicPr>
        <p:blipFill>
          <a:blip r:embed="rId2">
            <a:extLst/>
          </a:blip>
          <a:stretch>
            <a:fillRect/>
          </a:stretch>
        </p:blipFill>
        <p:spPr>
          <a:xfrm>
            <a:off x="3386282" y="159070"/>
            <a:ext cx="5379353" cy="2017460"/>
          </a:xfrm>
          <a:prstGeom prst="rect">
            <a:avLst/>
          </a:prstGeom>
          <a:ln w="12700">
            <a:miter lim="400000"/>
          </a:ln>
        </p:spPr>
      </p:pic>
      <p:sp>
        <p:nvSpPr>
          <p:cNvPr id="694" name="Text Placeholder 2"/>
          <p:cNvSpPr txBox="1">
            <a:spLocks noGrp="1"/>
          </p:cNvSpPr>
          <p:nvPr>
            <p:ph type="body" sz="quarter" idx="1"/>
          </p:nvPr>
        </p:nvSpPr>
        <p:spPr>
          <a:xfrm>
            <a:off x="528136" y="6581000"/>
            <a:ext cx="10826036" cy="277000"/>
          </a:xfrm>
          <a:prstGeom prst="rect">
            <a:avLst/>
          </a:prstGeom>
        </p:spPr>
        <p:txBody>
          <a:bodyPr/>
          <a:lstStyle/>
          <a:p>
            <a:r>
              <a:rPr dirty="0"/>
              <a:t>Cliquer pour </a:t>
            </a:r>
            <a:r>
              <a:rPr dirty="0" err="1"/>
              <a:t>ajouter</a:t>
            </a:r>
            <a:r>
              <a:rPr dirty="0"/>
              <a:t> des </a:t>
            </a:r>
            <a:r>
              <a:rPr dirty="0" err="1"/>
              <a:t>remarques</a:t>
            </a:r>
            <a:r>
              <a:rPr dirty="0"/>
              <a:t> et des </a:t>
            </a:r>
            <a:r>
              <a:rPr dirty="0" err="1"/>
              <a:t>références</a:t>
            </a:r>
            <a:r>
              <a:rPr dirty="0"/>
              <a:t> (</a:t>
            </a:r>
            <a:r>
              <a:rPr dirty="0" err="1"/>
              <a:t>si</a:t>
            </a:r>
            <a:r>
              <a:rPr dirty="0"/>
              <a:t> </a:t>
            </a:r>
            <a:r>
              <a:rPr dirty="0" err="1"/>
              <a:t>requises</a:t>
            </a:r>
            <a:r>
              <a:rPr dirty="0"/>
              <a:t>)</a:t>
            </a:r>
          </a:p>
        </p:txBody>
      </p:sp>
      <p:sp>
        <p:nvSpPr>
          <p:cNvPr id="695" name="Text Placeholder 6"/>
          <p:cNvSpPr txBox="1"/>
          <p:nvPr/>
        </p:nvSpPr>
        <p:spPr>
          <a:xfrm>
            <a:off x="143202" y="6129199"/>
            <a:ext cx="8018089" cy="50189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lnSpcReduction="10000"/>
          </a:bodyPr>
          <a:lstStyle/>
          <a:p>
            <a:pPr defTabSz="576072">
              <a:spcBef>
                <a:spcPts val="300"/>
              </a:spcBef>
              <a:defRPr sz="1260">
                <a:solidFill>
                  <a:schemeClr val="accent5"/>
                </a:solidFill>
              </a:defRPr>
            </a:pPr>
            <a:r>
              <a:rPr dirty="0"/>
              <a:t>Version </a:t>
            </a:r>
            <a:r>
              <a:rPr lang="fr-FR" dirty="0">
                <a:solidFill>
                  <a:schemeClr val="accent5"/>
                </a:solidFill>
              </a:rPr>
              <a:t>f</a:t>
            </a:r>
            <a:r>
              <a:rPr dirty="0" err="1"/>
              <a:t>rançaise</a:t>
            </a:r>
            <a:r>
              <a:rPr dirty="0"/>
              <a:t> </a:t>
            </a:r>
            <a:r>
              <a:rPr dirty="0" err="1"/>
              <a:t>adaptée</a:t>
            </a:r>
            <a:r>
              <a:rPr dirty="0"/>
              <a:t>: </a:t>
            </a:r>
            <a:r>
              <a:rPr dirty="0" err="1"/>
              <a:t>Ch</a:t>
            </a:r>
            <a:r>
              <a:rPr dirty="0"/>
              <a:t> Lebrun-</a:t>
            </a:r>
            <a:r>
              <a:rPr dirty="0" err="1"/>
              <a:t>Frenay</a:t>
            </a:r>
            <a:endParaRPr dirty="0"/>
          </a:p>
          <a:p>
            <a:pPr defTabSz="576072">
              <a:spcBef>
                <a:spcPts val="300"/>
              </a:spcBef>
              <a:defRPr sz="1260">
                <a:solidFill>
                  <a:schemeClr val="accent5"/>
                </a:solidFill>
              </a:defRPr>
            </a:pPr>
            <a:r>
              <a:rPr dirty="0" err="1"/>
              <a:t>Tous</a:t>
            </a:r>
            <a:r>
              <a:rPr dirty="0"/>
              <a:t> les documents </a:t>
            </a:r>
            <a:r>
              <a:rPr dirty="0" err="1"/>
              <a:t>disponibles</a:t>
            </a:r>
            <a:r>
              <a:rPr dirty="0"/>
              <a:t> </a:t>
            </a:r>
            <a:r>
              <a:rPr dirty="0" err="1"/>
              <a:t>en</a:t>
            </a:r>
            <a:r>
              <a:rPr dirty="0"/>
              <a:t> </a:t>
            </a:r>
            <a:r>
              <a:rPr dirty="0" err="1"/>
              <a:t>Français</a:t>
            </a:r>
            <a:r>
              <a:rPr dirty="0"/>
              <a:t> </a:t>
            </a:r>
            <a:r>
              <a:rPr dirty="0" err="1"/>
              <a:t>sont</a:t>
            </a:r>
            <a:r>
              <a:rPr dirty="0"/>
              <a:t> </a:t>
            </a:r>
            <a:r>
              <a:rPr dirty="0" err="1"/>
              <a:t>aussi</a:t>
            </a:r>
            <a:r>
              <a:rPr dirty="0"/>
              <a:t> </a:t>
            </a:r>
            <a:r>
              <a:rPr dirty="0">
                <a:solidFill>
                  <a:schemeClr val="accent5"/>
                </a:solidFill>
              </a:rPr>
              <a:t>t</a:t>
            </a:r>
            <a:r>
              <a:rPr lang="fr-FR" dirty="0">
                <a:solidFill>
                  <a:schemeClr val="accent5"/>
                </a:solidFill>
              </a:rPr>
              <a:t>é</a:t>
            </a:r>
            <a:r>
              <a:rPr dirty="0">
                <a:solidFill>
                  <a:schemeClr val="accent5"/>
                </a:solidFill>
              </a:rPr>
              <a:t>l</a:t>
            </a:r>
            <a:r>
              <a:rPr lang="fr-FR" dirty="0">
                <a:solidFill>
                  <a:schemeClr val="accent5"/>
                </a:solidFill>
              </a:rPr>
              <a:t>é</a:t>
            </a:r>
            <a:r>
              <a:rPr dirty="0" err="1"/>
              <a:t>chargeables</a:t>
            </a:r>
            <a:r>
              <a:rPr dirty="0"/>
              <a:t> sur le site de la SFSEP.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1000"/>
                                  </p:stCondLst>
                                  <p:iterate>
                                    <p:tmAbs val="0"/>
                                  </p:iterate>
                                  <p:childTnLst>
                                    <p:set>
                                      <p:cBhvr>
                                        <p:cTn id="6" fill="hold"/>
                                        <p:tgtEl>
                                          <p:spTgt spid="692"/>
                                        </p:tgtEl>
                                        <p:attrNameLst>
                                          <p:attrName>style.visibility</p:attrName>
                                        </p:attrNameLst>
                                      </p:cBhvr>
                                      <p:to>
                                        <p:strVal val="visible"/>
                                      </p:to>
                                    </p:set>
                                    <p:animEffect transition="in" filter="dissolve">
                                      <p:cBhvr>
                                        <p:cTn id="7" dur="2000"/>
                                        <p:tgtEl>
                                          <p:spTgt spid="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a:t>
            </a:fld>
            <a:endParaRPr/>
          </a:p>
        </p:txBody>
      </p:sp>
      <p:sp>
        <p:nvSpPr>
          <p:cNvPr id="148" name="Title 1"/>
          <p:cNvSpPr txBox="1">
            <a:spLocks noGrp="1"/>
          </p:cNvSpPr>
          <p:nvPr>
            <p:ph type="title"/>
          </p:nvPr>
        </p:nvSpPr>
        <p:spPr>
          <a:xfrm>
            <a:off x="-1" y="-1"/>
            <a:ext cx="11307602" cy="1335602"/>
          </a:xfrm>
          <a:prstGeom prst="rect">
            <a:avLst/>
          </a:prstGeom>
        </p:spPr>
        <p:txBody>
          <a:bodyPr/>
          <a:lstStyle/>
          <a:p>
            <a:r>
              <a:t>Rédigé par des experts internationaux</a:t>
            </a:r>
          </a:p>
        </p:txBody>
      </p:sp>
      <p:sp>
        <p:nvSpPr>
          <p:cNvPr id="149" name="Content Placeholder 2"/>
          <p:cNvSpPr txBox="1">
            <a:spLocks noGrp="1"/>
          </p:cNvSpPr>
          <p:nvPr>
            <p:ph type="body" idx="1"/>
          </p:nvPr>
        </p:nvSpPr>
        <p:spPr>
          <a:xfrm>
            <a:off x="509462" y="1597820"/>
            <a:ext cx="10796311" cy="4525963"/>
          </a:xfrm>
          <a:prstGeom prst="rect">
            <a:avLst/>
          </a:prstGeom>
        </p:spPr>
        <p:txBody>
          <a:bodyPr/>
          <a:lstStyle/>
          <a:p>
            <a:pPr marL="342900" indent="-342900">
              <a:lnSpc>
                <a:spcPct val="90000"/>
              </a:lnSpc>
              <a:defRPr sz="2500"/>
            </a:pPr>
            <a:r>
              <a:rPr dirty="0" err="1"/>
              <a:t>Professeur</a:t>
            </a:r>
            <a:r>
              <a:rPr dirty="0"/>
              <a:t> Gavin </a:t>
            </a:r>
            <a:r>
              <a:rPr dirty="0" err="1"/>
              <a:t>Giovannoni</a:t>
            </a:r>
            <a:r>
              <a:rPr dirty="0"/>
              <a:t> (</a:t>
            </a:r>
            <a:r>
              <a:rPr dirty="0" err="1"/>
              <a:t>Président</a:t>
            </a:r>
            <a:r>
              <a:rPr dirty="0"/>
              <a:t>), </a:t>
            </a:r>
            <a:r>
              <a:rPr dirty="0" err="1"/>
              <a:t>Londres</a:t>
            </a:r>
            <a:r>
              <a:rPr dirty="0"/>
              <a:t>, R-U</a:t>
            </a:r>
          </a:p>
          <a:p>
            <a:pPr marL="342900" indent="-342900">
              <a:lnSpc>
                <a:spcPct val="90000"/>
              </a:lnSpc>
              <a:defRPr sz="2500"/>
            </a:pPr>
            <a:r>
              <a:rPr dirty="0" err="1"/>
              <a:t>Professeur</a:t>
            </a:r>
            <a:r>
              <a:rPr dirty="0"/>
              <a:t> Helmut </a:t>
            </a:r>
            <a:r>
              <a:rPr dirty="0" err="1"/>
              <a:t>Butzkueven</a:t>
            </a:r>
            <a:r>
              <a:rPr dirty="0"/>
              <a:t>, Parkville, VIC, </a:t>
            </a:r>
            <a:r>
              <a:rPr dirty="0" err="1"/>
              <a:t>Australie</a:t>
            </a:r>
            <a:endParaRPr dirty="0"/>
          </a:p>
          <a:p>
            <a:pPr marL="342900" indent="-342900">
              <a:lnSpc>
                <a:spcPct val="90000"/>
              </a:lnSpc>
              <a:defRPr sz="2500"/>
            </a:pPr>
            <a:r>
              <a:rPr dirty="0" err="1"/>
              <a:t>Professeur</a:t>
            </a:r>
            <a:r>
              <a:rPr dirty="0"/>
              <a:t> </a:t>
            </a:r>
            <a:r>
              <a:rPr dirty="0" err="1"/>
              <a:t>Suhayl</a:t>
            </a:r>
            <a:r>
              <a:rPr dirty="0"/>
              <a:t> </a:t>
            </a:r>
            <a:r>
              <a:rPr dirty="0" err="1"/>
              <a:t>Dhib-Jalbut</a:t>
            </a:r>
            <a:r>
              <a:rPr dirty="0"/>
              <a:t>, New Brunswick, NJ, </a:t>
            </a:r>
            <a:r>
              <a:rPr dirty="0" err="1"/>
              <a:t>États</a:t>
            </a:r>
            <a:r>
              <a:rPr dirty="0"/>
              <a:t>-Unis</a:t>
            </a:r>
          </a:p>
          <a:p>
            <a:pPr marL="342900" indent="-342900">
              <a:lnSpc>
                <a:spcPct val="90000"/>
              </a:lnSpc>
              <a:defRPr sz="2500"/>
            </a:pPr>
            <a:r>
              <a:rPr dirty="0" err="1"/>
              <a:t>Professeur</a:t>
            </a:r>
            <a:r>
              <a:rPr dirty="0"/>
              <a:t> Jeremy Hobart, Plymouth, R-U</a:t>
            </a:r>
          </a:p>
          <a:p>
            <a:pPr marL="342900" indent="-342900">
              <a:lnSpc>
                <a:spcPct val="90000"/>
              </a:lnSpc>
              <a:defRPr sz="2500"/>
            </a:pPr>
            <a:r>
              <a:rPr dirty="0" err="1"/>
              <a:t>Dr</a:t>
            </a:r>
            <a:r>
              <a:rPr dirty="0"/>
              <a:t> Gisela </a:t>
            </a:r>
            <a:r>
              <a:rPr dirty="0" err="1"/>
              <a:t>Kobelt</a:t>
            </a:r>
            <a:r>
              <a:rPr dirty="0"/>
              <a:t>, Mulhouse, France</a:t>
            </a:r>
          </a:p>
          <a:p>
            <a:pPr marL="342900" indent="-342900">
              <a:lnSpc>
                <a:spcPct val="90000"/>
              </a:lnSpc>
              <a:defRPr sz="2500"/>
            </a:pPr>
            <a:r>
              <a:rPr dirty="0"/>
              <a:t>M. George Pepper, Leeds, R-U</a:t>
            </a:r>
          </a:p>
          <a:p>
            <a:pPr marL="342900" indent="-342900">
              <a:lnSpc>
                <a:spcPct val="90000"/>
              </a:lnSpc>
              <a:defRPr sz="2500"/>
            </a:pPr>
            <a:r>
              <a:rPr dirty="0" err="1"/>
              <a:t>Dr</a:t>
            </a:r>
            <a:r>
              <a:rPr dirty="0"/>
              <a:t> Maria Pia </a:t>
            </a:r>
            <a:r>
              <a:rPr dirty="0" err="1"/>
              <a:t>Sormani</a:t>
            </a:r>
            <a:r>
              <a:rPr dirty="0"/>
              <a:t>, </a:t>
            </a:r>
            <a:r>
              <a:rPr dirty="0" err="1"/>
              <a:t>Gênes</a:t>
            </a:r>
            <a:r>
              <a:rPr dirty="0"/>
              <a:t>, </a:t>
            </a:r>
            <a:r>
              <a:rPr dirty="0" err="1"/>
              <a:t>Italie</a:t>
            </a:r>
            <a:endParaRPr dirty="0"/>
          </a:p>
          <a:p>
            <a:pPr marL="342900" indent="-342900">
              <a:lnSpc>
                <a:spcPct val="90000"/>
              </a:lnSpc>
              <a:defRPr sz="2500"/>
            </a:pPr>
            <a:r>
              <a:rPr dirty="0"/>
              <a:t>M. Christoph </a:t>
            </a:r>
            <a:r>
              <a:rPr dirty="0" err="1"/>
              <a:t>Thalheim</a:t>
            </a:r>
            <a:r>
              <a:rPr dirty="0"/>
              <a:t>, </a:t>
            </a:r>
            <a:r>
              <a:rPr dirty="0" err="1"/>
              <a:t>Bruxelles</a:t>
            </a:r>
            <a:r>
              <a:rPr dirty="0"/>
              <a:t>, </a:t>
            </a:r>
            <a:r>
              <a:rPr dirty="0" err="1"/>
              <a:t>Belgique</a:t>
            </a:r>
            <a:endParaRPr dirty="0"/>
          </a:p>
          <a:p>
            <a:pPr marL="342900" indent="-342900">
              <a:lnSpc>
                <a:spcPct val="90000"/>
              </a:lnSpc>
              <a:defRPr sz="2500"/>
            </a:pPr>
            <a:r>
              <a:rPr dirty="0" err="1"/>
              <a:t>Professeur</a:t>
            </a:r>
            <a:r>
              <a:rPr dirty="0"/>
              <a:t> Anthony </a:t>
            </a:r>
            <a:r>
              <a:rPr dirty="0" err="1"/>
              <a:t>Traboulsee</a:t>
            </a:r>
            <a:r>
              <a:rPr dirty="0"/>
              <a:t>, Vancouver, BC, Canada</a:t>
            </a:r>
          </a:p>
          <a:p>
            <a:pPr marL="342900" indent="-342900">
              <a:lnSpc>
                <a:spcPct val="90000"/>
              </a:lnSpc>
              <a:defRPr sz="2500"/>
            </a:pPr>
            <a:r>
              <a:rPr dirty="0" err="1"/>
              <a:t>Professeur</a:t>
            </a:r>
            <a:r>
              <a:rPr dirty="0"/>
              <a:t> Timothy Vollmer, Aurora, CO, </a:t>
            </a:r>
            <a:r>
              <a:rPr dirty="0" err="1"/>
              <a:t>États</a:t>
            </a:r>
            <a:r>
              <a:rPr dirty="0"/>
              <a:t>-Unis</a:t>
            </a:r>
          </a:p>
        </p:txBody>
      </p:sp>
      <p:sp>
        <p:nvSpPr>
          <p:cNvPr id="150" name="Text Placeholder 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1200">
                <a:solidFill>
                  <a:schemeClr val="accent4"/>
                </a:solidFill>
              </a:defRPr>
            </a:lvl1pPr>
          </a:lstStyle>
          <a:p>
            <a:r>
              <a:rPr dirty="0"/>
              <a:t>Cliquer pour </a:t>
            </a:r>
            <a:r>
              <a:rPr dirty="0" err="1"/>
              <a:t>ajouter</a:t>
            </a:r>
            <a:r>
              <a:rPr dirty="0"/>
              <a:t> des </a:t>
            </a:r>
            <a:r>
              <a:rPr dirty="0" err="1"/>
              <a:t>remarques</a:t>
            </a:r>
            <a:r>
              <a:rPr dirty="0"/>
              <a:t> et des </a:t>
            </a:r>
            <a:r>
              <a:rPr dirty="0" err="1"/>
              <a:t>références</a:t>
            </a:r>
            <a:r>
              <a:rPr dirty="0"/>
              <a:t> (</a:t>
            </a:r>
            <a:r>
              <a:rPr dirty="0" err="1"/>
              <a:t>si</a:t>
            </a:r>
            <a:r>
              <a:rPr dirty="0"/>
              <a:t> </a:t>
            </a:r>
            <a:r>
              <a:rPr dirty="0" err="1"/>
              <a:t>requises</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a:t>
            </a:fld>
            <a:endParaRPr/>
          </a:p>
        </p:txBody>
      </p:sp>
      <p:sp>
        <p:nvSpPr>
          <p:cNvPr id="153" name="Title 1"/>
          <p:cNvSpPr txBox="1">
            <a:spLocks noGrp="1"/>
          </p:cNvSpPr>
          <p:nvPr>
            <p:ph type="title"/>
          </p:nvPr>
        </p:nvSpPr>
        <p:spPr>
          <a:xfrm>
            <a:off x="-1" y="-1"/>
            <a:ext cx="11307602" cy="1335602"/>
          </a:xfrm>
          <a:prstGeom prst="rect">
            <a:avLst/>
          </a:prstGeom>
        </p:spPr>
        <p:txBody>
          <a:bodyPr/>
          <a:lstStyle/>
          <a:p>
            <a:r>
              <a:t>Rapport approuvé par des sociétés professionnelles et des groupes de défense</a:t>
            </a:r>
          </a:p>
        </p:txBody>
      </p:sp>
      <p:sp>
        <p:nvSpPr>
          <p:cNvPr id="154" name="Text Placeholder 4"/>
          <p:cNvSpPr txBox="1">
            <a:spLocks noGrp="1"/>
          </p:cNvSpPr>
          <p:nvPr>
            <p:ph type="body" sz="quarter" idx="1"/>
          </p:nvPr>
        </p:nvSpPr>
        <p:spPr>
          <a:xfrm>
            <a:off x="528136" y="6581000"/>
            <a:ext cx="10777637" cy="277000"/>
          </a:xfrm>
          <a:prstGeom prst="rect">
            <a:avLst/>
          </a:prstGeom>
        </p:spPr>
        <p:txBody>
          <a:bodyPr tIns="46800" bIns="46800"/>
          <a:lstStyle/>
          <a:p>
            <a:r>
              <a:rPr lang="en-GB" dirty="0" err="1" smtClean="0">
                <a:solidFill>
                  <a:schemeClr val="tx1"/>
                </a:solidFill>
              </a:rPr>
              <a:t>Mis</a:t>
            </a:r>
            <a:r>
              <a:rPr lang="en-GB" dirty="0" smtClean="0">
                <a:solidFill>
                  <a:schemeClr val="tx1"/>
                </a:solidFill>
              </a:rPr>
              <a:t> </a:t>
            </a:r>
            <a:r>
              <a:rPr lang="en-GB" dirty="0">
                <a:solidFill>
                  <a:schemeClr val="tx1"/>
                </a:solidFill>
              </a:rPr>
              <a:t>à jour </a:t>
            </a:r>
            <a:r>
              <a:rPr lang="en-GB" dirty="0" smtClean="0">
                <a:solidFill>
                  <a:schemeClr val="tx1"/>
                </a:solidFill>
              </a:rPr>
              <a:t>le 12 </a:t>
            </a:r>
            <a:r>
              <a:rPr lang="en-GB" dirty="0" err="1">
                <a:solidFill>
                  <a:schemeClr val="tx1"/>
                </a:solidFill>
              </a:rPr>
              <a:t>septembre</a:t>
            </a:r>
            <a:r>
              <a:rPr lang="en-GB" dirty="0">
                <a:solidFill>
                  <a:schemeClr val="tx1"/>
                </a:solidFill>
              </a:rPr>
              <a:t> </a:t>
            </a:r>
            <a:r>
              <a:rPr lang="en-GB" dirty="0" smtClean="0">
                <a:solidFill>
                  <a:schemeClr val="tx1"/>
                </a:solidFill>
              </a:rPr>
              <a:t>2017</a:t>
            </a:r>
            <a:endParaRPr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11284134"/>
              </p:ext>
            </p:extLst>
          </p:nvPr>
        </p:nvGraphicFramePr>
        <p:xfrm>
          <a:off x="407368" y="1484784"/>
          <a:ext cx="11449272" cy="4968552"/>
        </p:xfrm>
        <a:graphic>
          <a:graphicData uri="http://schemas.openxmlformats.org/drawingml/2006/table">
            <a:tbl>
              <a:tblPr firstRow="1" bandRow="1">
                <a:tableStyleId>{5940675A-B579-460E-94D1-54222C63F5DA}</a:tableStyleId>
              </a:tblPr>
              <a:tblGrid>
                <a:gridCol w="1431159"/>
                <a:gridCol w="1431159"/>
                <a:gridCol w="1431159"/>
                <a:gridCol w="1431159"/>
                <a:gridCol w="1431159"/>
                <a:gridCol w="1431159"/>
                <a:gridCol w="1431159"/>
                <a:gridCol w="1431159"/>
              </a:tblGrid>
              <a:tr h="828092">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28092">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28092">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28092">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28092">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28092">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10" y="1515780"/>
            <a:ext cx="687893" cy="70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010" y="1624626"/>
            <a:ext cx="1283097" cy="48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623" y="1527695"/>
            <a:ext cx="1268865" cy="70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6552" y="1537890"/>
            <a:ext cx="1061926" cy="72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53" y="1502893"/>
            <a:ext cx="1081364" cy="79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522" y="1764773"/>
            <a:ext cx="1201668" cy="20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0437" y="1715470"/>
            <a:ext cx="1152128" cy="36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5635" y="1589434"/>
            <a:ext cx="995049" cy="57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656" y="2449312"/>
            <a:ext cx="781371" cy="5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3357" y="2395427"/>
            <a:ext cx="648829" cy="64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2655" y="2499469"/>
            <a:ext cx="1184800" cy="43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0466" y="2395443"/>
            <a:ext cx="677351" cy="7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9157" y="2474702"/>
            <a:ext cx="1299955" cy="4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17101" y="2355174"/>
            <a:ext cx="448510" cy="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36776" y="2424212"/>
            <a:ext cx="1347424" cy="59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11805" y="2604511"/>
            <a:ext cx="1245764" cy="23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3168" y="3309301"/>
            <a:ext cx="1292349" cy="43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0726" y="3333399"/>
            <a:ext cx="1237663" cy="49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80769" y="3246028"/>
            <a:ext cx="950300" cy="66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63278" y="3214954"/>
            <a:ext cx="631105" cy="66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66141" y="3223092"/>
            <a:ext cx="745989" cy="65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68206" y="3299195"/>
            <a:ext cx="1146300" cy="55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04525" y="3299195"/>
            <a:ext cx="1211923" cy="49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0" name="Picture 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565635" y="3231317"/>
            <a:ext cx="1137951" cy="63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7417" y="4217563"/>
            <a:ext cx="1263849" cy="30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2" name="Picture 2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74953" y="4058118"/>
            <a:ext cx="625637" cy="71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3" name="Picture 2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475477" y="4072632"/>
            <a:ext cx="960884" cy="5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078131" y="4062946"/>
            <a:ext cx="578768" cy="61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 name="Picture 3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26461" y="4108003"/>
            <a:ext cx="1225346" cy="57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6" name="Picture 3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665639" y="4195959"/>
            <a:ext cx="1191195" cy="34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7" name="Picture 3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140245" y="4047822"/>
            <a:ext cx="1052512" cy="69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8" name="Picture 3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616730" y="4128947"/>
            <a:ext cx="1035913" cy="48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9" name="Picture 35"/>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95400" y="4890697"/>
            <a:ext cx="635864" cy="63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0" name="Picture 3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030049" y="4962448"/>
            <a:ext cx="915446" cy="51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1" name="Picture 37"/>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72244" y="4893658"/>
            <a:ext cx="765621" cy="63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2" name="Picture 3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99856" y="5047139"/>
            <a:ext cx="1266887" cy="32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3" name="Picture 3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42012" y="5105060"/>
            <a:ext cx="1222140" cy="21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4" name="Picture 4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646393" y="4985798"/>
            <a:ext cx="1230957" cy="44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 name="Picture 41"/>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512034" y="4917613"/>
            <a:ext cx="396903" cy="58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6" name="Picture 4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471006" y="5069204"/>
            <a:ext cx="1327208" cy="29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7" name="Picture 4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907653" y="5842552"/>
            <a:ext cx="1264824" cy="35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8" name="Picture 4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362655" y="5894609"/>
            <a:ext cx="1188430" cy="27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9" name="Picture 4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814211" y="5836557"/>
            <a:ext cx="1238176" cy="38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0" name="Picture 4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72111" y="5848658"/>
            <a:ext cx="1134045" cy="39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1" name="Picture 4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617015" y="5862585"/>
            <a:ext cx="1288442" cy="36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2" name="Picture 48"/>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9190049" y="5853001"/>
            <a:ext cx="1040871" cy="38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90417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a:t>
            </a:fld>
            <a:endParaRPr/>
          </a:p>
        </p:txBody>
      </p:sp>
      <p:sp>
        <p:nvSpPr>
          <p:cNvPr id="166" name="Text Placeholder 3"/>
          <p:cNvSpPr txBox="1">
            <a:spLocks noGrp="1"/>
          </p:cNvSpPr>
          <p:nvPr>
            <p:ph type="body" sz="quarter" idx="1"/>
          </p:nvPr>
        </p:nvSpPr>
        <p:spPr>
          <a:xfrm>
            <a:off x="-1" y="4442359"/>
            <a:ext cx="10018439" cy="399601"/>
          </a:xfrm>
          <a:prstGeom prst="rect">
            <a:avLst/>
          </a:prstGeom>
        </p:spPr>
        <p:txBody>
          <a:bodyPr/>
          <a:lstStyle/>
          <a:p>
            <a:r>
              <a:t>Cliquer pour ajouter l’affiliation de l’animateur</a:t>
            </a:r>
          </a:p>
        </p:txBody>
      </p:sp>
      <p:sp>
        <p:nvSpPr>
          <p:cNvPr id="167" name="Title 4"/>
          <p:cNvSpPr txBox="1">
            <a:spLocks noGrp="1"/>
          </p:cNvSpPr>
          <p:nvPr>
            <p:ph type="title"/>
          </p:nvPr>
        </p:nvSpPr>
        <p:spPr>
          <a:xfrm>
            <a:off x="-1" y="20"/>
            <a:ext cx="10018439" cy="3743999"/>
          </a:xfrm>
          <a:prstGeom prst="rect">
            <a:avLst/>
          </a:prstGeom>
        </p:spPr>
        <p:txBody>
          <a:bodyPr/>
          <a:lstStyle/>
          <a:p>
            <a:r>
              <a:rPr dirty="0"/>
              <a:t>La perspective de la santé du </a:t>
            </a:r>
            <a:r>
              <a:rPr dirty="0" err="1"/>
              <a:t>cerveau</a:t>
            </a:r>
            <a:r>
              <a:rPr dirty="0"/>
              <a:t> </a:t>
            </a:r>
            <a:r>
              <a:rPr dirty="0" err="1"/>
              <a:t>dans</a:t>
            </a:r>
            <a:r>
              <a:rPr dirty="0"/>
              <a:t> la SEP</a:t>
            </a:r>
          </a:p>
        </p:txBody>
      </p:sp>
      <p:sp>
        <p:nvSpPr>
          <p:cNvPr id="168" name="Text Placeholder 2"/>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a:solidFill>
                  <a:schemeClr val="accent5"/>
                </a:solidFill>
              </a:defRPr>
            </a:lvl1pPr>
          </a:lstStyle>
          <a:p>
            <a:r>
              <a:t>Cliquer pour ajouter le nom de l’animateur</a:t>
            </a:r>
          </a:p>
        </p:txBody>
      </p:sp>
      <p:sp>
        <p:nvSpPr>
          <p:cNvPr id="169" name="Text Placeholder 6"/>
          <p:cNvSpPr txBox="1"/>
          <p:nvPr/>
        </p:nvSpPr>
        <p:spPr>
          <a:xfrm>
            <a:off x="0" y="6458399"/>
            <a:ext cx="8018090" cy="3996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spcBef>
                <a:spcPts val="600"/>
              </a:spcBef>
              <a:defRPr sz="2000">
                <a:solidFill>
                  <a:schemeClr val="accent5"/>
                </a:solidFill>
              </a:defRPr>
            </a:lvl1pPr>
          </a:lstStyle>
          <a:p>
            <a:r>
              <a:rPr dirty="0"/>
              <a:t>Version </a:t>
            </a:r>
            <a:r>
              <a:rPr lang="fr-FR" dirty="0"/>
              <a:t>f</a:t>
            </a:r>
            <a:r>
              <a:rPr dirty="0" err="1"/>
              <a:t>rançaise</a:t>
            </a:r>
            <a:r>
              <a:rPr dirty="0"/>
              <a:t> </a:t>
            </a:r>
            <a:r>
              <a:rPr dirty="0" err="1"/>
              <a:t>adaptée</a:t>
            </a:r>
            <a:r>
              <a:rPr lang="fr-FR" dirty="0"/>
              <a:t> </a:t>
            </a:r>
            <a:r>
              <a:rPr dirty="0"/>
              <a:t>: </a:t>
            </a:r>
            <a:r>
              <a:rPr dirty="0" err="1"/>
              <a:t>Ch</a:t>
            </a:r>
            <a:r>
              <a:rPr dirty="0"/>
              <a:t> Lebrun-</a:t>
            </a:r>
            <a:r>
              <a:rPr dirty="0" err="1"/>
              <a:t>Frenay</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7</a:t>
            </a:fld>
            <a:endParaRPr/>
          </a:p>
        </p:txBody>
      </p:sp>
      <p:sp>
        <p:nvSpPr>
          <p:cNvPr id="172" name="Title 4"/>
          <p:cNvSpPr txBox="1">
            <a:spLocks noGrp="1"/>
          </p:cNvSpPr>
          <p:nvPr>
            <p:ph type="title"/>
          </p:nvPr>
        </p:nvSpPr>
        <p:spPr>
          <a:xfrm>
            <a:off x="-1" y="-1"/>
            <a:ext cx="11307602" cy="1335602"/>
          </a:xfrm>
          <a:prstGeom prst="rect">
            <a:avLst/>
          </a:prstGeom>
        </p:spPr>
        <p:txBody>
          <a:bodyPr/>
          <a:lstStyle/>
          <a:p>
            <a:r>
              <a:rPr dirty="0"/>
              <a:t>La perspective de la santé du </a:t>
            </a:r>
            <a:r>
              <a:rPr dirty="0" err="1"/>
              <a:t>cerveau</a:t>
            </a:r>
            <a:r>
              <a:rPr dirty="0"/>
              <a:t> </a:t>
            </a:r>
            <a:r>
              <a:rPr dirty="0" err="1"/>
              <a:t>dans</a:t>
            </a:r>
            <a:r>
              <a:rPr dirty="0"/>
              <a:t> la SEP </a:t>
            </a:r>
            <a:r>
              <a:rPr dirty="0" err="1"/>
              <a:t>montre</a:t>
            </a:r>
            <a:r>
              <a:rPr dirty="0"/>
              <a:t> que le temps </a:t>
            </a:r>
            <a:r>
              <a:rPr dirty="0" err="1"/>
              <a:t>compte</a:t>
            </a:r>
            <a:endParaRPr dirty="0"/>
          </a:p>
        </p:txBody>
      </p:sp>
      <p:sp>
        <p:nvSpPr>
          <p:cNvPr id="173" name="Text Placeholder 5"/>
          <p:cNvSpPr txBox="1">
            <a:spLocks noGrp="1"/>
          </p:cNvSpPr>
          <p:nvPr>
            <p:ph type="body" sz="quarter" idx="1"/>
          </p:nvPr>
        </p:nvSpPr>
        <p:spPr>
          <a:xfrm>
            <a:off x="528136" y="6536376"/>
            <a:ext cx="10777637" cy="277000"/>
          </a:xfrm>
          <a:prstGeom prst="rect">
            <a:avLst/>
          </a:prstGeom>
        </p:spPr>
        <p:txBody>
          <a:bodyPr/>
          <a:lstStyle/>
          <a:p>
            <a:r>
              <a:rPr dirty="0"/>
              <a:t>Cliquer pour </a:t>
            </a:r>
            <a:r>
              <a:rPr dirty="0" err="1"/>
              <a:t>ajouter</a:t>
            </a:r>
            <a:r>
              <a:rPr dirty="0"/>
              <a:t> des </a:t>
            </a:r>
            <a:r>
              <a:rPr dirty="0" err="1"/>
              <a:t>remarques</a:t>
            </a:r>
            <a:r>
              <a:rPr dirty="0"/>
              <a:t> et des </a:t>
            </a:r>
            <a:r>
              <a:rPr dirty="0" err="1"/>
              <a:t>références</a:t>
            </a:r>
            <a:r>
              <a:rPr dirty="0"/>
              <a:t> (</a:t>
            </a:r>
            <a:r>
              <a:rPr dirty="0" err="1"/>
              <a:t>si</a:t>
            </a:r>
            <a:r>
              <a:rPr dirty="0"/>
              <a:t> </a:t>
            </a:r>
            <a:r>
              <a:rPr dirty="0" err="1"/>
              <a:t>requises</a:t>
            </a:r>
            <a:r>
              <a:rPr dirty="0"/>
              <a:t>)</a:t>
            </a:r>
          </a:p>
        </p:txBody>
      </p:sp>
      <p:grpSp>
        <p:nvGrpSpPr>
          <p:cNvPr id="176" name="Rounded Rectangle 42"/>
          <p:cNvGrpSpPr/>
          <p:nvPr/>
        </p:nvGrpSpPr>
        <p:grpSpPr>
          <a:xfrm>
            <a:off x="1520955" y="4139055"/>
            <a:ext cx="9798826" cy="1137601"/>
            <a:chOff x="0" y="0"/>
            <a:chExt cx="9798824" cy="1137600"/>
          </a:xfrm>
        </p:grpSpPr>
        <p:sp>
          <p:nvSpPr>
            <p:cNvPr id="174" name="Rectangle aux angles arrondis"/>
            <p:cNvSpPr/>
            <p:nvPr/>
          </p:nvSpPr>
          <p:spPr>
            <a:xfrm>
              <a:off x="0" y="0"/>
              <a:ext cx="9798825" cy="1137601"/>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lnSpc>
                  <a:spcPct val="120000"/>
                </a:lnSpc>
                <a:defRPr sz="2800"/>
              </a:pPr>
              <a:endParaRPr/>
            </a:p>
          </p:txBody>
        </p:sp>
        <p:sp>
          <p:nvSpPr>
            <p:cNvPr id="175" name="La déficience cognitive a des implications d’ordre pratique"/>
            <p:cNvSpPr txBox="1"/>
            <p:nvPr/>
          </p:nvSpPr>
          <p:spPr>
            <a:xfrm>
              <a:off x="55532" y="371416"/>
              <a:ext cx="9687760" cy="394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800"/>
              </a:lvl1pPr>
            </a:lstStyle>
            <a:p>
              <a:r>
                <a:rPr dirty="0"/>
                <a:t>La </a:t>
              </a:r>
              <a:r>
                <a:rPr dirty="0" err="1"/>
                <a:t>déficience</a:t>
              </a:r>
              <a:r>
                <a:rPr dirty="0"/>
                <a:t> cognitive a des implications </a:t>
              </a:r>
              <a:r>
                <a:rPr dirty="0" err="1"/>
                <a:t>d’ordre</a:t>
              </a:r>
              <a:r>
                <a:rPr dirty="0"/>
                <a:t> </a:t>
              </a:r>
              <a:r>
                <a:rPr dirty="0" err="1"/>
                <a:t>pratique</a:t>
              </a:r>
              <a:endParaRPr dirty="0"/>
            </a:p>
          </p:txBody>
        </p:sp>
      </p:grpSp>
      <p:grpSp>
        <p:nvGrpSpPr>
          <p:cNvPr id="179" name="Rounded Rectangle 15"/>
          <p:cNvGrpSpPr/>
          <p:nvPr/>
        </p:nvGrpSpPr>
        <p:grpSpPr>
          <a:xfrm>
            <a:off x="143267" y="1553032"/>
            <a:ext cx="9798827" cy="1137913"/>
            <a:chOff x="0" y="0"/>
            <a:chExt cx="9798825" cy="1137911"/>
          </a:xfrm>
        </p:grpSpPr>
        <p:sp>
          <p:nvSpPr>
            <p:cNvPr id="177" name="Rectangle aux angles arrondis"/>
            <p:cNvSpPr/>
            <p:nvPr/>
          </p:nvSpPr>
          <p:spPr>
            <a:xfrm>
              <a:off x="0" y="0"/>
              <a:ext cx="9798825" cy="1137911"/>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marL="457200" indent="-457200">
                <a:lnSpc>
                  <a:spcPct val="120000"/>
                </a:lnSpc>
                <a:defRPr sz="2800" baseline="30000"/>
              </a:pPr>
              <a:endParaRPr/>
            </a:p>
          </p:txBody>
        </p:sp>
        <p:sp>
          <p:nvSpPr>
            <p:cNvPr id="178" name="L’activité pathologique peut se poursuivre même en l’absence de symptômes"/>
            <p:cNvSpPr txBox="1"/>
            <p:nvPr/>
          </p:nvSpPr>
          <p:spPr>
            <a:xfrm>
              <a:off x="55547" y="51892"/>
              <a:ext cx="9687730" cy="10341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457200" indent="-914400">
                <a:lnSpc>
                  <a:spcPct val="120000"/>
                </a:lnSpc>
                <a:defRPr sz="2800"/>
              </a:lvl1pPr>
            </a:lstStyle>
            <a:p>
              <a:r>
                <a:rPr dirty="0" err="1"/>
                <a:t>L’activité</a:t>
              </a:r>
              <a:r>
                <a:rPr dirty="0"/>
                <a:t> </a:t>
              </a:r>
              <a:r>
                <a:rPr lang="fr-FR" dirty="0"/>
                <a:t>pathologique </a:t>
              </a:r>
              <a:r>
                <a:rPr dirty="0" err="1"/>
                <a:t>peut</a:t>
              </a:r>
              <a:r>
                <a:rPr dirty="0"/>
                <a:t> </a:t>
              </a:r>
              <a:r>
                <a:rPr lang="it-IT" dirty="0">
                  <a:solidFill>
                    <a:schemeClr val="tx1"/>
                  </a:solidFill>
                </a:rPr>
                <a:t>persister</a:t>
              </a:r>
              <a:r>
                <a:rPr dirty="0"/>
                <a:t> </a:t>
              </a:r>
              <a:r>
                <a:rPr dirty="0" err="1"/>
                <a:t>même</a:t>
              </a:r>
              <a:r>
                <a:rPr dirty="0"/>
                <a:t> </a:t>
              </a:r>
              <a:r>
                <a:rPr dirty="0" err="1"/>
                <a:t>en</a:t>
              </a:r>
              <a:r>
                <a:rPr dirty="0"/>
                <a:t> </a:t>
              </a:r>
              <a:r>
                <a:rPr dirty="0" err="1"/>
                <a:t>l’absence</a:t>
              </a:r>
              <a:r>
                <a:rPr dirty="0"/>
                <a:t> de </a:t>
              </a:r>
              <a:r>
                <a:rPr dirty="0" err="1"/>
                <a:t>symptômes</a:t>
              </a:r>
              <a:endParaRPr dirty="0"/>
            </a:p>
          </p:txBody>
        </p:sp>
      </p:grpSp>
      <p:grpSp>
        <p:nvGrpSpPr>
          <p:cNvPr id="182" name="Rounded Rectangle 40"/>
          <p:cNvGrpSpPr/>
          <p:nvPr/>
        </p:nvGrpSpPr>
        <p:grpSpPr>
          <a:xfrm>
            <a:off x="832111" y="2846920"/>
            <a:ext cx="9798826" cy="1137602"/>
            <a:chOff x="0" y="0"/>
            <a:chExt cx="9798824" cy="1137600"/>
          </a:xfrm>
        </p:grpSpPr>
        <p:sp>
          <p:nvSpPr>
            <p:cNvPr id="180" name="Rectangle aux angles arrondis"/>
            <p:cNvSpPr/>
            <p:nvPr/>
          </p:nvSpPr>
          <p:spPr>
            <a:xfrm>
              <a:off x="0" y="0"/>
              <a:ext cx="9798825" cy="1137601"/>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lnSpc>
                  <a:spcPct val="120000"/>
                </a:lnSpc>
                <a:defRPr sz="2800"/>
              </a:pPr>
              <a:endParaRPr/>
            </a:p>
          </p:txBody>
        </p:sp>
        <p:sp>
          <p:nvSpPr>
            <p:cNvPr id="181" name="La réserve neurologique doit être préservée"/>
            <p:cNvSpPr txBox="1"/>
            <p:nvPr/>
          </p:nvSpPr>
          <p:spPr>
            <a:xfrm>
              <a:off x="55532" y="371416"/>
              <a:ext cx="9687760" cy="394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800"/>
              </a:lvl1pPr>
            </a:lstStyle>
            <a:p>
              <a:r>
                <a:t>La réserve neurologique doit être préservée</a:t>
              </a:r>
            </a:p>
          </p:txBody>
        </p:sp>
      </p:grpSp>
      <p:grpSp>
        <p:nvGrpSpPr>
          <p:cNvPr id="185" name="Rounded Rectangle 44"/>
          <p:cNvGrpSpPr/>
          <p:nvPr/>
        </p:nvGrpSpPr>
        <p:grpSpPr>
          <a:xfrm>
            <a:off x="2209800" y="5432783"/>
            <a:ext cx="9798826" cy="1137602"/>
            <a:chOff x="0" y="0"/>
            <a:chExt cx="9798825" cy="1137601"/>
          </a:xfrm>
        </p:grpSpPr>
        <p:sp>
          <p:nvSpPr>
            <p:cNvPr id="183" name="Rectangle aux angles arrondis"/>
            <p:cNvSpPr/>
            <p:nvPr/>
          </p:nvSpPr>
          <p:spPr>
            <a:xfrm>
              <a:off x="0" y="0"/>
              <a:ext cx="9798825" cy="1137601"/>
            </a:xfrm>
            <a:prstGeom prst="roundRect">
              <a:avLst>
                <a:gd name="adj" fmla="val 16667"/>
              </a:avLst>
            </a:prstGeom>
            <a:solidFill>
              <a:srgbClr val="FBE1D3"/>
            </a:solidFill>
            <a:ln w="25400" cap="flat">
              <a:solidFill>
                <a:schemeClr val="accent1"/>
              </a:solidFill>
              <a:prstDash val="solid"/>
              <a:round/>
            </a:ln>
            <a:effectLst/>
          </p:spPr>
          <p:txBody>
            <a:bodyPr wrap="square" lIns="45719" tIns="45719" rIns="45719" bIns="45719" numCol="1" anchor="ctr">
              <a:noAutofit/>
            </a:bodyPr>
            <a:lstStyle/>
            <a:p>
              <a:pPr>
                <a:lnSpc>
                  <a:spcPct val="120000"/>
                </a:lnSpc>
                <a:defRPr>
                  <a:solidFill>
                    <a:srgbClr val="FFFFFF"/>
                  </a:solidFill>
                </a:defRPr>
              </a:pPr>
              <a:endParaRPr/>
            </a:p>
          </p:txBody>
        </p:sp>
        <p:sp>
          <p:nvSpPr>
            <p:cNvPr id="184" name="La déficience cognitive prédit l’aggravation de l’incapacité physique"/>
            <p:cNvSpPr txBox="1"/>
            <p:nvPr/>
          </p:nvSpPr>
          <p:spPr>
            <a:xfrm>
              <a:off x="55532" y="75492"/>
              <a:ext cx="9687760" cy="9866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nSpc>
                  <a:spcPct val="120000"/>
                </a:lnSpc>
                <a:defRPr sz="2800" spc="-30"/>
              </a:lvl1pPr>
            </a:lstStyle>
            <a:p>
              <a:pPr marL="358775" indent="-358775"/>
              <a:r>
                <a:rPr dirty="0"/>
                <a:t>La </a:t>
              </a:r>
              <a:r>
                <a:rPr dirty="0" err="1"/>
                <a:t>déficience</a:t>
              </a:r>
              <a:r>
                <a:rPr dirty="0"/>
                <a:t> cognitive </a:t>
              </a:r>
              <a:r>
                <a:rPr dirty="0" err="1"/>
                <a:t>prédit</a:t>
              </a:r>
              <a:r>
                <a:rPr dirty="0"/>
                <a:t> </a:t>
              </a:r>
              <a:r>
                <a:rPr dirty="0" err="1"/>
                <a:t>l’aggravation</a:t>
              </a:r>
              <a:r>
                <a:rPr dirty="0"/>
                <a:t> </a:t>
              </a:r>
              <a:r>
                <a:rPr lang="en-GB" dirty="0"/>
                <a:t>du handicap </a:t>
              </a:r>
              <a:r>
                <a:rPr dirty="0"/>
                <a:t>physique</a:t>
              </a:r>
            </a:p>
          </p:txBody>
        </p: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sp>
        <p:nvSpPr>
          <p:cNvPr id="190" name="Title 1"/>
          <p:cNvSpPr txBox="1">
            <a:spLocks noGrp="1"/>
          </p:cNvSpPr>
          <p:nvPr>
            <p:ph type="title"/>
          </p:nvPr>
        </p:nvSpPr>
        <p:spPr>
          <a:xfrm>
            <a:off x="-1" y="-1"/>
            <a:ext cx="11307602" cy="1335602"/>
          </a:xfrm>
          <a:prstGeom prst="rect">
            <a:avLst/>
          </a:prstGeom>
        </p:spPr>
        <p:txBody>
          <a:bodyPr/>
          <a:lstStyle/>
          <a:p>
            <a:r>
              <a:rPr dirty="0" err="1"/>
              <a:t>L’activité</a:t>
            </a:r>
            <a:r>
              <a:rPr dirty="0"/>
              <a:t> </a:t>
            </a:r>
            <a:r>
              <a:rPr lang="fr-FR" dirty="0"/>
              <a:t>pathologique </a:t>
            </a:r>
            <a:r>
              <a:rPr lang="it-IT" dirty="0">
                <a:solidFill>
                  <a:schemeClr val="bg1"/>
                </a:solidFill>
              </a:rPr>
              <a:t>persiste</a:t>
            </a:r>
            <a:r>
              <a:rPr dirty="0"/>
              <a:t> : </a:t>
            </a:r>
            <a:br>
              <a:rPr dirty="0"/>
            </a:br>
            <a:r>
              <a:rPr dirty="0"/>
              <a:t>des </a:t>
            </a:r>
            <a:r>
              <a:rPr dirty="0" err="1"/>
              <a:t>dégâts</a:t>
            </a:r>
            <a:r>
              <a:rPr dirty="0"/>
              <a:t> se </a:t>
            </a:r>
            <a:r>
              <a:rPr dirty="0" err="1"/>
              <a:t>produisent</a:t>
            </a:r>
            <a:r>
              <a:rPr dirty="0"/>
              <a:t> </a:t>
            </a:r>
            <a:r>
              <a:rPr dirty="0" err="1"/>
              <a:t>dans</a:t>
            </a:r>
            <a:r>
              <a:rPr dirty="0"/>
              <a:t> tout le SNC</a:t>
            </a:r>
          </a:p>
        </p:txBody>
      </p:sp>
      <p:sp>
        <p:nvSpPr>
          <p:cNvPr id="191" name="Content Placeholder 3"/>
          <p:cNvSpPr txBox="1">
            <a:spLocks noGrp="1"/>
          </p:cNvSpPr>
          <p:nvPr>
            <p:ph type="body" idx="1"/>
          </p:nvPr>
        </p:nvSpPr>
        <p:spPr>
          <a:xfrm>
            <a:off x="509462" y="1597820"/>
            <a:ext cx="10796311" cy="4525963"/>
          </a:xfrm>
          <a:prstGeom prst="rect">
            <a:avLst/>
          </a:prstGeom>
        </p:spPr>
        <p:txBody>
          <a:bodyPr/>
          <a:lstStyle/>
          <a:p>
            <a:r>
              <a:rPr dirty="0" err="1">
                <a:solidFill>
                  <a:schemeClr val="tx1"/>
                </a:solidFill>
              </a:rPr>
              <a:t>Dans</a:t>
            </a:r>
            <a:r>
              <a:rPr dirty="0">
                <a:solidFill>
                  <a:schemeClr val="tx1"/>
                </a:solidFill>
              </a:rPr>
              <a:t> la SEP </a:t>
            </a:r>
            <a:r>
              <a:rPr dirty="0" err="1">
                <a:solidFill>
                  <a:schemeClr val="tx1"/>
                </a:solidFill>
              </a:rPr>
              <a:t>récurrente</a:t>
            </a:r>
            <a:r>
              <a:rPr dirty="0">
                <a:solidFill>
                  <a:schemeClr val="tx1"/>
                </a:solidFill>
              </a:rPr>
              <a:t>, les </a:t>
            </a:r>
            <a:r>
              <a:rPr dirty="0" err="1">
                <a:solidFill>
                  <a:schemeClr val="tx1"/>
                </a:solidFill>
              </a:rPr>
              <a:t>dégâts</a:t>
            </a:r>
            <a:r>
              <a:rPr dirty="0">
                <a:solidFill>
                  <a:schemeClr val="tx1"/>
                </a:solidFill>
              </a:rPr>
              <a:t> </a:t>
            </a:r>
            <a:r>
              <a:rPr dirty="0" err="1">
                <a:solidFill>
                  <a:schemeClr val="tx1"/>
                </a:solidFill>
              </a:rPr>
              <a:t>causés</a:t>
            </a:r>
            <a:r>
              <a:rPr dirty="0">
                <a:solidFill>
                  <a:schemeClr val="tx1"/>
                </a:solidFill>
              </a:rPr>
              <a:t> </a:t>
            </a:r>
            <a:r>
              <a:rPr lang="it-IT" dirty="0" err="1">
                <a:solidFill>
                  <a:schemeClr val="tx1"/>
                </a:solidFill>
              </a:rPr>
              <a:t>au</a:t>
            </a:r>
            <a:r>
              <a:rPr dirty="0">
                <a:solidFill>
                  <a:schemeClr val="tx1"/>
                </a:solidFill>
              </a:rPr>
              <a:t> SNC ne </a:t>
            </a:r>
            <a:r>
              <a:rPr dirty="0" err="1">
                <a:solidFill>
                  <a:schemeClr val="tx1"/>
                </a:solidFill>
              </a:rPr>
              <a:t>sont</a:t>
            </a:r>
            <a:r>
              <a:rPr dirty="0">
                <a:solidFill>
                  <a:schemeClr val="tx1"/>
                </a:solidFill>
              </a:rPr>
              <a:t> plus </a:t>
            </a:r>
            <a:r>
              <a:rPr dirty="0" err="1">
                <a:solidFill>
                  <a:schemeClr val="tx1"/>
                </a:solidFill>
              </a:rPr>
              <a:t>considérés</a:t>
            </a:r>
            <a:r>
              <a:rPr dirty="0">
                <a:solidFill>
                  <a:schemeClr val="tx1"/>
                </a:solidFill>
              </a:rPr>
              <a:t> </a:t>
            </a:r>
            <a:r>
              <a:rPr dirty="0" err="1">
                <a:solidFill>
                  <a:schemeClr val="tx1"/>
                </a:solidFill>
              </a:rPr>
              <a:t>comme</a:t>
            </a:r>
            <a:r>
              <a:rPr dirty="0">
                <a:solidFill>
                  <a:schemeClr val="tx1"/>
                </a:solidFill>
              </a:rPr>
              <a:t> se </a:t>
            </a:r>
            <a:r>
              <a:rPr dirty="0" err="1">
                <a:solidFill>
                  <a:schemeClr val="tx1"/>
                </a:solidFill>
              </a:rPr>
              <a:t>limitant</a:t>
            </a:r>
            <a:r>
              <a:rPr dirty="0">
                <a:solidFill>
                  <a:schemeClr val="tx1"/>
                </a:solidFill>
              </a:rPr>
              <a:t> à des </a:t>
            </a:r>
            <a:r>
              <a:rPr dirty="0" err="1">
                <a:solidFill>
                  <a:schemeClr val="tx1"/>
                </a:solidFill>
              </a:rPr>
              <a:t>lésions</a:t>
            </a:r>
            <a:r>
              <a:rPr dirty="0">
                <a:solidFill>
                  <a:schemeClr val="tx1"/>
                </a:solidFill>
              </a:rPr>
              <a:t> </a:t>
            </a:r>
            <a:r>
              <a:rPr dirty="0" err="1">
                <a:solidFill>
                  <a:schemeClr val="tx1"/>
                </a:solidFill>
              </a:rPr>
              <a:t>macroscopiques</a:t>
            </a:r>
            <a:r>
              <a:rPr dirty="0">
                <a:solidFill>
                  <a:schemeClr val="tx1"/>
                </a:solidFill>
              </a:rPr>
              <a:t> </a:t>
            </a:r>
            <a:r>
              <a:rPr dirty="0" err="1">
                <a:solidFill>
                  <a:schemeClr val="tx1"/>
                </a:solidFill>
              </a:rPr>
              <a:t>affectant</a:t>
            </a:r>
            <a:r>
              <a:rPr dirty="0">
                <a:solidFill>
                  <a:schemeClr val="tx1"/>
                </a:solidFill>
              </a:rPr>
              <a:t> la myéline</a:t>
            </a:r>
            <a:r>
              <a:rPr baseline="30000" dirty="0">
                <a:solidFill>
                  <a:schemeClr val="tx1"/>
                </a:solidFill>
              </a:rPr>
              <a:t>1</a:t>
            </a:r>
          </a:p>
          <a:p>
            <a:pPr marL="684000" lvl="1" indent="-342000">
              <a:defRPr sz="2400"/>
            </a:pPr>
            <a:r>
              <a:rPr dirty="0">
                <a:solidFill>
                  <a:schemeClr val="tx1"/>
                </a:solidFill>
              </a:rPr>
              <a:t>Les </a:t>
            </a:r>
            <a:r>
              <a:rPr lang="it-IT" dirty="0" err="1">
                <a:solidFill>
                  <a:schemeClr val="tx1"/>
                </a:solidFill>
              </a:rPr>
              <a:t>lésions</a:t>
            </a:r>
            <a:r>
              <a:rPr lang="it-IT" dirty="0">
                <a:solidFill>
                  <a:schemeClr val="tx1"/>
                </a:solidFill>
              </a:rPr>
              <a:t> </a:t>
            </a:r>
            <a:r>
              <a:rPr dirty="0" err="1">
                <a:solidFill>
                  <a:schemeClr val="tx1"/>
                </a:solidFill>
              </a:rPr>
              <a:t>sont</a:t>
            </a:r>
            <a:r>
              <a:rPr dirty="0">
                <a:solidFill>
                  <a:schemeClr val="tx1"/>
                </a:solidFill>
              </a:rPr>
              <a:t> </a:t>
            </a:r>
            <a:r>
              <a:rPr dirty="0" err="1">
                <a:solidFill>
                  <a:schemeClr val="tx1"/>
                </a:solidFill>
              </a:rPr>
              <a:t>diffus</a:t>
            </a:r>
            <a:r>
              <a:rPr lang="it-IT" dirty="0">
                <a:solidFill>
                  <a:schemeClr val="tx1"/>
                </a:solidFill>
              </a:rPr>
              <a:t>es</a:t>
            </a:r>
            <a:r>
              <a:rPr dirty="0">
                <a:solidFill>
                  <a:schemeClr val="tx1"/>
                </a:solidFill>
              </a:rPr>
              <a:t> et permanent</a:t>
            </a:r>
            <a:r>
              <a:rPr lang="it-IT" dirty="0">
                <a:solidFill>
                  <a:schemeClr val="tx1"/>
                </a:solidFill>
              </a:rPr>
              <a:t>e</a:t>
            </a:r>
            <a:r>
              <a:rPr dirty="0">
                <a:solidFill>
                  <a:schemeClr val="tx1"/>
                </a:solidFill>
              </a:rPr>
              <a:t>s tout au </a:t>
            </a:r>
            <a:r>
              <a:rPr lang="it-IT" dirty="0">
                <a:solidFill>
                  <a:schemeClr val="tx1"/>
                </a:solidFill>
              </a:rPr>
              <a:t>long </a:t>
            </a:r>
            <a:r>
              <a:rPr dirty="0">
                <a:solidFill>
                  <a:schemeClr val="tx1"/>
                </a:solidFill>
              </a:rPr>
              <a:t>de la </a:t>
            </a:r>
            <a:r>
              <a:rPr dirty="0" err="1">
                <a:solidFill>
                  <a:schemeClr val="tx1"/>
                </a:solidFill>
              </a:rPr>
              <a:t>maladie</a:t>
            </a:r>
            <a:endParaRPr dirty="0">
              <a:solidFill>
                <a:schemeClr val="tx1"/>
              </a:solidFill>
            </a:endParaRPr>
          </a:p>
          <a:p>
            <a:pPr marL="684000" lvl="1" indent="-342000">
              <a:defRPr sz="2400"/>
            </a:pPr>
            <a:r>
              <a:rPr dirty="0">
                <a:solidFill>
                  <a:schemeClr val="tx1"/>
                </a:solidFill>
              </a:rPr>
              <a:t>Les </a:t>
            </a:r>
            <a:r>
              <a:rPr lang="it-IT" dirty="0" err="1">
                <a:solidFill>
                  <a:schemeClr val="tx1"/>
                </a:solidFill>
              </a:rPr>
              <a:t>lésions</a:t>
            </a:r>
            <a:r>
              <a:rPr lang="it-IT" dirty="0">
                <a:solidFill>
                  <a:schemeClr val="tx1"/>
                </a:solidFill>
              </a:rPr>
              <a:t> </a:t>
            </a:r>
            <a:r>
              <a:rPr dirty="0">
                <a:solidFill>
                  <a:schemeClr val="tx1"/>
                </a:solidFill>
              </a:rPr>
              <a:t>se </a:t>
            </a:r>
            <a:r>
              <a:rPr dirty="0" err="1">
                <a:solidFill>
                  <a:schemeClr val="tx1"/>
                </a:solidFill>
              </a:rPr>
              <a:t>produisent</a:t>
            </a:r>
            <a:r>
              <a:rPr dirty="0">
                <a:solidFill>
                  <a:schemeClr val="tx1"/>
                </a:solidFill>
              </a:rPr>
              <a:t> </a:t>
            </a:r>
            <a:r>
              <a:rPr dirty="0" err="1">
                <a:solidFill>
                  <a:schemeClr val="tx1"/>
                </a:solidFill>
              </a:rPr>
              <a:t>dans</a:t>
            </a:r>
            <a:r>
              <a:rPr dirty="0">
                <a:solidFill>
                  <a:schemeClr val="tx1"/>
                </a:solidFill>
              </a:rPr>
              <a:t> la substance blanche et </a:t>
            </a:r>
            <a:r>
              <a:rPr lang="it-IT" dirty="0" err="1">
                <a:solidFill>
                  <a:schemeClr val="tx1"/>
                </a:solidFill>
              </a:rPr>
              <a:t>dans</a:t>
            </a:r>
            <a:r>
              <a:rPr lang="it-IT" dirty="0">
                <a:solidFill>
                  <a:schemeClr val="tx1"/>
                </a:solidFill>
              </a:rPr>
              <a:t> </a:t>
            </a:r>
            <a:r>
              <a:rPr dirty="0">
                <a:solidFill>
                  <a:schemeClr val="tx1"/>
                </a:solidFill>
              </a:rPr>
              <a:t>la substance </a:t>
            </a:r>
            <a:r>
              <a:rPr dirty="0" err="1">
                <a:solidFill>
                  <a:schemeClr val="tx1"/>
                </a:solidFill>
              </a:rPr>
              <a:t>grise</a:t>
            </a:r>
            <a:endParaRPr dirty="0">
              <a:solidFill>
                <a:schemeClr val="tx1"/>
              </a:solidFill>
            </a:endParaRPr>
          </a:p>
          <a:p>
            <a:pPr marL="684000" lvl="1" indent="-342000">
              <a:defRPr sz="2400"/>
            </a:pPr>
            <a:endParaRPr dirty="0">
              <a:solidFill>
                <a:schemeClr val="tx1"/>
              </a:solidFill>
            </a:endParaRPr>
          </a:p>
          <a:p>
            <a:r>
              <a:rPr dirty="0" err="1">
                <a:solidFill>
                  <a:schemeClr val="tx1"/>
                </a:solidFill>
              </a:rPr>
              <a:t>L’atrophie</a:t>
            </a:r>
            <a:r>
              <a:rPr dirty="0">
                <a:solidFill>
                  <a:schemeClr val="tx1"/>
                </a:solidFill>
              </a:rPr>
              <a:t> </a:t>
            </a:r>
            <a:r>
              <a:rPr dirty="0" err="1">
                <a:solidFill>
                  <a:schemeClr val="tx1"/>
                </a:solidFill>
              </a:rPr>
              <a:t>cérébrale</a:t>
            </a:r>
            <a:r>
              <a:rPr dirty="0">
                <a:solidFill>
                  <a:schemeClr val="tx1"/>
                </a:solidFill>
              </a:rPr>
              <a:t> se </a:t>
            </a:r>
            <a:r>
              <a:rPr dirty="0" err="1">
                <a:solidFill>
                  <a:schemeClr val="tx1"/>
                </a:solidFill>
              </a:rPr>
              <a:t>poursuit</a:t>
            </a:r>
            <a:r>
              <a:rPr dirty="0">
                <a:solidFill>
                  <a:schemeClr val="tx1"/>
                </a:solidFill>
              </a:rPr>
              <a:t> tout au long de la </a:t>
            </a:r>
            <a:r>
              <a:rPr dirty="0" err="1">
                <a:solidFill>
                  <a:schemeClr val="tx1"/>
                </a:solidFill>
              </a:rPr>
              <a:t>maladie</a:t>
            </a:r>
            <a:r>
              <a:rPr dirty="0">
                <a:solidFill>
                  <a:schemeClr val="tx1"/>
                </a:solidFill>
              </a:rPr>
              <a:t>, et </a:t>
            </a:r>
            <a:r>
              <a:rPr dirty="0" err="1">
                <a:solidFill>
                  <a:schemeClr val="tx1"/>
                </a:solidFill>
              </a:rPr>
              <a:t>elle</a:t>
            </a:r>
            <a:r>
              <a:rPr dirty="0">
                <a:solidFill>
                  <a:schemeClr val="tx1"/>
                </a:solidFill>
              </a:rPr>
              <a:t> </a:t>
            </a:r>
            <a:r>
              <a:rPr dirty="0" err="1">
                <a:solidFill>
                  <a:schemeClr val="tx1"/>
                </a:solidFill>
              </a:rPr>
              <a:t>est</a:t>
            </a:r>
            <a:r>
              <a:rPr dirty="0">
                <a:solidFill>
                  <a:schemeClr val="tx1"/>
                </a:solidFill>
              </a:rPr>
              <a:t> </a:t>
            </a:r>
            <a:r>
              <a:rPr lang="it-IT" dirty="0" err="1">
                <a:solidFill>
                  <a:schemeClr val="tx1"/>
                </a:solidFill>
              </a:rPr>
              <a:t>évidente</a:t>
            </a:r>
            <a:r>
              <a:rPr dirty="0">
                <a:solidFill>
                  <a:schemeClr val="tx1"/>
                </a:solidFill>
              </a:rPr>
              <a:t> </a:t>
            </a:r>
            <a:r>
              <a:rPr dirty="0" err="1">
                <a:solidFill>
                  <a:schemeClr val="tx1"/>
                </a:solidFill>
              </a:rPr>
              <a:t>même</a:t>
            </a:r>
            <a:r>
              <a:rPr dirty="0">
                <a:solidFill>
                  <a:schemeClr val="tx1"/>
                </a:solidFill>
              </a:rPr>
              <a:t> chez les </a:t>
            </a:r>
            <a:r>
              <a:rPr dirty="0" err="1">
                <a:solidFill>
                  <a:schemeClr val="tx1"/>
                </a:solidFill>
              </a:rPr>
              <a:t>personnes</a:t>
            </a:r>
            <a:r>
              <a:rPr dirty="0">
                <a:solidFill>
                  <a:schemeClr val="tx1"/>
                </a:solidFill>
              </a:rPr>
              <a:t> </a:t>
            </a:r>
            <a:r>
              <a:rPr dirty="0" err="1">
                <a:solidFill>
                  <a:schemeClr val="tx1"/>
                </a:solidFill>
              </a:rPr>
              <a:t>présentant</a:t>
            </a:r>
            <a:r>
              <a:rPr dirty="0">
                <a:solidFill>
                  <a:schemeClr val="tx1"/>
                </a:solidFill>
              </a:rPr>
              <a:t> un SCI et un SRI</a:t>
            </a:r>
            <a:r>
              <a:rPr baseline="30000" dirty="0">
                <a:solidFill>
                  <a:schemeClr val="tx1"/>
                </a:solidFill>
              </a:rPr>
              <a:t>2</a:t>
            </a:r>
          </a:p>
        </p:txBody>
      </p:sp>
      <p:sp>
        <p:nvSpPr>
          <p:cNvPr id="192" name="Text Placeholder 4"/>
          <p:cNvSpPr>
            <a:spLocks noGrp="1"/>
          </p:cNvSpPr>
          <p:nvPr>
            <p:ph type="body" idx="13"/>
          </p:nvPr>
        </p:nvSpPr>
        <p:spPr>
          <a:xfrm>
            <a:off x="528136" y="6396335"/>
            <a:ext cx="10777637" cy="461666"/>
          </a:xfrm>
          <a:prstGeom prst="rect">
            <a:avLst/>
          </a:prstGeom>
          <a:extLst>
            <a:ext uri="{C572A759-6A51-4108-AA02-DFA0A04FC94B}">
              <ma14:wrappingTextBoxFlag xmlns="" xmlns:ma14="http://schemas.microsoft.com/office/mac/drawingml/2011/main" val="1"/>
            </a:ext>
          </a:extLst>
        </p:spPr>
        <p:txBody>
          <a:bodyPr/>
          <a:lstStyle/>
          <a:p>
            <a:pPr marL="0" indent="0">
              <a:buClrTx/>
              <a:buSzTx/>
              <a:buFontTx/>
              <a:buNone/>
              <a:defRPr sz="1200">
                <a:solidFill>
                  <a:schemeClr val="accent4"/>
                </a:solidFill>
              </a:defRPr>
            </a:pPr>
            <a:r>
              <a:t>SCI, syndrome cliniquement isolé ; SNC, système nerveux central ; SRI, syndrome radiologiquement isolé</a:t>
            </a:r>
            <a:br/>
            <a:r>
              <a:t>1. Filippi M, Rocca MA, 2005; 2. De Stefano N </a:t>
            </a:r>
            <a:r>
              <a:rPr i="1"/>
              <a:t>et al.</a:t>
            </a:r>
            <a:r>
              <a:t>, 2010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980" y="1537865"/>
            <a:ext cx="6812280" cy="3788664"/>
          </a:xfrm>
          <a:prstGeom prst="rect">
            <a:avLst/>
          </a:prstGeom>
        </p:spPr>
      </p:pic>
      <p:sp>
        <p:nvSpPr>
          <p:cNvPr id="196" name="TextBox 8"/>
          <p:cNvSpPr txBox="1">
            <a:spLocks noGrp="1"/>
          </p:cNvSpPr>
          <p:nvPr>
            <p:ph type="sldNum" sz="quarter" idx="2"/>
          </p:nvPr>
        </p:nvSpPr>
        <p:spPr>
          <a:xfrm>
            <a:off x="12075532" y="6692186"/>
            <a:ext cx="127001" cy="17281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9</a:t>
            </a:fld>
            <a:endParaRPr/>
          </a:p>
        </p:txBody>
      </p:sp>
      <p:sp>
        <p:nvSpPr>
          <p:cNvPr id="197" name="Title 1"/>
          <p:cNvSpPr txBox="1">
            <a:spLocks noGrp="1"/>
          </p:cNvSpPr>
          <p:nvPr>
            <p:ph type="title"/>
          </p:nvPr>
        </p:nvSpPr>
        <p:spPr>
          <a:xfrm>
            <a:off x="-1" y="-1"/>
            <a:ext cx="11307602" cy="1335602"/>
          </a:xfrm>
          <a:prstGeom prst="rect">
            <a:avLst/>
          </a:prstGeom>
        </p:spPr>
        <p:txBody>
          <a:bodyPr/>
          <a:lstStyle/>
          <a:p>
            <a:r>
              <a:rPr dirty="0" err="1"/>
              <a:t>L’activité</a:t>
            </a:r>
            <a:r>
              <a:rPr dirty="0"/>
              <a:t> </a:t>
            </a:r>
            <a:r>
              <a:rPr lang="fr-FR" dirty="0"/>
              <a:t>pathologique </a:t>
            </a:r>
            <a:r>
              <a:rPr lang="it-IT" dirty="0">
                <a:solidFill>
                  <a:schemeClr val="bg1"/>
                </a:solidFill>
              </a:rPr>
              <a:t>persiste</a:t>
            </a:r>
            <a:r>
              <a:rPr lang="it-IT" dirty="0">
                <a:solidFill>
                  <a:srgbClr val="FF0000"/>
                </a:solidFill>
              </a:rPr>
              <a:t> </a:t>
            </a:r>
            <a:r>
              <a:rPr dirty="0"/>
              <a:t>: </a:t>
            </a:r>
            <a:br>
              <a:rPr dirty="0"/>
            </a:br>
            <a:r>
              <a:rPr dirty="0" err="1"/>
              <a:t>l’atrophie</a:t>
            </a:r>
            <a:r>
              <a:rPr dirty="0"/>
              <a:t> du </a:t>
            </a:r>
            <a:r>
              <a:rPr dirty="0" err="1"/>
              <a:t>cerveau</a:t>
            </a:r>
            <a:r>
              <a:rPr dirty="0"/>
              <a:t> </a:t>
            </a:r>
            <a:r>
              <a:rPr dirty="0" err="1"/>
              <a:t>est</a:t>
            </a:r>
            <a:r>
              <a:rPr dirty="0"/>
              <a:t> </a:t>
            </a:r>
            <a:r>
              <a:rPr dirty="0" err="1"/>
              <a:t>accélérée</a:t>
            </a:r>
            <a:endParaRPr dirty="0"/>
          </a:p>
        </p:txBody>
      </p:sp>
      <p:sp>
        <p:nvSpPr>
          <p:cNvPr id="198" name="Text Placeholder 3"/>
          <p:cNvSpPr txBox="1">
            <a:spLocks noGrp="1"/>
          </p:cNvSpPr>
          <p:nvPr>
            <p:ph type="body" sz="quarter" idx="1"/>
          </p:nvPr>
        </p:nvSpPr>
        <p:spPr>
          <a:xfrm>
            <a:off x="528136" y="6396335"/>
            <a:ext cx="10777637" cy="461666"/>
          </a:xfrm>
          <a:prstGeom prst="rect">
            <a:avLst/>
          </a:prstGeom>
        </p:spPr>
        <p:txBody>
          <a:bodyPr anchor="b"/>
          <a:lstStyle/>
          <a:p>
            <a:pPr marL="0" indent="0">
              <a:buSzTx/>
              <a:buNone/>
              <a:defRPr sz="1200">
                <a:solidFill>
                  <a:schemeClr val="accent4"/>
                </a:solidFill>
              </a:defRPr>
            </a:pPr>
            <a:r>
              <a:t>Figure reproduite avec la permission d’Oxford PharmaGenesis d’après Giovannoni G </a:t>
            </a:r>
            <a:r>
              <a:rPr i="1"/>
              <a:t>et al.</a:t>
            </a:r>
            <a:r>
              <a:t> Brain health: time matters in multiple sclerosis.</a:t>
            </a:r>
            <a:br/>
            <a:r>
              <a:t>© 2015 Oxford PharmaGenesis Ltd. Available at: www.msbrainhealth.org</a:t>
            </a:r>
          </a:p>
        </p:txBody>
      </p:sp>
      <p:sp>
        <p:nvSpPr>
          <p:cNvPr id="200" name="TextBox 7"/>
          <p:cNvSpPr txBox="1"/>
          <p:nvPr/>
        </p:nvSpPr>
        <p:spPr>
          <a:xfrm>
            <a:off x="542825" y="5558773"/>
            <a:ext cx="10429976"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stStyle>
          <a:p>
            <a:r>
              <a:rPr dirty="0" err="1"/>
              <a:t>Cet</a:t>
            </a:r>
            <a:r>
              <a:rPr dirty="0"/>
              <a:t> </a:t>
            </a:r>
            <a:r>
              <a:rPr dirty="0" err="1"/>
              <a:t>exemple</a:t>
            </a:r>
            <a:r>
              <a:rPr dirty="0"/>
              <a:t> </a:t>
            </a:r>
            <a:r>
              <a:rPr dirty="0" err="1"/>
              <a:t>illustre</a:t>
            </a:r>
            <a:r>
              <a:rPr dirty="0"/>
              <a:t> comment </a:t>
            </a:r>
            <a:r>
              <a:rPr dirty="0" err="1"/>
              <a:t>l’atrophie</a:t>
            </a:r>
            <a:r>
              <a:rPr dirty="0"/>
              <a:t> du </a:t>
            </a:r>
            <a:r>
              <a:rPr dirty="0" err="1"/>
              <a:t>cerveau</a:t>
            </a:r>
            <a:r>
              <a:rPr dirty="0"/>
              <a:t> </a:t>
            </a:r>
            <a:r>
              <a:rPr dirty="0" err="1"/>
              <a:t>peut</a:t>
            </a:r>
            <a:r>
              <a:rPr dirty="0"/>
              <a:t> </a:t>
            </a:r>
            <a:r>
              <a:rPr dirty="0" err="1"/>
              <a:t>être</a:t>
            </a:r>
            <a:r>
              <a:rPr dirty="0"/>
              <a:t> </a:t>
            </a:r>
            <a:r>
              <a:rPr dirty="0" err="1"/>
              <a:t>accélérée</a:t>
            </a:r>
            <a:r>
              <a:rPr dirty="0"/>
              <a:t> chez </a:t>
            </a:r>
            <a:r>
              <a:rPr dirty="0" err="1"/>
              <a:t>une</a:t>
            </a:r>
            <a:r>
              <a:rPr dirty="0"/>
              <a:t> </a:t>
            </a:r>
            <a:r>
              <a:rPr dirty="0" err="1"/>
              <a:t>personne</a:t>
            </a:r>
            <a:r>
              <a:rPr dirty="0"/>
              <a:t> </a:t>
            </a:r>
            <a:r>
              <a:rPr lang="en-GB" dirty="0"/>
              <a:t/>
            </a:r>
            <a:br>
              <a:rPr lang="en-GB" dirty="0"/>
            </a:br>
            <a:r>
              <a:rPr dirty="0" err="1"/>
              <a:t>dont</a:t>
            </a:r>
            <a:r>
              <a:rPr dirty="0"/>
              <a:t> la SEP </a:t>
            </a:r>
            <a:r>
              <a:rPr dirty="0" err="1"/>
              <a:t>n’est</a:t>
            </a:r>
            <a:r>
              <a:rPr dirty="0"/>
              <a:t> pas </a:t>
            </a:r>
            <a:r>
              <a:rPr dirty="0" err="1"/>
              <a:t>traitée</a:t>
            </a:r>
            <a:r>
              <a:rPr dirty="0"/>
              <a:t> et </a:t>
            </a:r>
            <a:r>
              <a:rPr dirty="0" err="1"/>
              <a:t>dont</a:t>
            </a:r>
            <a:r>
              <a:rPr dirty="0"/>
              <a:t> la </a:t>
            </a:r>
            <a:r>
              <a:rPr dirty="0" err="1"/>
              <a:t>maladie</a:t>
            </a:r>
            <a:r>
              <a:rPr dirty="0"/>
              <a:t> </a:t>
            </a:r>
            <a:r>
              <a:rPr dirty="0" err="1"/>
              <a:t>est</a:t>
            </a:r>
            <a:r>
              <a:rPr dirty="0"/>
              <a:t> </a:t>
            </a:r>
            <a:r>
              <a:rPr dirty="0" err="1"/>
              <a:t>apparue</a:t>
            </a:r>
            <a:r>
              <a:rPr dirty="0"/>
              <a:t> à 25 </a:t>
            </a:r>
            <a:r>
              <a:rPr dirty="0" err="1"/>
              <a:t>ans</a:t>
            </a:r>
            <a:r>
              <a:rPr dirty="0"/>
              <a:t>, par </a:t>
            </a:r>
            <a:r>
              <a:rPr dirty="0" err="1"/>
              <a:t>comparaison</a:t>
            </a:r>
            <a:r>
              <a:rPr dirty="0"/>
              <a:t> à </a:t>
            </a:r>
            <a:r>
              <a:rPr lang="en-GB" dirty="0"/>
              <a:t/>
            </a:r>
            <a:br>
              <a:rPr lang="en-GB" dirty="0"/>
            </a:br>
            <a:r>
              <a:rPr dirty="0"/>
              <a:t>un </a:t>
            </a:r>
            <a:r>
              <a:rPr dirty="0" err="1"/>
              <a:t>individu</a:t>
            </a:r>
            <a:r>
              <a:rPr dirty="0"/>
              <a:t> </a:t>
            </a:r>
            <a:r>
              <a:rPr dirty="0" err="1"/>
              <a:t>en</a:t>
            </a:r>
            <a:r>
              <a:rPr dirty="0"/>
              <a:t> bonne santé </a:t>
            </a:r>
          </a:p>
        </p:txBody>
      </p:sp>
      <p:sp>
        <p:nvSpPr>
          <p:cNvPr id="8" name="TextBox 7"/>
          <p:cNvSpPr txBox="1"/>
          <p:nvPr/>
        </p:nvSpPr>
        <p:spPr>
          <a:xfrm rot="16200000">
            <a:off x="1201138" y="2616333"/>
            <a:ext cx="24774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fr-FR" sz="1400" dirty="0">
                <a:solidFill>
                  <a:schemeClr val="bg1"/>
                </a:solidFill>
              </a:rPr>
              <a:t>Réduction du volume cérébral</a:t>
            </a:r>
            <a:r>
              <a:rPr lang="en-US" sz="1400" dirty="0">
                <a:solidFill>
                  <a:schemeClr val="bg1"/>
                </a:solidFill>
              </a:rPr>
              <a:t> </a:t>
            </a:r>
            <a:endParaRPr kumimoji="0" lang="en-US" sz="1400" b="0" i="0" u="none" strike="noStrike" cap="none" spc="0" normalizeH="0" baseline="0" dirty="0">
              <a:ln>
                <a:noFill/>
              </a:ln>
              <a:solidFill>
                <a:schemeClr val="bg1"/>
              </a:solidFill>
              <a:effectLst/>
              <a:uFillTx/>
              <a:latin typeface="Arial"/>
              <a:ea typeface="Arial"/>
              <a:cs typeface="Arial"/>
              <a:sym typeface="Arial"/>
            </a:endParaRPr>
          </a:p>
        </p:txBody>
      </p:sp>
      <p:sp>
        <p:nvSpPr>
          <p:cNvPr id="9" name="TextBox 8"/>
          <p:cNvSpPr txBox="1"/>
          <p:nvPr/>
        </p:nvSpPr>
        <p:spPr>
          <a:xfrm>
            <a:off x="5600563" y="4828999"/>
            <a:ext cx="118237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solidFill>
                  <a:srgbClr val="FFFFFF"/>
                </a:solidFill>
              </a:rPr>
              <a:t>Âge croissant</a:t>
            </a:r>
            <a:r>
              <a:rPr lang="en-US" sz="1400" dirty="0">
                <a:solidFill>
                  <a:srgbClr val="FFFFFF"/>
                </a:solidFill>
              </a:rPr>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0" name="TextBox 9"/>
          <p:cNvSpPr txBox="1"/>
          <p:nvPr/>
        </p:nvSpPr>
        <p:spPr>
          <a:xfrm>
            <a:off x="5606624" y="4482364"/>
            <a:ext cx="117025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Âge (années)</a:t>
            </a:r>
            <a:r>
              <a:rPr lang="en-US" sz="1400" dirty="0"/>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1" name="TextBox 10"/>
          <p:cNvSpPr txBox="1"/>
          <p:nvPr/>
        </p:nvSpPr>
        <p:spPr>
          <a:xfrm>
            <a:off x="3344815"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21</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2" name="TextBox 11"/>
          <p:cNvSpPr txBox="1"/>
          <p:nvPr/>
        </p:nvSpPr>
        <p:spPr>
          <a:xfrm>
            <a:off x="3776454"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25</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3" name="TextBox 12"/>
          <p:cNvSpPr txBox="1"/>
          <p:nvPr/>
        </p:nvSpPr>
        <p:spPr>
          <a:xfrm>
            <a:off x="4316237"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30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4" name="TextBox 13"/>
          <p:cNvSpPr txBox="1"/>
          <p:nvPr/>
        </p:nvSpPr>
        <p:spPr>
          <a:xfrm>
            <a:off x="4856020"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35</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5" name="TextBox 14"/>
          <p:cNvSpPr txBox="1"/>
          <p:nvPr/>
        </p:nvSpPr>
        <p:spPr>
          <a:xfrm>
            <a:off x="5395803"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40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6" name="TextBox 15"/>
          <p:cNvSpPr txBox="1"/>
          <p:nvPr/>
        </p:nvSpPr>
        <p:spPr>
          <a:xfrm>
            <a:off x="5935586"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45</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7" name="TextBox 16"/>
          <p:cNvSpPr txBox="1"/>
          <p:nvPr/>
        </p:nvSpPr>
        <p:spPr>
          <a:xfrm>
            <a:off x="6475369"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50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8" name="TextBox 17"/>
          <p:cNvSpPr txBox="1"/>
          <p:nvPr/>
        </p:nvSpPr>
        <p:spPr>
          <a:xfrm>
            <a:off x="7015152"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55</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19" name="TextBox 18"/>
          <p:cNvSpPr txBox="1"/>
          <p:nvPr/>
        </p:nvSpPr>
        <p:spPr>
          <a:xfrm>
            <a:off x="7554935"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60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0" name="TextBox 19"/>
          <p:cNvSpPr txBox="1"/>
          <p:nvPr/>
        </p:nvSpPr>
        <p:spPr>
          <a:xfrm>
            <a:off x="8094718"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65</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1" name="TextBox 20"/>
          <p:cNvSpPr txBox="1"/>
          <p:nvPr/>
        </p:nvSpPr>
        <p:spPr>
          <a:xfrm>
            <a:off x="8634503" y="4264225"/>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1400" dirty="0"/>
              <a:t>70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2" name="TextBox 21"/>
          <p:cNvSpPr txBox="1"/>
          <p:nvPr/>
        </p:nvSpPr>
        <p:spPr>
          <a:xfrm>
            <a:off x="8987115" y="1719740"/>
            <a:ext cx="135013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GB" sz="1400" dirty="0"/>
              <a:t>En bonne santé</a:t>
            </a:r>
            <a:r>
              <a:rPr lang="en-US" sz="1400" dirty="0"/>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3" name="TextBox 22"/>
          <p:cNvSpPr txBox="1"/>
          <p:nvPr/>
        </p:nvSpPr>
        <p:spPr>
          <a:xfrm>
            <a:off x="8987115" y="2294686"/>
            <a:ext cx="134987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GB" sz="1400" dirty="0"/>
              <a:t>SEP non traitée</a:t>
            </a:r>
            <a:r>
              <a:rPr lang="en-US" sz="1400" dirty="0"/>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4" name="TextBox 23"/>
          <p:cNvSpPr txBox="1"/>
          <p:nvPr/>
        </p:nvSpPr>
        <p:spPr>
          <a:xfrm>
            <a:off x="3225029" y="4064015"/>
            <a:ext cx="19218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5" name="TextBox 24"/>
          <p:cNvSpPr txBox="1"/>
          <p:nvPr/>
        </p:nvSpPr>
        <p:spPr>
          <a:xfrm>
            <a:off x="3125180" y="379477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10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6" name="TextBox 25"/>
          <p:cNvSpPr txBox="1"/>
          <p:nvPr/>
        </p:nvSpPr>
        <p:spPr>
          <a:xfrm>
            <a:off x="3125180" y="352553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20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7" name="TextBox 26"/>
          <p:cNvSpPr txBox="1"/>
          <p:nvPr/>
        </p:nvSpPr>
        <p:spPr>
          <a:xfrm>
            <a:off x="3125180" y="325629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30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8" name="TextBox 27"/>
          <p:cNvSpPr txBox="1"/>
          <p:nvPr/>
        </p:nvSpPr>
        <p:spPr>
          <a:xfrm>
            <a:off x="3125180" y="298705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40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29" name="TextBox 28"/>
          <p:cNvSpPr txBox="1"/>
          <p:nvPr/>
        </p:nvSpPr>
        <p:spPr>
          <a:xfrm>
            <a:off x="3125180" y="271781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50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30" name="TextBox 29"/>
          <p:cNvSpPr txBox="1"/>
          <p:nvPr/>
        </p:nvSpPr>
        <p:spPr>
          <a:xfrm>
            <a:off x="3125180" y="244857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60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31" name="TextBox 30"/>
          <p:cNvSpPr txBox="1"/>
          <p:nvPr/>
        </p:nvSpPr>
        <p:spPr>
          <a:xfrm>
            <a:off x="3125180" y="217933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70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32" name="TextBox 31"/>
          <p:cNvSpPr txBox="1"/>
          <p:nvPr/>
        </p:nvSpPr>
        <p:spPr>
          <a:xfrm>
            <a:off x="3125180" y="191009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80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33" name="TextBox 32"/>
          <p:cNvSpPr txBox="1"/>
          <p:nvPr/>
        </p:nvSpPr>
        <p:spPr>
          <a:xfrm>
            <a:off x="3125180" y="1640854"/>
            <a:ext cx="292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90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34" name="TextBox 33"/>
          <p:cNvSpPr txBox="1"/>
          <p:nvPr/>
        </p:nvSpPr>
        <p:spPr>
          <a:xfrm>
            <a:off x="3025330" y="1371614"/>
            <a:ext cx="39188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GB" sz="1400" dirty="0"/>
              <a:t>100</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
        <p:nvSpPr>
          <p:cNvPr id="35" name="TextBox 34"/>
          <p:cNvSpPr txBox="1"/>
          <p:nvPr/>
        </p:nvSpPr>
        <p:spPr>
          <a:xfrm rot="16200000">
            <a:off x="1367762" y="2728916"/>
            <a:ext cx="305865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fr-FR" sz="1400" dirty="0"/>
              <a:t>Volume du cerveau (% du maximum)</a:t>
            </a:r>
            <a:r>
              <a:rPr lang="en-US" sz="1400" dirty="0"/>
              <a:t> </a:t>
            </a:r>
            <a:endParaRPr kumimoji="0" lang="en-US" sz="1400" b="0" i="0" u="none" strike="noStrike" cap="none" spc="0" normalizeH="0" baseline="0" dirty="0">
              <a:ln>
                <a:noFill/>
              </a:ln>
              <a:solidFill>
                <a:srgbClr val="FFFFFF"/>
              </a:solidFill>
              <a:effectLst/>
              <a:uFillTx/>
              <a:latin typeface="Arial"/>
              <a:ea typeface="Arial"/>
              <a:cs typeface="Arial"/>
              <a:sym typeface="Arial"/>
            </a:endParaRPr>
          </a:p>
        </p:txBody>
      </p:sp>
    </p:spTree>
  </p:cSld>
  <p:clrMapOvr>
    <a:masterClrMapping/>
  </p:clrMapOvr>
  <p:transition spd="med"/>
</p:sld>
</file>

<file path=ppt/theme/theme1.xml><?xml version="1.0" encoding="utf-8"?>
<a:theme xmlns:a="http://schemas.openxmlformats.org/drawingml/2006/main" name="Brain_Health_theme">
  <a:themeElements>
    <a:clrScheme name="Brain_Health_theme">
      <a:dk1>
        <a:srgbClr val="000000"/>
      </a:dk1>
      <a:lt1>
        <a:srgbClr val="FFFFFF"/>
      </a:lt1>
      <a:dk2>
        <a:srgbClr val="A7A7A7"/>
      </a:dk2>
      <a:lt2>
        <a:srgbClr val="535353"/>
      </a:lt2>
      <a:accent1>
        <a:srgbClr val="EB6724"/>
      </a:accent1>
      <a:accent2>
        <a:srgbClr val="707070"/>
      </a:accent2>
      <a:accent3>
        <a:srgbClr val="F8B135"/>
      </a:accent3>
      <a:accent4>
        <a:srgbClr val="346B2D"/>
      </a:accent4>
      <a:accent5>
        <a:srgbClr val="9D3E37"/>
      </a:accent5>
      <a:accent6>
        <a:srgbClr val="C7D32D"/>
      </a:accent6>
      <a:hlink>
        <a:srgbClr val="0000FF"/>
      </a:hlink>
      <a:folHlink>
        <a:srgbClr val="FF00FF"/>
      </a:folHlink>
    </a:clrScheme>
    <a:fontScheme name="Brain_Health_theme">
      <a:majorFont>
        <a:latin typeface="Helvetica"/>
        <a:ea typeface="Helvetica"/>
        <a:cs typeface="Helvetica"/>
      </a:majorFont>
      <a:minorFont>
        <a:latin typeface="Calibri"/>
        <a:ea typeface="Calibri"/>
        <a:cs typeface="Calibri"/>
      </a:minorFont>
    </a:fontScheme>
    <a:fmtScheme name="Brain_Health_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ain_Health_theme">
  <a:themeElements>
    <a:clrScheme name="Brain_Health_theme">
      <a:dk1>
        <a:srgbClr val="000000"/>
      </a:dk1>
      <a:lt1>
        <a:srgbClr val="FFFFFF"/>
      </a:lt1>
      <a:dk2>
        <a:srgbClr val="A7A7A7"/>
      </a:dk2>
      <a:lt2>
        <a:srgbClr val="535353"/>
      </a:lt2>
      <a:accent1>
        <a:srgbClr val="EB6724"/>
      </a:accent1>
      <a:accent2>
        <a:srgbClr val="707070"/>
      </a:accent2>
      <a:accent3>
        <a:srgbClr val="F8B135"/>
      </a:accent3>
      <a:accent4>
        <a:srgbClr val="346B2D"/>
      </a:accent4>
      <a:accent5>
        <a:srgbClr val="9D3E37"/>
      </a:accent5>
      <a:accent6>
        <a:srgbClr val="C7D32D"/>
      </a:accent6>
      <a:hlink>
        <a:srgbClr val="0000FF"/>
      </a:hlink>
      <a:folHlink>
        <a:srgbClr val="FF00FF"/>
      </a:folHlink>
    </a:clrScheme>
    <a:fontScheme name="Brain_Health_theme">
      <a:majorFont>
        <a:latin typeface="Helvetica"/>
        <a:ea typeface="Helvetica"/>
        <a:cs typeface="Helvetica"/>
      </a:majorFont>
      <a:minorFont>
        <a:latin typeface="Calibri"/>
        <a:ea typeface="Calibri"/>
        <a:cs typeface="Calibri"/>
      </a:minorFont>
    </a:fontScheme>
    <a:fmtScheme name="Brain_Health_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1130</TotalTime>
  <Words>6167</Words>
  <Application>Microsoft Office PowerPoint</Application>
  <PresentationFormat>Custom</PresentationFormat>
  <Paragraphs>624</Paragraphs>
  <Slides>39</Slides>
  <Notes>24</Notes>
  <HiddenSlides>1</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Brain_Health_theme</vt:lpstr>
      <vt:lpstr>Conseils à l’attention des animateurs</vt:lpstr>
      <vt:lpstr>La santé du cerveau :  le temps compte dans la sclérose en plaques</vt:lpstr>
      <vt:lpstr>Rapport publié en octobre 2015</vt:lpstr>
      <vt:lpstr>Rédigé par des experts internationaux</vt:lpstr>
      <vt:lpstr>Rapport approuvé par des sociétés professionnelles et des groupes de défense</vt:lpstr>
      <vt:lpstr>La perspective de la santé du cerveau dans la SEP</vt:lpstr>
      <vt:lpstr>La perspective de la santé du cerveau dans la SEP montre que le temps compte</vt:lpstr>
      <vt:lpstr>L’activité pathologique persiste :  des dégâts se produisent dans tout le SNC</vt:lpstr>
      <vt:lpstr>L’activité pathologique persiste :  l’atrophie du cerveau est accélérée</vt:lpstr>
      <vt:lpstr>L’activité pathologique persiste :  mais seulement 1 lésion sur 10 conduit à une poussée</vt:lpstr>
      <vt:lpstr>La réserve neurologique doit être préservée :  la capacité à maintenir la fonction est limitée</vt:lpstr>
      <vt:lpstr>La réserve neurologique doit être préservée :  protection contre la progression du handicap</vt:lpstr>
      <vt:lpstr>La déficience cognitive a  des implications d’ordre pratique</vt:lpstr>
      <vt:lpstr>La déficience cognitive prédit  la progression du handicap (1/2)</vt:lpstr>
      <vt:lpstr>La déficience cognitive prédit  la progression du handicap (2/2)</vt:lpstr>
      <vt:lpstr>Trois recommandations clés  pour que les choses changent</vt:lpstr>
      <vt:lpstr>Trois recommandations clés  pour que les choses changent</vt:lpstr>
      <vt:lpstr>1. Minimiser les délais du diagnostic et du traitement</vt:lpstr>
      <vt:lpstr>Orienter les personnes suspectées de SEP vers les spécialistes</vt:lpstr>
      <vt:lpstr>Accélérer le diagnostic</vt:lpstr>
      <vt:lpstr>Adopter les derniers critères diagnostiques acceptés</vt:lpstr>
      <vt:lpstr>Accélérer l’instauration du traitement</vt:lpstr>
      <vt:lpstr>Aperçu de la recommandation clé</vt:lpstr>
      <vt:lpstr>2. Surveiller l’activité pathologique et traiter pour atteindre une cible</vt:lpstr>
      <vt:lpstr>Partager la prise de décision</vt:lpstr>
      <vt:lpstr>Adopter un style de vie sain pour le cerveau</vt:lpstr>
      <vt:lpstr>Mettre à disposition toute la gamme de TF</vt:lpstr>
      <vt:lpstr>Sélectionner le traitement le plus approprié</vt:lpstr>
      <vt:lpstr>Surveiller les indicateurs cliniques et infra-cliniques</vt:lpstr>
      <vt:lpstr>Évaluer tous les paramètres</vt:lpstr>
      <vt:lpstr>Envisager un changement de traitement si la réponse est suboptimale</vt:lpstr>
      <vt:lpstr>Aperçu de la recommandation clé</vt:lpstr>
      <vt:lpstr>3. Produire et utiliser des preuves robustes</vt:lpstr>
      <vt:lpstr>Produire des preuves concrètes</vt:lpstr>
      <vt:lpstr>Utiliser des preuves concrètes à long terme</vt:lpstr>
      <vt:lpstr>Consulter les preuves les plus robustes au sujet des traitements de fond</vt:lpstr>
      <vt:lpstr>Aperçu de la recommandation clé</vt:lpstr>
      <vt:lpstr>Trois recommandations clés  pour que les choses changent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Conseils à l’attention des animateurs</dc:title>
  <dc:creator>Lucy Eberhard</dc:creator>
  <cp:lastModifiedBy>Tash</cp:lastModifiedBy>
  <cp:revision>109</cp:revision>
  <dcterms:created xsi:type="dcterms:W3CDTF">2017-09-08T10:32:16Z</dcterms:created>
  <dcterms:modified xsi:type="dcterms:W3CDTF">2017-10-12T09:26:39Z</dcterms:modified>
</cp:coreProperties>
</file>