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9" r:id="rId2"/>
  </p:sldMasterIdLst>
  <p:notesMasterIdLst>
    <p:notesMasterId r:id="rId23"/>
  </p:notesMasterIdLst>
  <p:handoutMasterIdLst>
    <p:handoutMasterId r:id="rId24"/>
  </p:handoutMasterIdLst>
  <p:sldIdLst>
    <p:sldId id="300" r:id="rId3"/>
    <p:sldId id="259" r:id="rId4"/>
    <p:sldId id="262" r:id="rId5"/>
    <p:sldId id="303" r:id="rId6"/>
    <p:sldId id="265" r:id="rId7"/>
    <p:sldId id="296" r:id="rId8"/>
    <p:sldId id="261" r:id="rId9"/>
    <p:sldId id="299" r:id="rId10"/>
    <p:sldId id="291" r:id="rId11"/>
    <p:sldId id="267" r:id="rId12"/>
    <p:sldId id="293" r:id="rId13"/>
    <p:sldId id="283" r:id="rId14"/>
    <p:sldId id="294" r:id="rId15"/>
    <p:sldId id="290" r:id="rId16"/>
    <p:sldId id="270" r:id="rId17"/>
    <p:sldId id="272" r:id="rId18"/>
    <p:sldId id="297" r:id="rId19"/>
    <p:sldId id="298" r:id="rId20"/>
    <p:sldId id="304" r:id="rId21"/>
    <p:sldId id="263" r:id="rId22"/>
  </p:sldIdLst>
  <p:sldSz cx="12195175" cy="6858000"/>
  <p:notesSz cx="666273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09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uth Bentley" initials="RB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724"/>
    <a:srgbClr val="818486"/>
    <a:srgbClr val="326B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86" autoAdjust="0"/>
    <p:restoredTop sz="92270"/>
  </p:normalViewPr>
  <p:slideViewPr>
    <p:cSldViewPr>
      <p:cViewPr varScale="1">
        <p:scale>
          <a:sx n="74" d="100"/>
          <a:sy n="74" d="100"/>
        </p:scale>
        <p:origin x="624" y="54"/>
      </p:cViewPr>
      <p:guideLst>
        <p:guide orient="horz" pos="2160"/>
        <p:guide pos="3841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96" y="-84"/>
      </p:cViewPr>
      <p:guideLst>
        <p:guide orient="horz" pos="3127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B9752-7A4A-467D-88B8-2F5872B24748}" type="datetimeFigureOut">
              <a:rPr lang="en-US" smtClean="0"/>
              <a:t>4/11/2019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D3597-828E-476D-9E0E-9B65712749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972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31E32-F2CC-4ABD-BC7D-37D3068E97EB}" type="datetimeFigureOut">
              <a:rPr lang="en-US" smtClean="0"/>
              <a:t>4/11/2019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225" y="744538"/>
            <a:ext cx="661828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20A3A-DB89-4F37-AE6C-BC0A196DE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184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BF00B-E759-44FA-A485-6C01B3164ED1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2709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b="1" dirty="0"/>
              <a:t>坚持体力活动</a:t>
            </a:r>
            <a:r>
              <a:rPr lang="zh-CN" altLang="en-US" dirty="0"/>
              <a:t>。较高水平的有氧适应性与更快的信息处理和保留的脑组织体积相关</a:t>
            </a:r>
            <a:r>
              <a:rPr lang="en-US" altLang="zh-CN" baseline="30000" dirty="0"/>
              <a:t>1</a:t>
            </a:r>
            <a:r>
              <a:rPr lang="zh-CN" altLang="en-US" dirty="0"/>
              <a:t>，这表明尽可能多的活动有助于保持</a:t>
            </a:r>
            <a:r>
              <a:rPr lang="en-US" altLang="zh-CN" dirty="0"/>
              <a:t>MS</a:t>
            </a:r>
            <a:r>
              <a:rPr lang="zh-CN" altLang="en-US" dirty="0"/>
              <a:t>患者的大脑健康。</a:t>
            </a:r>
          </a:p>
          <a:p>
            <a:pPr lvl="0"/>
            <a:r>
              <a:rPr lang="zh-CN" altLang="en-US" b="1" dirty="0"/>
              <a:t>控制体重。</a:t>
            </a:r>
            <a:r>
              <a:rPr lang="zh-CN" altLang="en-US" dirty="0"/>
              <a:t>与维持健康体重相比，肥胖与更多数量的</a:t>
            </a:r>
            <a:r>
              <a:rPr lang="en-US" altLang="zh-CN" dirty="0"/>
              <a:t>MS</a:t>
            </a:r>
            <a:r>
              <a:rPr lang="zh-CN" altLang="en-US" dirty="0"/>
              <a:t>病变（严重损伤区域）相关</a:t>
            </a:r>
            <a:r>
              <a:rPr lang="en-US" altLang="zh-CN" baseline="30000" dirty="0"/>
              <a:t>2</a:t>
            </a:r>
            <a:r>
              <a:rPr lang="zh-CN" altLang="en-US" dirty="0"/>
              <a:t>。</a:t>
            </a:r>
          </a:p>
          <a:p>
            <a:pPr lvl="0"/>
            <a:r>
              <a:rPr lang="zh-CN" altLang="en-US" b="1" dirty="0"/>
              <a:t>保持思维活跃。</a:t>
            </a:r>
            <a:r>
              <a:rPr lang="zh-CN" altLang="en-US" dirty="0"/>
              <a:t>教育，阅读，爱好以及艺术或创造性的消遣，有助于预防认知问题的发生</a:t>
            </a:r>
            <a:r>
              <a:rPr lang="en-US" altLang="zh-CN" baseline="30000" dirty="0"/>
              <a:t>3-7</a:t>
            </a:r>
          </a:p>
          <a:p>
            <a:pPr lvl="0"/>
            <a:r>
              <a:rPr lang="zh-CN" altLang="en-US" b="1" dirty="0"/>
              <a:t>戒烟。</a:t>
            </a:r>
            <a:r>
              <a:rPr lang="zh-CN" altLang="en-US" dirty="0"/>
              <a:t>与不吸烟相比，吸烟与</a:t>
            </a:r>
            <a:r>
              <a:rPr lang="en-US" altLang="zh-CN" dirty="0"/>
              <a:t>MS</a:t>
            </a:r>
            <a:r>
              <a:rPr lang="zh-CN" altLang="en-US" dirty="0"/>
              <a:t>患者的脑容量减少有关</a:t>
            </a:r>
            <a:r>
              <a:rPr lang="en-US" altLang="zh-CN" baseline="30000" dirty="0"/>
              <a:t>2</a:t>
            </a:r>
            <a:r>
              <a:rPr lang="zh-CN" altLang="en-US" dirty="0"/>
              <a:t>，吸烟者的复发率更高</a:t>
            </a:r>
            <a:r>
              <a:rPr lang="en-US" altLang="zh-CN" baseline="0" dirty="0"/>
              <a:t>8</a:t>
            </a:r>
            <a:r>
              <a:rPr lang="zh-CN" altLang="en-US" dirty="0"/>
              <a:t>，残疾进展增加</a:t>
            </a:r>
            <a:r>
              <a:rPr lang="en-US" altLang="zh-CN" baseline="30000" dirty="0"/>
              <a:t>8,9</a:t>
            </a:r>
            <a:r>
              <a:rPr lang="zh-CN" altLang="en-US" dirty="0"/>
              <a:t>，认知问题增多</a:t>
            </a:r>
            <a:r>
              <a:rPr lang="en-US" altLang="zh-CN" baseline="30000" dirty="0"/>
              <a:t>10</a:t>
            </a:r>
            <a:r>
              <a:rPr lang="zh-CN" altLang="en-US" dirty="0"/>
              <a:t>，生存率降低</a:t>
            </a:r>
            <a:r>
              <a:rPr lang="en-US" altLang="zh-CN" baseline="30000" dirty="0"/>
              <a:t>11</a:t>
            </a:r>
            <a:r>
              <a:rPr lang="zh-CN" altLang="en-US" dirty="0"/>
              <a:t>。</a:t>
            </a:r>
            <a:endParaRPr lang="en-US" altLang="zh-CN" dirty="0"/>
          </a:p>
          <a:p>
            <a:pPr lvl="0"/>
            <a:r>
              <a:rPr lang="zh-CN" altLang="en-US" b="1" dirty="0"/>
              <a:t>限制饮酒。</a:t>
            </a:r>
            <a:r>
              <a:rPr lang="zh-CN" altLang="en-US" dirty="0"/>
              <a:t>不安全的酒精水平可导致</a:t>
            </a:r>
            <a:r>
              <a:rPr lang="en-US" altLang="zh-CN" dirty="0"/>
              <a:t>MS</a:t>
            </a:r>
            <a:r>
              <a:rPr lang="zh-CN" altLang="en-US" dirty="0"/>
              <a:t>患者的生存率降低</a:t>
            </a:r>
            <a:r>
              <a:rPr lang="en-US" altLang="zh-CN" baseline="30000" dirty="0"/>
              <a:t>11</a:t>
            </a:r>
            <a:r>
              <a:rPr lang="zh-CN" altLang="en-US" dirty="0"/>
              <a:t>。</a:t>
            </a:r>
          </a:p>
          <a:p>
            <a:pPr lvl="0"/>
            <a:r>
              <a:rPr lang="zh-CN" altLang="en-US" b="1" dirty="0"/>
              <a:t>服用治疗其他疾病的药物。</a:t>
            </a:r>
            <a:r>
              <a:rPr lang="zh-CN" altLang="en-US" dirty="0"/>
              <a:t>如果您患有其他疾病，注意监测和管理，包括服用处方药。如高血压、心脏病、糖尿病或高胆固醇等，均会使</a:t>
            </a:r>
            <a:r>
              <a:rPr lang="en-US" altLang="zh-CN" dirty="0"/>
              <a:t>MS</a:t>
            </a:r>
            <a:r>
              <a:rPr lang="zh-CN" altLang="en-US" dirty="0"/>
              <a:t>病程恶化。</a:t>
            </a:r>
            <a:endParaRPr lang="en-US" altLang="zh-CN" dirty="0"/>
          </a:p>
          <a:p>
            <a:pPr lvl="0"/>
            <a:endParaRPr lang="en-GB" dirty="0"/>
          </a:p>
          <a:p>
            <a:pPr lvl="0"/>
            <a:r>
              <a:rPr lang="en-GB" b="1" dirty="0"/>
              <a:t>References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Prakash RS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Brain Res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2010;1341:41–51.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Kappus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Neurol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Neurosurg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Psychiatry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2015; doi:10.1136/jnnp-2014-310051.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Sumowski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JF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Neurology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2014;82:1776–83.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Pinter D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PLoS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2014;9:e87567.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Modica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CM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Scler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2015; doi:10.1177/1352458515579443.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Sumowski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JF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Neurology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2010;74:1942–5.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Sumowski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JF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Neuropsychol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2009;15:606–12.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D'Hooghe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 B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Scler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2010;16:773–85.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Pittas F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2009;256:577–85.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Ozcan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Neuropsychiatr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 Treat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2014;10:1715–19.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Jick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SS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2015; doi:10.1007/s00415-015-7796-2.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20A3A-DB89-4F37-AE6C-BC0A196DE9A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525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坚持写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日记可能有助于您的健康和福祉，例如症状，副作用和其他疾病，以便您可以告诉医生您疾病的全貌。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注意幻灯中列出的这些症状，特别是绿色显示的症状，并坚持写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日记，就诊时与医生讨论。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20A3A-DB89-4F37-AE6C-BC0A196DE9A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291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冰山用作类比，表明在</a:t>
            </a:r>
            <a:r>
              <a:rPr lang="en-US" altLang="zh-CN" dirty="0"/>
              <a:t>MS</a:t>
            </a:r>
            <a:r>
              <a:rPr lang="zh-CN" altLang="en-US" dirty="0"/>
              <a:t>患者中正在发生的损伤远比表面上看到的多。 </a:t>
            </a:r>
          </a:p>
          <a:p>
            <a:r>
              <a:rPr lang="zh-CN" altLang="en-US" dirty="0"/>
              <a:t>负责治疗您的医师应该有计划监测您的</a:t>
            </a:r>
            <a:r>
              <a:rPr lang="en-US" altLang="zh-CN" dirty="0"/>
              <a:t>MS</a:t>
            </a:r>
            <a:r>
              <a:rPr lang="zh-CN" altLang="en-US" dirty="0"/>
              <a:t>病情。 医生应该将有关您和您的疾病的信息纳入讨论的日志中。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20A3A-DB89-4F37-AE6C-BC0A196DE9A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5749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</a:t>
            </a:r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CN" altLang="en-US" dirty="0"/>
              <a:t>和医生见面之前，可以写下您想要讨论的话题进行准备。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谈话的主题可能包括就业、家庭、对您很重要的生活方式因素、您对风险的态度和对注射的感受，以及您正在接受治疗的任何其他疾病，包括您当前用药的任何副作用。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讨论正在考虑使用的</a:t>
            </a:r>
            <a:r>
              <a:rPr lang="en-US" altLang="zh-CN" dirty="0"/>
              <a:t>DMT</a:t>
            </a:r>
            <a:r>
              <a:rPr lang="zh-CN" altLang="en-US" dirty="0"/>
              <a:t>药物的相对便利性，有效性，可能的副作用和特定安全监测也是重要的。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20A3A-DB89-4F37-AE6C-BC0A196DE9A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312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1363"/>
            <a:ext cx="6623050" cy="3725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6F088-1C65-4156-93BA-DA2F7C5F580D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37332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20A3A-DB89-4F37-AE6C-BC0A196DE9A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147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20A3A-DB89-4F37-AE6C-BC0A196DE9A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14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20A3A-DB89-4F37-AE6C-BC0A196DE9A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673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该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指南旨在帮助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患者了解如何保持他们的大脑尽可能健康，并要求医疗保健专业人员提供最高标准的护理。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20A3A-DB89-4F37-AE6C-BC0A196DE9A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702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患者中，身体的免疫系统错误地攻击并损害大脑、脊髓和视神经（中枢神经系统）中的组织。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健康成年人随着年龄的增长会丢失少量脑组织是正常的，但这一过程在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患者中发生的速度更快</a:t>
            </a:r>
            <a:r>
              <a:rPr lang="en-US" altLang="zh-CN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1,2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对于许多患有该疾病的患者来说，该病会导致身体残疾、疲劳和认知问题（例如，集中注意力困难、记忆和学习新事物困难）。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此外，对于许多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患者，严重受损区域（称为病变）可能会明显破坏神经功能并导致症状和损伤恶化（称为复发）。 即使损伤不引起复发，所有损伤都会导致组织损失。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References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Stefano N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CNS Drugs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2014;28:147–56.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Stefano N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al. </a:t>
            </a:r>
            <a:r>
              <a:rPr lang="en-GB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 </a:t>
            </a:r>
            <a:r>
              <a:rPr lang="en-GB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Neurol</a:t>
            </a:r>
            <a:r>
              <a:rPr lang="en-GB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Neurosurg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Psychiatry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2016;87:93–9.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20A3A-DB89-4F37-AE6C-BC0A196DE9A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180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脑是一个非常灵活的器官。在学习新技能时，例如说外语或演奏乐器，它可以动员新的大脑区域用于这些任务。以类似的方式，如果大脑的一部分区域已经受损，可以动员新的区域来帮助先前由受损区域执行的任务。因此，当</a:t>
            </a:r>
            <a:r>
              <a:rPr lang="en-US" altLang="zh-CN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</a:t>
            </a:r>
            <a:r>
              <a:rPr lang="zh-CN" alt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导致脑组织受损时，可以动员新的大脑区域来补偿</a:t>
            </a:r>
            <a:r>
              <a:rPr lang="en-US" altLang="zh-CN" sz="120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1,2</a:t>
            </a:r>
            <a:r>
              <a:rPr lang="zh-CN" alt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</a:p>
          <a:p>
            <a:endParaRPr lang="zh-CN" altLang="en-US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大脑适应的能力被称为神经储备，大脑的圣经储备能力越强，大脑越健康。然而，现在已知即使有人感觉良好，</a:t>
            </a:r>
            <a:r>
              <a:rPr lang="en-US" altLang="zh-CN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</a:t>
            </a:r>
            <a:r>
              <a:rPr lang="zh-CN" alt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也可以活跃。研究表明，只有大约十分之一的病灶导致复发</a:t>
            </a:r>
            <a:r>
              <a:rPr lang="en-US" altLang="zh-CN" sz="120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3,4</a:t>
            </a:r>
            <a:r>
              <a:rPr lang="zh-CN" alt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，其他不太明显的损伤可能正在发生。所以，有人即使没有出现新的或恶化的症状，大脑也可能正在使用它的一些神经储备以弥补损害。如果它的所有神经储备都用完了，那么大脑就不能再动员新区域，并且</a:t>
            </a:r>
            <a:r>
              <a:rPr lang="en-US" altLang="zh-CN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</a:t>
            </a:r>
            <a:r>
              <a:rPr lang="zh-CN" alt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的症状更有可能进展。</a:t>
            </a:r>
          </a:p>
          <a:p>
            <a:endParaRPr lang="zh-CN" altLang="en-US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神经储备是一种宝贵的资源，在功能良好的健康大脑中发挥着重要作用。本幻灯片的第</a:t>
            </a:r>
            <a:r>
              <a:rPr lang="en-US" altLang="zh-CN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zh-CN" alt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部分解释了无论您的</a:t>
            </a:r>
            <a:r>
              <a:rPr lang="en-US" altLang="zh-CN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</a:t>
            </a:r>
            <a:r>
              <a:rPr lang="zh-CN" alt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诊断如何，您都可以采取积极行动来最大限度地延长您大脑的终生健康。</a:t>
            </a:r>
            <a:endParaRPr lang="en-GB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2400" kern="1200" baseline="300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References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Rocca MA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Neuroimage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2003;18:847–55.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Rocca MA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 Neuroimaging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2007;17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1:s36–41.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Barkhof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al. Am J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Roentgenol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1992;159:1041–7.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Kappos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al. Lancet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1999;353:964–9.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Filippi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al. J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Neurol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2005;252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5:16–24.</a:t>
            </a:r>
          </a:p>
          <a:p>
            <a:pPr marL="0" indent="0"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20A3A-DB89-4F37-AE6C-BC0A196DE9A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180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大约五分之一的单次复发患者可以在第一次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MRI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扫描使即得到确诊</a:t>
            </a:r>
            <a:r>
              <a:rPr lang="en-US" altLang="zh-CN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</a:p>
          <a:p>
            <a:endParaRPr lang="zh-CN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对于其他五分之四未确诊的患者，进一步预约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MRI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扫描和临床检查以确保尽快做出诊断。</a:t>
            </a:r>
          </a:p>
          <a:p>
            <a:endParaRPr lang="zh-CN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及时诊断意味着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患者和医生可以尽早开始治疗和控制疾病。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References</a:t>
            </a:r>
          </a:p>
          <a:p>
            <a:pPr marL="228600" indent="-228600">
              <a:buAutoNum type="arabicPeriod"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Runia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TF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2013;20:1510–16.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20A3A-DB89-4F37-AE6C-BC0A196DE9A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291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20A3A-DB89-4F37-AE6C-BC0A196DE9A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581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虽然尚无</a:t>
            </a:r>
            <a:r>
              <a:rPr lang="en-US" altLang="zh-CN" dirty="0"/>
              <a:t>DMT</a:t>
            </a:r>
            <a:r>
              <a:rPr lang="zh-CN" altLang="en-US" dirty="0"/>
              <a:t>被批准用于无复发的进展性</a:t>
            </a:r>
            <a:r>
              <a:rPr lang="en-US" altLang="zh-CN" dirty="0"/>
              <a:t>MS</a:t>
            </a:r>
            <a:r>
              <a:rPr lang="zh-CN" altLang="en-US" dirty="0"/>
              <a:t>患者，但需要强调的是，每个</a:t>
            </a:r>
            <a:r>
              <a:rPr lang="en-US" altLang="zh-CN" dirty="0"/>
              <a:t>MS</a:t>
            </a:r>
            <a:r>
              <a:rPr lang="zh-CN" altLang="en-US" dirty="0"/>
              <a:t>患者都可以采取积极的行动通过脑健康生活方式来控制他们的疾病。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20A3A-DB89-4F37-AE6C-BC0A196DE9A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581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Z:\POLICY\MS\OHPF Multi-sponsor\OHPF004 ECTRIMS or other scientific sympo\Production\ROMS001_Cover_image_lowres.jpg"/>
          <p:cNvPicPr>
            <a:picLocks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6" t="12013" r="51683" b="-78"/>
          <a:stretch/>
        </p:blipFill>
        <p:spPr bwMode="auto">
          <a:xfrm>
            <a:off x="0" y="0"/>
            <a:ext cx="1061478" cy="687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Z:\POLICY\MS\OHPF Multi-sponsor\OHPF004 ECTRIMS or other scientific sympo\Production\ROMS001_Cover_image_lowres.jpg"/>
          <p:cNvPicPr>
            <a:picLocks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 t="12013" r="52038" b="-78"/>
          <a:stretch/>
        </p:blipFill>
        <p:spPr bwMode="auto">
          <a:xfrm flipH="1">
            <a:off x="1034685" y="0"/>
            <a:ext cx="4824000" cy="687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POLICY\MS\OHPF Multi-sponsor\OHPF004 ECTRIMS or other scientific sympo\Production\ROMS001_Cover_image_lowres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" t="12017" r="15736" b="-83"/>
          <a:stretch/>
        </p:blipFill>
        <p:spPr bwMode="auto">
          <a:xfrm>
            <a:off x="5858685" y="-78"/>
            <a:ext cx="6336490" cy="6876046"/>
          </a:xfrm>
          <a:prstGeom prst="rect">
            <a:avLst/>
          </a:prstGeom>
          <a:noFill/>
          <a:effectLst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-2" y="5477672"/>
            <a:ext cx="8018088" cy="399600"/>
          </a:xfrm>
        </p:spPr>
        <p:txBody>
          <a:bodyPr lIns="396000" rIns="90000" bIns="46800">
            <a:noAutofit/>
          </a:bodyPr>
          <a:lstStyle>
            <a:lvl1pPr marL="0" indent="0">
              <a:buFontTx/>
              <a:buNone/>
              <a:defRPr sz="20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0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0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20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20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meeting details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2" y="4935567"/>
            <a:ext cx="8018088" cy="524311"/>
          </a:xfrm>
        </p:spPr>
        <p:txBody>
          <a:bodyPr wrap="square" lIns="396000" tIns="46800" rIns="90000" anchor="b">
            <a:spAutoFit/>
          </a:bodyPr>
          <a:lstStyle>
            <a:lvl1pPr marL="0" indent="0" algn="l">
              <a:buNone/>
              <a:defRPr sz="2800" b="0" i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 name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0" y="557544"/>
            <a:ext cx="8018088" cy="2895206"/>
          </a:xfrm>
        </p:spPr>
        <p:txBody>
          <a:bodyPr lIns="396000" tIns="108000" rIns="396000" bIns="108000">
            <a:noAutofit/>
          </a:bodyPr>
          <a:lstStyle>
            <a:lvl1pPr>
              <a:defRPr sz="4000" baseline="0"/>
            </a:lvl1pPr>
          </a:lstStyle>
          <a:p>
            <a:r>
              <a:rPr lang="en-GB" dirty="0"/>
              <a:t>Click to add presentation title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-1" y="5915468"/>
            <a:ext cx="8041803" cy="969916"/>
          </a:xfrm>
          <a:prstGeom prst="rect">
            <a:avLst/>
          </a:prstGeom>
          <a:solidFill>
            <a:srgbClr val="EB672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13" name="Text Placeholder 3"/>
          <p:cNvSpPr txBox="1">
            <a:spLocks/>
          </p:cNvSpPr>
          <p:nvPr userDrawn="1"/>
        </p:nvSpPr>
        <p:spPr>
          <a:xfrm>
            <a:off x="163034" y="5737794"/>
            <a:ext cx="7715731" cy="1078452"/>
          </a:xfrm>
          <a:prstGeom prst="rect">
            <a:avLst/>
          </a:prstGeom>
        </p:spPr>
        <p:txBody>
          <a:bodyPr lIns="90000" tIns="0" rIns="90000" bIns="0" anchor="b" anchorCtr="0"/>
          <a:lstStyle>
            <a:lvl1pPr marL="342900" indent="-3429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4000" indent="-342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□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26000" indent="-342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11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将</a:t>
            </a:r>
            <a:r>
              <a:rPr lang="en-US" altLang="zh-CN" sz="11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《</a:t>
            </a:r>
            <a:r>
              <a:rPr lang="zh-CN" altLang="en-US" sz="11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脑健康：多发性硬化的时间</a:t>
            </a:r>
            <a:r>
              <a:rPr lang="en-US" altLang="zh-CN" sz="11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》</a:t>
            </a:r>
            <a:r>
              <a:rPr lang="zh-CN" altLang="en-US" sz="11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制作成本幻灯</a:t>
            </a:r>
            <a:r>
              <a:rPr lang="zh-CN" altLang="zh-CN" sz="11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获得</a:t>
            </a:r>
            <a:r>
              <a:rPr lang="en-US" altLang="zh-CN" sz="11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F.</a:t>
            </a:r>
            <a:r>
              <a:rPr lang="zh-CN" altLang="zh-CN" sz="11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霍夫曼罗氏公司教育补助金的支持，但内容未受</a:t>
            </a:r>
            <a:r>
              <a:rPr lang="zh-CN" altLang="en-US" sz="11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到</a:t>
            </a:r>
            <a:r>
              <a:rPr lang="zh-CN" altLang="zh-CN" sz="11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其</a:t>
            </a:r>
            <a:r>
              <a:rPr lang="zh-CN" altLang="zh-CN" sz="1100" kern="12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影响</a:t>
            </a:r>
            <a:endParaRPr lang="en-US" altLang="zh-CN" sz="1100" kern="1200" dirty="0" smtClean="0">
              <a:solidFill>
                <a:schemeClr val="bg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1100" baseline="0" dirty="0" smtClean="0">
                <a:solidFill>
                  <a:schemeClr val="bg1"/>
                </a:solidFill>
              </a:rPr>
              <a:t>MS</a:t>
            </a:r>
            <a:r>
              <a:rPr lang="zh-CN" altLang="en-US" sz="1100" baseline="0" dirty="0" smtClean="0">
                <a:solidFill>
                  <a:schemeClr val="bg1"/>
                </a:solidFill>
              </a:rPr>
              <a:t>脑健康的活动和支持材料获得了艾伯维、爱可泰隆、新基和赛诺菲健赞公司的资金支持，以及百健、罗氏、默克、诺华公司的教育补助金支持，但内容不受上述公司的影响。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1100" baseline="0" dirty="0" smtClean="0">
                <a:solidFill>
                  <a:schemeClr val="bg1"/>
                </a:solidFill>
              </a:rPr>
              <a:t>MS</a:t>
            </a:r>
            <a:r>
              <a:rPr lang="zh-CN" altLang="en-US" sz="1100" baseline="0" dirty="0" smtClean="0">
                <a:solidFill>
                  <a:schemeClr val="bg1"/>
                </a:solidFill>
              </a:rPr>
              <a:t>脑健康中文版翻译由赛诺菲健赞提供。中文版由中华医学会神经病学分会神经免疫学组审稿。</a:t>
            </a:r>
            <a:endParaRPr lang="en-US" altLang="zh-CN" sz="1100" baseline="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0130035" y="6608164"/>
            <a:ext cx="2078439" cy="249836"/>
          </a:xfrm>
          <a:prstGeom prst="rect">
            <a:avLst/>
          </a:prstGeom>
          <a:solidFill>
            <a:srgbClr val="EB672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zh-CN" altLang="en-US" sz="1100" dirty="0">
                <a:latin typeface="+mj-lt"/>
              </a:rPr>
              <a:t>准备时间：</a:t>
            </a:r>
            <a:r>
              <a:rPr lang="en-US" altLang="zh-CN" sz="1100" dirty="0">
                <a:latin typeface="+mj-lt"/>
              </a:rPr>
              <a:t>2016</a:t>
            </a:r>
            <a:r>
              <a:rPr lang="zh-CN" altLang="en-US" sz="1100" dirty="0">
                <a:latin typeface="+mj-lt"/>
              </a:rPr>
              <a:t>年</a:t>
            </a:r>
            <a:r>
              <a:rPr lang="en-US" altLang="zh-CN" sz="1100" dirty="0">
                <a:latin typeface="+mj-lt"/>
              </a:rPr>
              <a:t>7</a:t>
            </a:r>
            <a:r>
              <a:rPr lang="zh-CN" altLang="en-US" sz="1100" dirty="0">
                <a:latin typeface="+mj-lt"/>
              </a:rPr>
              <a:t>月</a:t>
            </a:r>
            <a:endParaRPr lang="en-GB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9841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346B2D"/>
                </a:solidFill>
              </a:rPr>
              <a:pPr/>
              <a:t>‹#›</a:t>
            </a:fld>
            <a:endParaRPr>
              <a:solidFill>
                <a:srgbClr val="346B2D"/>
              </a:solidFill>
            </a:endParaRPr>
          </a:p>
        </p:txBody>
      </p:sp>
      <p:sp>
        <p:nvSpPr>
          <p:cNvPr id="30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1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1</a:t>
            </a:r>
          </a:p>
          <a:p>
            <a:pPr lvl="1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2</a:t>
            </a:r>
          </a:p>
          <a:p>
            <a:pPr lvl="2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3</a:t>
            </a:r>
          </a:p>
          <a:p>
            <a:pPr lvl="3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4</a:t>
            </a:r>
          </a:p>
          <a:p>
            <a:pPr lvl="4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 5</a:t>
            </a:r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528274" y="6581000"/>
            <a:ext cx="10780444" cy="277000"/>
          </a:xfrm>
          <a:prstGeom prst="rect">
            <a:avLst/>
          </a:prstGeom>
        </p:spPr>
        <p:txBody>
          <a:bodyPr tIns="46800" bIns="46800" anchor="b"/>
          <a:lstStyle/>
          <a:p>
            <a:pPr marL="0" indent="0">
              <a:buClrTx/>
              <a:buSzTx/>
              <a:buFontTx/>
              <a:buNone/>
              <a:defRPr sz="1200">
                <a:solidFill>
                  <a:schemeClr val="accent4"/>
                </a:solidFill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971564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P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346B2D"/>
                </a:solidFill>
              </a:rPr>
              <a:pPr/>
              <a:t>‹#›</a:t>
            </a:fld>
            <a:endParaRPr>
              <a:solidFill>
                <a:srgbClr val="346B2D"/>
              </a:solidFill>
            </a:endParaRPr>
          </a:p>
        </p:txBody>
      </p:sp>
      <p:sp>
        <p:nvSpPr>
          <p:cNvPr id="40" name="TextBox 3"/>
          <p:cNvSpPr txBox="1"/>
          <p:nvPr/>
        </p:nvSpPr>
        <p:spPr>
          <a:xfrm>
            <a:off x="6721863" y="-14516"/>
            <a:ext cx="4505399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pPr hangingPunct="0"/>
            <a:r>
              <a:rPr kern="0">
                <a:latin typeface="Arial"/>
                <a:cs typeface="Arial"/>
                <a:sym typeface="Arial"/>
              </a:rPr>
              <a:t>DRAFT SLIDES</a:t>
            </a:r>
          </a:p>
        </p:txBody>
      </p:sp>
      <p:sp>
        <p:nvSpPr>
          <p:cNvPr id="41" name="Texte du titre"/>
          <p:cNvSpPr txBox="1">
            <a:spLocks noGrp="1"/>
          </p:cNvSpPr>
          <p:nvPr>
            <p:ph type="title"/>
          </p:nvPr>
        </p:nvSpPr>
        <p:spPr>
          <a:xfrm>
            <a:off x="-2" y="0"/>
            <a:ext cx="10865271" cy="13356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2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528274" y="6581000"/>
            <a:ext cx="10780444" cy="277000"/>
          </a:xfrm>
          <a:prstGeom prst="rect">
            <a:avLst/>
          </a:prstGeom>
        </p:spPr>
        <p:txBody>
          <a:bodyPr tIns="46800" bIns="46800" anchor="b"/>
          <a:lstStyle/>
          <a:p>
            <a:pPr marL="0" indent="0">
              <a:buClrTx/>
              <a:buSzTx/>
              <a:buFontTx/>
              <a:buNone/>
              <a:defRPr sz="1200">
                <a:solidFill>
                  <a:schemeClr val="accent4"/>
                </a:solidFill>
              </a:defRPr>
            </a:pPr>
            <a:endParaRPr dirty="0"/>
          </a:p>
        </p:txBody>
      </p:sp>
      <p:sp>
        <p:nvSpPr>
          <p:cNvPr id="44" name="Rectangle 3"/>
          <p:cNvSpPr/>
          <p:nvPr/>
        </p:nvSpPr>
        <p:spPr>
          <a:xfrm>
            <a:off x="10865269" y="-1"/>
            <a:ext cx="1333082" cy="1332736"/>
          </a:xfrm>
          <a:prstGeom prst="rect">
            <a:avLst/>
          </a:prstGeom>
          <a:solidFill>
            <a:srgbClr val="FBE1D3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607877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346B2D"/>
                </a:solidFill>
              </a:rPr>
              <a:pPr/>
              <a:t>‹#›</a:t>
            </a:fld>
            <a:endParaRPr>
              <a:solidFill>
                <a:srgbClr val="346B2D"/>
              </a:solidFill>
            </a:endParaRPr>
          </a:p>
        </p:txBody>
      </p:sp>
      <p:sp>
        <p:nvSpPr>
          <p:cNvPr id="52" name="TextBox 3"/>
          <p:cNvSpPr txBox="1"/>
          <p:nvPr/>
        </p:nvSpPr>
        <p:spPr>
          <a:xfrm>
            <a:off x="6721863" y="-14516"/>
            <a:ext cx="4505399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pPr hangingPunct="0"/>
            <a:r>
              <a:rPr kern="0">
                <a:latin typeface="Arial"/>
                <a:cs typeface="Arial"/>
                <a:sym typeface="Arial"/>
              </a:rPr>
              <a:t>DRAFT SLIDES</a:t>
            </a:r>
          </a:p>
        </p:txBody>
      </p:sp>
      <p:sp>
        <p:nvSpPr>
          <p:cNvPr id="53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0" y="4442360"/>
            <a:ext cx="10021047" cy="399601"/>
          </a:xfrm>
          <a:prstGeom prst="rect">
            <a:avLst/>
          </a:prstGeom>
        </p:spPr>
        <p:txBody>
          <a:bodyPr lIns="396000" tIns="46799" rIns="46799" bIns="46799"/>
          <a:lstStyle>
            <a:lvl1pPr marL="0" indent="0">
              <a:buClrTx/>
              <a:buSzTx/>
              <a:buFontTx/>
              <a:buNone/>
              <a:defRPr sz="2000">
                <a:solidFill>
                  <a:schemeClr val="accent5"/>
                </a:solidFill>
              </a:defRPr>
            </a:lvl1pPr>
            <a:lvl2pPr marL="0" indent="457200">
              <a:buClrTx/>
              <a:buSzTx/>
              <a:buFontTx/>
              <a:buNone/>
              <a:defRPr sz="2000">
                <a:solidFill>
                  <a:schemeClr val="accent5"/>
                </a:solidFill>
              </a:defRPr>
            </a:lvl2pPr>
            <a:lvl3pPr marL="0" indent="914400">
              <a:buClrTx/>
              <a:buSzTx/>
              <a:buFontTx/>
              <a:buNone/>
              <a:defRPr sz="2000">
                <a:solidFill>
                  <a:schemeClr val="accent5"/>
                </a:solidFill>
              </a:defRPr>
            </a:lvl3pPr>
            <a:lvl4pPr marL="0" indent="1371600">
              <a:buClrTx/>
              <a:buSzTx/>
              <a:buFontTx/>
              <a:buNone/>
              <a:defRPr sz="2000">
                <a:solidFill>
                  <a:schemeClr val="accent5"/>
                </a:solidFill>
              </a:defRPr>
            </a:lvl4pPr>
            <a:lvl5pPr marL="0" indent="1828800">
              <a:buClrTx/>
              <a:buSzTx/>
              <a:buFontTx/>
              <a:buNone/>
              <a:defRPr sz="2000">
                <a:solidFill>
                  <a:schemeClr val="accent5"/>
                </a:solidFill>
              </a:defRPr>
            </a:lvl5pPr>
          </a:lstStyle>
          <a:p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1</a:t>
            </a:r>
          </a:p>
          <a:p>
            <a:pPr lvl="1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2</a:t>
            </a:r>
          </a:p>
          <a:p>
            <a:pPr lvl="2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3</a:t>
            </a:r>
          </a:p>
          <a:p>
            <a:pPr lvl="3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4</a:t>
            </a:r>
          </a:p>
          <a:p>
            <a:pPr lvl="4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 5</a:t>
            </a:r>
          </a:p>
        </p:txBody>
      </p:sp>
      <p:sp>
        <p:nvSpPr>
          <p:cNvPr id="54" name="Rectangle 2"/>
          <p:cNvSpPr/>
          <p:nvPr/>
        </p:nvSpPr>
        <p:spPr>
          <a:xfrm>
            <a:off x="0" y="-1"/>
            <a:ext cx="12198351" cy="90252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5" name="Texte du titre"/>
          <p:cNvSpPr txBox="1">
            <a:spLocks noGrp="1"/>
          </p:cNvSpPr>
          <p:nvPr>
            <p:ph type="title"/>
          </p:nvPr>
        </p:nvSpPr>
        <p:spPr>
          <a:xfrm>
            <a:off x="0" y="19"/>
            <a:ext cx="10021047" cy="3744000"/>
          </a:xfrm>
          <a:prstGeom prst="rect">
            <a:avLst/>
          </a:prstGeom>
          <a:ln w="9525">
            <a:solidFill>
              <a:schemeClr val="accent1"/>
            </a:solidFill>
            <a:round/>
          </a:ln>
        </p:spPr>
        <p:txBody>
          <a:bodyPr/>
          <a:lstStyle>
            <a:lvl1pPr>
              <a:defRPr sz="4000"/>
            </a:lvl1pPr>
          </a:lstStyle>
          <a:p>
            <a:r>
              <a:t>Texte du titre</a:t>
            </a:r>
          </a:p>
        </p:txBody>
      </p:sp>
      <p:pic>
        <p:nvPicPr>
          <p:cNvPr id="56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rcRect l="41360" t="15644" r="8315" b="472"/>
          <a:stretch>
            <a:fillRect/>
          </a:stretch>
        </p:blipFill>
        <p:spPr>
          <a:xfrm>
            <a:off x="10021047" y="1"/>
            <a:ext cx="2177305" cy="37388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-1" y="3900255"/>
            <a:ext cx="10021048" cy="542107"/>
          </a:xfrm>
          <a:prstGeom prst="rect">
            <a:avLst/>
          </a:prstGeom>
        </p:spPr>
        <p:txBody>
          <a:bodyPr lIns="396000" tIns="45719" rIns="45719" bIns="45719"/>
          <a:lstStyle/>
          <a:p>
            <a:pPr marL="0" indent="0">
              <a:buClrTx/>
              <a:buSzTx/>
              <a:buFontTx/>
              <a:buNone/>
              <a:defRPr>
                <a:solidFill>
                  <a:schemeClr val="accent5"/>
                </a:solidFill>
              </a:defRPr>
            </a:pPr>
            <a:endParaRPr dirty="0"/>
          </a:p>
        </p:txBody>
      </p:sp>
      <p:pic>
        <p:nvPicPr>
          <p:cNvPr id="58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45994" y="5605961"/>
            <a:ext cx="3352357" cy="1256933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Text Placeholder 3"/>
          <p:cNvSpPr txBox="1"/>
          <p:nvPr/>
        </p:nvSpPr>
        <p:spPr>
          <a:xfrm>
            <a:off x="-1" y="6223838"/>
            <a:ext cx="813902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600"/>
              </a:spcBef>
              <a:defRPr sz="1200">
                <a:solidFill>
                  <a:schemeClr val="accent5"/>
                </a:solidFill>
              </a:defRPr>
            </a:lvl1pPr>
          </a:lstStyle>
          <a:p>
            <a:pPr hangingPunct="0"/>
            <a:endParaRPr kern="0" dirty="0">
              <a:solidFill>
                <a:srgbClr val="9D3E37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0" name="TextBox 9"/>
          <p:cNvSpPr txBox="1"/>
          <p:nvPr/>
        </p:nvSpPr>
        <p:spPr>
          <a:xfrm>
            <a:off x="5433212" y="-1"/>
            <a:ext cx="4505399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pPr hangingPunct="0"/>
            <a:r>
              <a:rPr kern="0">
                <a:latin typeface="Arial"/>
                <a:cs typeface="Arial"/>
                <a:sym typeface="Arial"/>
              </a:rPr>
              <a:t>DRAFT SLIDES</a:t>
            </a:r>
          </a:p>
        </p:txBody>
      </p:sp>
    </p:spTree>
    <p:extLst>
      <p:ext uri="{BB962C8B-B14F-4D97-AF65-F5344CB8AC3E}">
        <p14:creationId xmlns:p14="http://schemas.microsoft.com/office/powerpoint/2010/main" val="393684150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346B2D"/>
                </a:solidFill>
              </a:rPr>
              <a:pPr/>
              <a:t>‹#›</a:t>
            </a:fld>
            <a:endParaRPr>
              <a:solidFill>
                <a:srgbClr val="346B2D"/>
              </a:solidFill>
            </a:endParaRPr>
          </a:p>
        </p:txBody>
      </p:sp>
      <p:sp>
        <p:nvSpPr>
          <p:cNvPr id="68" name="TextBox 3"/>
          <p:cNvSpPr txBox="1"/>
          <p:nvPr/>
        </p:nvSpPr>
        <p:spPr>
          <a:xfrm>
            <a:off x="6721863" y="-14516"/>
            <a:ext cx="4505399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pPr hangingPunct="0"/>
            <a:r>
              <a:rPr kern="0">
                <a:latin typeface="Arial"/>
                <a:cs typeface="Arial"/>
                <a:sym typeface="Arial"/>
              </a:rPr>
              <a:t>DRAFT SLIDES</a:t>
            </a:r>
          </a:p>
        </p:txBody>
      </p:sp>
      <p:sp>
        <p:nvSpPr>
          <p:cNvPr id="69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70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528273" y="1600200"/>
            <a:ext cx="5557197" cy="4525964"/>
          </a:xfrm>
          <a:prstGeom prst="rect">
            <a:avLst/>
          </a:prstGeom>
        </p:spPr>
        <p:txBody>
          <a:bodyPr/>
          <a:lstStyle>
            <a:lvl4pPr marL="1727200" indent="-355600"/>
            <a:lvl5pPr marL="2184400" indent="-355600"/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pic>
        <p:nvPicPr>
          <p:cNvPr id="7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38568" t="17716" r="4821" b="248"/>
          <a:stretch>
            <a:fillRect/>
          </a:stretch>
        </p:blipFill>
        <p:spPr>
          <a:xfrm>
            <a:off x="11308715" y="-1"/>
            <a:ext cx="889636" cy="1333184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528275" y="6581000"/>
            <a:ext cx="11116960" cy="277000"/>
          </a:xfrm>
          <a:prstGeom prst="rect">
            <a:avLst/>
          </a:prstGeom>
        </p:spPr>
        <p:txBody>
          <a:bodyPr tIns="46800" bIns="46800" anchor="b"/>
          <a:lstStyle/>
          <a:p>
            <a:pPr marL="0" indent="0">
              <a:buClrTx/>
              <a:buSzTx/>
              <a:buFontTx/>
              <a:buNone/>
              <a:defRPr sz="1200">
                <a:solidFill>
                  <a:schemeClr val="accent4"/>
                </a:solidFill>
              </a:defRPr>
            </a:pPr>
            <a:endParaRPr dirty="0"/>
          </a:p>
        </p:txBody>
      </p:sp>
      <p:sp>
        <p:nvSpPr>
          <p:cNvPr id="73" name="TextBox 8"/>
          <p:cNvSpPr txBox="1"/>
          <p:nvPr/>
        </p:nvSpPr>
        <p:spPr>
          <a:xfrm>
            <a:off x="6721863" y="595084"/>
            <a:ext cx="4505399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pPr hangingPunct="0"/>
            <a:r>
              <a:rPr kern="0">
                <a:latin typeface="Arial"/>
                <a:cs typeface="Arial"/>
                <a:sym typeface="Arial"/>
              </a:rPr>
              <a:t>DRAFT SLIDES</a:t>
            </a:r>
          </a:p>
        </p:txBody>
      </p:sp>
    </p:spTree>
    <p:extLst>
      <p:ext uri="{BB962C8B-B14F-4D97-AF65-F5344CB8AC3E}">
        <p14:creationId xmlns:p14="http://schemas.microsoft.com/office/powerpoint/2010/main" val="358011151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346B2D"/>
                </a:solidFill>
              </a:rPr>
              <a:pPr/>
              <a:t>‹#›</a:t>
            </a:fld>
            <a:endParaRPr>
              <a:solidFill>
                <a:srgbClr val="346B2D"/>
              </a:solidFill>
            </a:endParaRPr>
          </a:p>
        </p:txBody>
      </p:sp>
      <p:sp>
        <p:nvSpPr>
          <p:cNvPr id="81" name="TextBox 3"/>
          <p:cNvSpPr txBox="1"/>
          <p:nvPr/>
        </p:nvSpPr>
        <p:spPr>
          <a:xfrm>
            <a:off x="6721863" y="-14516"/>
            <a:ext cx="4505399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pPr hangingPunct="0"/>
            <a:r>
              <a:rPr kern="0">
                <a:latin typeface="Arial"/>
                <a:cs typeface="Arial"/>
                <a:sym typeface="Arial"/>
              </a:rPr>
              <a:t>DRAFT SLIDES</a:t>
            </a:r>
          </a:p>
        </p:txBody>
      </p:sp>
      <p:sp>
        <p:nvSpPr>
          <p:cNvPr id="82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83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528275" y="2465797"/>
            <a:ext cx="5556493" cy="3660366"/>
          </a:xfrm>
          <a:prstGeom prst="rect">
            <a:avLst/>
          </a:prstGeom>
        </p:spPr>
        <p:txBody>
          <a:bodyPr/>
          <a:lstStyle>
            <a:lvl4pPr marL="1727200" indent="-355600"/>
            <a:lvl5pPr marL="2184400" indent="-355600"/>
          </a:lstStyle>
          <a:p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1</a:t>
            </a:r>
          </a:p>
          <a:p>
            <a:pPr lvl="1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2</a:t>
            </a:r>
          </a:p>
          <a:p>
            <a:pPr lvl="2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3</a:t>
            </a:r>
          </a:p>
          <a:p>
            <a:pPr lvl="3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4</a:t>
            </a:r>
          </a:p>
          <a:p>
            <a:pPr lvl="4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 5</a:t>
            </a:r>
          </a:p>
        </p:txBody>
      </p:sp>
      <p:pic>
        <p:nvPicPr>
          <p:cNvPr id="8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38568" t="17716" r="4821" b="248"/>
          <a:stretch>
            <a:fillRect/>
          </a:stretch>
        </p:blipFill>
        <p:spPr>
          <a:xfrm>
            <a:off x="11308715" y="-1"/>
            <a:ext cx="889636" cy="1333184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28275" y="1535112"/>
            <a:ext cx="5556493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FontTx/>
              <a:buNone/>
            </a:pPr>
            <a:endParaRPr/>
          </a:p>
        </p:txBody>
      </p:sp>
      <p:sp>
        <p:nvSpPr>
          <p:cNvPr id="86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103978" y="1533400"/>
            <a:ext cx="5556493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FontTx/>
              <a:buNone/>
            </a:pPr>
            <a:endParaRPr/>
          </a:p>
        </p:txBody>
      </p:sp>
      <p:sp>
        <p:nvSpPr>
          <p:cNvPr id="87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574740" y="6581003"/>
            <a:ext cx="11070496" cy="276999"/>
          </a:xfrm>
          <a:prstGeom prst="rect">
            <a:avLst/>
          </a:prstGeom>
        </p:spPr>
        <p:txBody>
          <a:bodyPr tIns="46800" bIns="46800" anchor="b"/>
          <a:lstStyle/>
          <a:p>
            <a:pPr marL="0" indent="0">
              <a:buClrTx/>
              <a:buSzTx/>
              <a:buFontTx/>
              <a:buNone/>
              <a:defRPr sz="1200">
                <a:solidFill>
                  <a:schemeClr val="accent4"/>
                </a:solidFill>
              </a:defRPr>
            </a:pPr>
            <a:endParaRPr dirty="0"/>
          </a:p>
        </p:txBody>
      </p:sp>
      <p:sp>
        <p:nvSpPr>
          <p:cNvPr id="88" name="TextBox 10"/>
          <p:cNvSpPr txBox="1"/>
          <p:nvPr/>
        </p:nvSpPr>
        <p:spPr>
          <a:xfrm>
            <a:off x="6721863" y="595084"/>
            <a:ext cx="4505399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pPr hangingPunct="0"/>
            <a:r>
              <a:rPr kern="0">
                <a:latin typeface="Arial"/>
                <a:cs typeface="Arial"/>
                <a:sym typeface="Arial"/>
              </a:rPr>
              <a:t>DRAFT SLIDES</a:t>
            </a:r>
          </a:p>
        </p:txBody>
      </p:sp>
    </p:spTree>
    <p:extLst>
      <p:ext uri="{BB962C8B-B14F-4D97-AF65-F5344CB8AC3E}">
        <p14:creationId xmlns:p14="http://schemas.microsoft.com/office/powerpoint/2010/main" val="232550718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346B2D"/>
                </a:solidFill>
              </a:rPr>
              <a:pPr/>
              <a:t>‹#›</a:t>
            </a:fld>
            <a:endParaRPr>
              <a:solidFill>
                <a:srgbClr val="346B2D"/>
              </a:solidFill>
            </a:endParaRPr>
          </a:p>
        </p:txBody>
      </p:sp>
      <p:sp>
        <p:nvSpPr>
          <p:cNvPr id="96" name="TextBox 3"/>
          <p:cNvSpPr txBox="1"/>
          <p:nvPr/>
        </p:nvSpPr>
        <p:spPr>
          <a:xfrm>
            <a:off x="6721863" y="-14516"/>
            <a:ext cx="4505399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pPr hangingPunct="0"/>
            <a:r>
              <a:rPr kern="0">
                <a:latin typeface="Arial"/>
                <a:cs typeface="Arial"/>
                <a:sym typeface="Arial"/>
              </a:rPr>
              <a:t>DRAFT SLIDES</a:t>
            </a:r>
          </a:p>
        </p:txBody>
      </p:sp>
      <p:sp>
        <p:nvSpPr>
          <p:cNvPr id="97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pic>
        <p:nvPicPr>
          <p:cNvPr id="9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38568" t="17716" r="4821" b="248"/>
          <a:stretch>
            <a:fillRect/>
          </a:stretch>
        </p:blipFill>
        <p:spPr>
          <a:xfrm>
            <a:off x="11308715" y="-1"/>
            <a:ext cx="889636" cy="1333184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528274" y="6581000"/>
            <a:ext cx="10780444" cy="277000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1200">
                <a:solidFill>
                  <a:schemeClr val="accent4"/>
                </a:solidFill>
              </a:defRPr>
            </a:lvl1pPr>
            <a:lvl2pPr marL="512999" indent="-170999">
              <a:buClrTx/>
              <a:buFontTx/>
              <a:defRPr sz="1200">
                <a:solidFill>
                  <a:schemeClr val="accent4"/>
                </a:solidFill>
              </a:defRPr>
            </a:lvl2pPr>
            <a:lvl3pPr marL="889199" indent="-205200">
              <a:buClrTx/>
              <a:buFontTx/>
              <a:defRPr sz="1200">
                <a:solidFill>
                  <a:schemeClr val="accent4"/>
                </a:solidFill>
              </a:defRPr>
            </a:lvl3pPr>
            <a:lvl4pPr marL="1485900" indent="-114300">
              <a:buClrTx/>
              <a:buFontTx/>
              <a:defRPr sz="1200">
                <a:solidFill>
                  <a:schemeClr val="accent4"/>
                </a:solidFill>
              </a:defRPr>
            </a:lvl4pPr>
            <a:lvl5pPr marL="1965960" indent="-137160">
              <a:buClrTx/>
              <a:buFontTx/>
              <a:defRPr sz="1200">
                <a:solidFill>
                  <a:schemeClr val="accent4"/>
                </a:solidFill>
              </a:defRPr>
            </a:lvl5pPr>
          </a:lstStyle>
          <a:p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1</a:t>
            </a:r>
          </a:p>
          <a:p>
            <a:pPr lvl="1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2</a:t>
            </a:r>
          </a:p>
          <a:p>
            <a:pPr lvl="2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3</a:t>
            </a:r>
          </a:p>
          <a:p>
            <a:pPr lvl="3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4</a:t>
            </a:r>
          </a:p>
          <a:p>
            <a:pPr lvl="4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 5</a:t>
            </a:r>
          </a:p>
        </p:txBody>
      </p:sp>
      <p:sp>
        <p:nvSpPr>
          <p:cNvPr id="100" name="TextBox 4"/>
          <p:cNvSpPr txBox="1"/>
          <p:nvPr/>
        </p:nvSpPr>
        <p:spPr>
          <a:xfrm>
            <a:off x="6721863" y="595084"/>
            <a:ext cx="4505399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pPr hangingPunct="0"/>
            <a:r>
              <a:rPr kern="0">
                <a:latin typeface="Arial"/>
                <a:cs typeface="Arial"/>
                <a:sym typeface="Arial"/>
              </a:rPr>
              <a:t>DRAFT SLIDES</a:t>
            </a:r>
          </a:p>
        </p:txBody>
      </p:sp>
    </p:spTree>
    <p:extLst>
      <p:ext uri="{BB962C8B-B14F-4D97-AF65-F5344CB8AC3E}">
        <p14:creationId xmlns:p14="http://schemas.microsoft.com/office/powerpoint/2010/main" val="121859687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346B2D"/>
                </a:solidFill>
              </a:rPr>
              <a:pPr/>
              <a:t>‹#›</a:t>
            </a:fld>
            <a:endParaRPr>
              <a:solidFill>
                <a:srgbClr val="346B2D"/>
              </a:solidFill>
            </a:endParaRPr>
          </a:p>
        </p:txBody>
      </p:sp>
      <p:sp>
        <p:nvSpPr>
          <p:cNvPr id="108" name="TextBox 3"/>
          <p:cNvSpPr txBox="1"/>
          <p:nvPr/>
        </p:nvSpPr>
        <p:spPr>
          <a:xfrm>
            <a:off x="6721863" y="-14516"/>
            <a:ext cx="4505399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pPr hangingPunct="0"/>
            <a:r>
              <a:rPr kern="0">
                <a:latin typeface="Arial"/>
                <a:cs typeface="Arial"/>
                <a:sym typeface="Arial"/>
              </a:rPr>
              <a:t>DRAFT SLIDES</a:t>
            </a:r>
          </a:p>
        </p:txBody>
      </p:sp>
      <p:sp>
        <p:nvSpPr>
          <p:cNvPr id="109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528274" y="6581000"/>
            <a:ext cx="10828854" cy="277000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1200">
                <a:solidFill>
                  <a:schemeClr val="accent4"/>
                </a:solidFill>
              </a:defRPr>
            </a:lvl1pPr>
            <a:lvl2pPr marL="512999" indent="-170999">
              <a:buClrTx/>
              <a:buFontTx/>
              <a:defRPr sz="1200">
                <a:solidFill>
                  <a:schemeClr val="accent4"/>
                </a:solidFill>
              </a:defRPr>
            </a:lvl2pPr>
            <a:lvl3pPr marL="889199" indent="-205200">
              <a:buClrTx/>
              <a:buFontTx/>
              <a:defRPr sz="1200">
                <a:solidFill>
                  <a:schemeClr val="accent4"/>
                </a:solidFill>
              </a:defRPr>
            </a:lvl3pPr>
            <a:lvl4pPr marL="1485900" indent="-114300">
              <a:buClrTx/>
              <a:buFontTx/>
              <a:defRPr sz="1200">
                <a:solidFill>
                  <a:schemeClr val="accent4"/>
                </a:solidFill>
              </a:defRPr>
            </a:lvl4pPr>
            <a:lvl5pPr marL="1965960" indent="-137160">
              <a:buClrTx/>
              <a:buFontTx/>
              <a:defRPr sz="1200">
                <a:solidFill>
                  <a:schemeClr val="accent4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675907417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O NO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346B2D"/>
                </a:solidFill>
              </a:rPr>
              <a:pPr/>
              <a:t>‹#›</a:t>
            </a:fld>
            <a:endParaRPr>
              <a:solidFill>
                <a:srgbClr val="346B2D"/>
              </a:solidFill>
            </a:endParaRPr>
          </a:p>
        </p:txBody>
      </p:sp>
      <p:sp>
        <p:nvSpPr>
          <p:cNvPr id="117" name="TextBox 3"/>
          <p:cNvSpPr txBox="1"/>
          <p:nvPr/>
        </p:nvSpPr>
        <p:spPr>
          <a:xfrm>
            <a:off x="6721863" y="-14516"/>
            <a:ext cx="4505399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pPr hangingPunct="0"/>
            <a:r>
              <a:rPr kern="0">
                <a:latin typeface="Arial"/>
                <a:cs typeface="Arial"/>
                <a:sym typeface="Arial"/>
              </a:rPr>
              <a:t>DRAFT SLIDES</a:t>
            </a:r>
          </a:p>
        </p:txBody>
      </p:sp>
      <p:sp>
        <p:nvSpPr>
          <p:cNvPr id="118" name="Texte du titre"/>
          <p:cNvSpPr txBox="1">
            <a:spLocks noGrp="1"/>
          </p:cNvSpPr>
          <p:nvPr>
            <p:ph type="title"/>
          </p:nvPr>
        </p:nvSpPr>
        <p:spPr>
          <a:xfrm>
            <a:off x="914876" y="2130425"/>
            <a:ext cx="10368600" cy="1470026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19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829752" y="3886200"/>
            <a:ext cx="8538848" cy="1752600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ClrTx/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ClrTx/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ClrTx/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ClrTx/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240250458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1307600" cy="133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9463" y="1597820"/>
            <a:ext cx="10796309" cy="4525963"/>
          </a:xfrm>
        </p:spPr>
        <p:txBody>
          <a:bodyPr rIns="0"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Picture 2" descr="Z:\POLICY\MS\OHPF Multi-sponsor\OHPF004 ECTRIMS or other scientific sympo\Production\ROMS001_Cover_image_lowr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8" t="17716" r="4822" b="249"/>
          <a:stretch/>
        </p:blipFill>
        <p:spPr bwMode="auto">
          <a:xfrm>
            <a:off x="11305772" y="0"/>
            <a:ext cx="889403" cy="133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28137" y="6581001"/>
            <a:ext cx="10777635" cy="276999"/>
          </a:xfrm>
        </p:spPr>
        <p:txBody>
          <a:bodyPr wrap="square" lIns="0" rIns="0" anchor="b">
            <a:spAutoFit/>
          </a:bodyPr>
          <a:lstStyle>
            <a:lvl1pPr marL="0" indent="0">
              <a:buFontTx/>
              <a:buNone/>
              <a:defRPr sz="12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notes and references (if required)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1148735" y="-19236"/>
            <a:ext cx="1046440" cy="1387559"/>
          </a:xfrm>
          <a:prstGeom prst="rect">
            <a:avLst/>
          </a:prstGeom>
          <a:noFill/>
        </p:spPr>
        <p:txBody>
          <a:bodyPr vert="vert270" wrap="none" rtlCol="0" anchor="b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DRAFT</a:t>
            </a:r>
            <a:br>
              <a:rPr lang="en-GB" sz="2800" b="1" dirty="0">
                <a:solidFill>
                  <a:schemeClr val="bg1"/>
                </a:solidFill>
              </a:rPr>
            </a:br>
            <a:r>
              <a:rPr lang="en-GB" sz="2800" b="1" dirty="0">
                <a:solidFill>
                  <a:schemeClr val="bg1"/>
                </a:solidFill>
              </a:rPr>
              <a:t>SLIDES</a:t>
            </a:r>
            <a:endParaRPr lang="en-GB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743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" y="0"/>
            <a:ext cx="12195175" cy="133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9463" y="1597820"/>
            <a:ext cx="10796309" cy="4525963"/>
          </a:xfrm>
        </p:spPr>
        <p:txBody>
          <a:bodyPr rIns="0"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28137" y="6581001"/>
            <a:ext cx="10777635" cy="276999"/>
          </a:xfrm>
        </p:spPr>
        <p:txBody>
          <a:bodyPr wrap="square" lIns="0" rIns="0" anchor="b">
            <a:spAutoFit/>
          </a:bodyPr>
          <a:lstStyle>
            <a:lvl1pPr marL="0" indent="0">
              <a:buFontTx/>
              <a:buNone/>
              <a:defRPr sz="12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notes and references (if required)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1011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442360"/>
            <a:ext cx="10018437" cy="399600"/>
          </a:xfrm>
        </p:spPr>
        <p:txBody>
          <a:bodyPr lIns="396000" tIns="46800" rIns="90000" bIns="46800">
            <a:noAutofit/>
          </a:bodyPr>
          <a:lstStyle>
            <a:lvl1pPr marL="0" indent="0">
              <a:buFontTx/>
              <a:buNone/>
              <a:defRPr sz="20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0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0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20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20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presenter affiliation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5175" cy="902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0"/>
            <a:ext cx="10018437" cy="3743999"/>
          </a:xfrm>
          <a:ln>
            <a:solidFill>
              <a:schemeClr val="tx2"/>
            </a:solidFill>
          </a:ln>
        </p:spPr>
        <p:txBody>
          <a:bodyPr lIns="396000" tIns="108000" rIns="396000" bIns="108000" anchor="b" anchorCtr="0"/>
          <a:lstStyle>
            <a:lvl1pPr algn="l">
              <a:defRPr sz="4000" b="0" cap="none" baseline="0"/>
            </a:lvl1pPr>
          </a:lstStyle>
          <a:p>
            <a:r>
              <a:rPr lang="en-US" dirty="0"/>
              <a:t>Click to add section title</a:t>
            </a:r>
            <a:endParaRPr lang="en-GB" dirty="0"/>
          </a:p>
        </p:txBody>
      </p:sp>
      <p:pic>
        <p:nvPicPr>
          <p:cNvPr id="9" name="Picture 3" descr="Z:\POLICY\MS\OHPF Multi-sponsor\OHPF004 ECTRIMS or other scientific sympo\Production\ROMS001_Cover_image_lowr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60" t="15644" r="8315" b="473"/>
          <a:stretch/>
        </p:blipFill>
        <p:spPr bwMode="auto">
          <a:xfrm>
            <a:off x="10018438" y="0"/>
            <a:ext cx="2176737" cy="3738834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900255"/>
            <a:ext cx="10018437" cy="542106"/>
          </a:xfrm>
        </p:spPr>
        <p:txBody>
          <a:bodyPr lIns="396000" tIns="46800" rIns="90000">
            <a:noAutofit/>
          </a:bodyPr>
          <a:lstStyle>
            <a:lvl1pPr marL="0" indent="0">
              <a:buFontTx/>
              <a:buNone/>
              <a:defRPr sz="2800">
                <a:solidFill>
                  <a:schemeClr val="accent5"/>
                </a:solidFill>
              </a:defRPr>
            </a:lvl1pPr>
            <a:lvl2pPr marL="457200" indent="0">
              <a:buFontTx/>
              <a:buNone/>
              <a:defRPr sz="2800">
                <a:solidFill>
                  <a:schemeClr val="accent5">
                    <a:lumMod val="75000"/>
                  </a:schemeClr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accent5">
                    <a:lumMod val="75000"/>
                  </a:schemeClr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accent5">
                    <a:lumMod val="75000"/>
                  </a:schemeClr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presenter name</a:t>
            </a:r>
            <a:endParaRPr lang="en-GB" dirty="0"/>
          </a:p>
        </p:txBody>
      </p:sp>
      <p:pic>
        <p:nvPicPr>
          <p:cNvPr id="1026" name="Picture 2" descr="Z:\POLICY\MS\OHPF Multi-sponsor\OHPF004 ECTRIMS or other scientific sympo\Manuscript\Symposium presentations\Gavin Giovannoni\SLide sources\BH_logo_tag_lo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692" y="5605961"/>
            <a:ext cx="3351483" cy="125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3"/>
          <p:cNvSpPr txBox="1">
            <a:spLocks/>
          </p:cNvSpPr>
          <p:nvPr userDrawn="1"/>
        </p:nvSpPr>
        <p:spPr>
          <a:xfrm>
            <a:off x="0" y="6096879"/>
            <a:ext cx="8136904" cy="403957"/>
          </a:xfrm>
          <a:prstGeom prst="rect">
            <a:avLst/>
          </a:prstGeom>
        </p:spPr>
        <p:txBody>
          <a:bodyPr lIns="396000" anchor="b" anchorCtr="0"/>
          <a:lstStyle>
            <a:lvl1pPr marL="342900" indent="-3429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4000" indent="-342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□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26000" indent="-342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>
                <a:solidFill>
                  <a:schemeClr val="accent5"/>
                </a:solidFill>
              </a:rPr>
              <a:t>MS Brain Health activities and supporting materials have been funded by grants from AbbVie, </a:t>
            </a:r>
            <a:r>
              <a:rPr lang="en-GB" sz="1200" dirty="0" err="1">
                <a:solidFill>
                  <a:schemeClr val="accent5"/>
                </a:solidFill>
              </a:rPr>
              <a:t>Actelion</a:t>
            </a:r>
            <a:r>
              <a:rPr lang="en-GB" sz="1200" dirty="0">
                <a:solidFill>
                  <a:schemeClr val="accent5"/>
                </a:solidFill>
              </a:rPr>
              <a:t> Pharmaceuticals and Sanofi Genzyme and by educational grants from Biogen, F. Hoffmann-La Roche, Merck </a:t>
            </a:r>
            <a:r>
              <a:rPr lang="en-GB" sz="1200" dirty="0" err="1">
                <a:solidFill>
                  <a:schemeClr val="accent5"/>
                </a:solidFill>
              </a:rPr>
              <a:t>KGaA</a:t>
            </a:r>
            <a:r>
              <a:rPr lang="en-GB" sz="1200" dirty="0">
                <a:solidFill>
                  <a:schemeClr val="accent5"/>
                </a:solidFill>
              </a:rPr>
              <a:t> and Novartis, all of whom had no influence on the content</a:t>
            </a:r>
          </a:p>
        </p:txBody>
      </p:sp>
    </p:spTree>
    <p:extLst>
      <p:ext uri="{BB962C8B-B14F-4D97-AF65-F5344CB8AC3E}">
        <p14:creationId xmlns:p14="http://schemas.microsoft.com/office/powerpoint/2010/main" val="3887969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1307600" cy="133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28137" y="1600201"/>
            <a:ext cx="5555748" cy="4525963"/>
          </a:xfrm>
        </p:spPr>
        <p:txBody>
          <a:bodyPr lIns="0" rIns="201600"/>
          <a:lstStyle>
            <a:lvl1pPr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03298" y="1600201"/>
            <a:ext cx="5555046" cy="4525963"/>
          </a:xfrm>
        </p:spPr>
        <p:txBody>
          <a:bodyPr lIns="0" rIns="201600"/>
          <a:lstStyle>
            <a:lvl1pPr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2" descr="Z:\POLICY\MS\OHPF Multi-sponsor\OHPF004 ECTRIMS or other scientific sympo\Production\ROMS001_Cover_image_lowr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8" t="17716" r="4822" b="249"/>
          <a:stretch/>
        </p:blipFill>
        <p:spPr bwMode="auto">
          <a:xfrm>
            <a:off x="11305772" y="0"/>
            <a:ext cx="889403" cy="133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28137" y="6581001"/>
            <a:ext cx="11114066" cy="276999"/>
          </a:xfrm>
        </p:spPr>
        <p:txBody>
          <a:bodyPr wrap="square" lIns="0" rIns="0" anchor="b">
            <a:spAutoFit/>
          </a:bodyPr>
          <a:lstStyle>
            <a:lvl1pPr marL="0" indent="0">
              <a:buFontTx/>
              <a:buNone/>
              <a:defRPr sz="12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notes and references (if required)</a:t>
            </a:r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1148735" y="-19236"/>
            <a:ext cx="1046440" cy="1387559"/>
          </a:xfrm>
          <a:prstGeom prst="rect">
            <a:avLst/>
          </a:prstGeom>
          <a:noFill/>
        </p:spPr>
        <p:txBody>
          <a:bodyPr vert="vert270" wrap="none" rtlCol="0" anchor="b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DRAFT</a:t>
            </a:r>
            <a:br>
              <a:rPr lang="en-GB" sz="2800" b="1" dirty="0">
                <a:solidFill>
                  <a:schemeClr val="bg1"/>
                </a:solidFill>
              </a:rPr>
            </a:br>
            <a:r>
              <a:rPr lang="en-GB" sz="2800" b="1" dirty="0">
                <a:solidFill>
                  <a:schemeClr val="bg1"/>
                </a:solidFill>
              </a:rPr>
              <a:t>SLIDES</a:t>
            </a:r>
            <a:endParaRPr lang="en-GB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820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1307600" cy="133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28138" y="2465798"/>
            <a:ext cx="5555046" cy="3660365"/>
          </a:xfrm>
        </p:spPr>
        <p:txBody>
          <a:bodyPr lIns="0" rIns="20160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03298" y="2466000"/>
            <a:ext cx="5555046" cy="3661200"/>
          </a:xfrm>
        </p:spPr>
        <p:txBody>
          <a:bodyPr lIns="0" rIns="20160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2" descr="Z:\POLICY\MS\OHPF Multi-sponsor\OHPF004 ECTRIMS or other scientific sympo\Production\ROMS001_Cover_image_lowr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8" t="17716" r="4822" b="249"/>
          <a:stretch/>
        </p:blipFill>
        <p:spPr bwMode="auto">
          <a:xfrm>
            <a:off x="11305772" y="0"/>
            <a:ext cx="889403" cy="133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528138" y="1535113"/>
            <a:ext cx="5555046" cy="639762"/>
          </a:xfrm>
        </p:spPr>
        <p:txBody>
          <a:bodyPr lIns="0" rIns="201600" anchor="b" anchorCtr="0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6102389" y="1533401"/>
            <a:ext cx="5555046" cy="639762"/>
          </a:xfrm>
        </p:spPr>
        <p:txBody>
          <a:bodyPr lIns="0" rIns="201600"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74591" y="6581003"/>
            <a:ext cx="11067612" cy="276998"/>
          </a:xfrm>
        </p:spPr>
        <p:txBody>
          <a:bodyPr wrap="square" lIns="0" rIns="0" anchor="b">
            <a:spAutoFit/>
          </a:bodyPr>
          <a:lstStyle>
            <a:lvl1pPr marL="0" indent="0">
              <a:buFontTx/>
              <a:buNone/>
              <a:defRPr sz="12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notes and references (if required)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48735" y="-19236"/>
            <a:ext cx="1046440" cy="1387559"/>
          </a:xfrm>
          <a:prstGeom prst="rect">
            <a:avLst/>
          </a:prstGeom>
          <a:noFill/>
        </p:spPr>
        <p:txBody>
          <a:bodyPr vert="vert270" wrap="none" rtlCol="0" anchor="b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DRAFT</a:t>
            </a:r>
            <a:br>
              <a:rPr lang="en-GB" sz="2800" b="1" dirty="0">
                <a:solidFill>
                  <a:schemeClr val="bg1"/>
                </a:solidFill>
              </a:rPr>
            </a:br>
            <a:r>
              <a:rPr lang="en-GB" sz="2800" b="1" dirty="0">
                <a:solidFill>
                  <a:schemeClr val="bg1"/>
                </a:solidFill>
              </a:rPr>
              <a:t>SLIDES</a:t>
            </a:r>
            <a:endParaRPr lang="en-GB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739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1307600" cy="133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  <a:endParaRPr lang="en-GB" dirty="0"/>
          </a:p>
        </p:txBody>
      </p:sp>
      <p:pic>
        <p:nvPicPr>
          <p:cNvPr id="6" name="Picture 2" descr="Z:\POLICY\MS\OHPF Multi-sponsor\OHPF004 ECTRIMS or other scientific sympo\Production\ROMS001_Cover_image_lowr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8" t="17716" r="4822" b="249"/>
          <a:stretch/>
        </p:blipFill>
        <p:spPr bwMode="auto">
          <a:xfrm>
            <a:off x="11305772" y="0"/>
            <a:ext cx="889403" cy="133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28137" y="6581001"/>
            <a:ext cx="10777635" cy="276999"/>
          </a:xfrm>
        </p:spPr>
        <p:txBody>
          <a:bodyPr wrap="square" lIns="0" rIns="0" anchor="b">
            <a:spAutoFit/>
          </a:bodyPr>
          <a:lstStyle>
            <a:lvl1pPr marL="0" indent="0">
              <a:buFontTx/>
              <a:buNone/>
              <a:defRPr sz="12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notes and references (if required)</a:t>
            </a:r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1148735" y="-19236"/>
            <a:ext cx="1046440" cy="1387559"/>
          </a:xfrm>
          <a:prstGeom prst="rect">
            <a:avLst/>
          </a:prstGeom>
          <a:noFill/>
        </p:spPr>
        <p:txBody>
          <a:bodyPr vert="vert270" wrap="none" rtlCol="0" anchor="b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DRAFT</a:t>
            </a:r>
            <a:br>
              <a:rPr lang="en-GB" sz="2800" b="1" dirty="0">
                <a:solidFill>
                  <a:schemeClr val="bg1"/>
                </a:solidFill>
              </a:rPr>
            </a:br>
            <a:r>
              <a:rPr lang="en-GB" sz="2800" b="1" dirty="0">
                <a:solidFill>
                  <a:schemeClr val="bg1"/>
                </a:solidFill>
              </a:rPr>
              <a:t>SLIDES</a:t>
            </a:r>
            <a:endParaRPr lang="en-GB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998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28137" y="6581001"/>
            <a:ext cx="10826034" cy="276999"/>
          </a:xfrm>
        </p:spPr>
        <p:txBody>
          <a:bodyPr wrap="square" lIns="0" rIns="0" anchor="b">
            <a:spAutoFit/>
          </a:bodyPr>
          <a:lstStyle>
            <a:lvl1pPr marL="0" indent="0">
              <a:buFontTx/>
              <a:buNone/>
              <a:defRPr sz="12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notes and references (if required)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4503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346B2D"/>
                </a:solidFill>
              </a:rPr>
              <a:pPr/>
              <a:t>‹#›</a:t>
            </a:fld>
            <a:endParaRPr>
              <a:solidFill>
                <a:srgbClr val="346B2D"/>
              </a:solidFill>
            </a:endParaRPr>
          </a:p>
        </p:txBody>
      </p:sp>
      <p:sp>
        <p:nvSpPr>
          <p:cNvPr id="15" name="TextBox 3"/>
          <p:cNvSpPr txBox="1"/>
          <p:nvPr/>
        </p:nvSpPr>
        <p:spPr>
          <a:xfrm>
            <a:off x="6721863" y="-14516"/>
            <a:ext cx="4505399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pPr hangingPunct="0"/>
            <a:r>
              <a:rPr kern="0">
                <a:latin typeface="Arial"/>
                <a:cs typeface="Arial"/>
                <a:sym typeface="Arial"/>
              </a:rPr>
              <a:t>DRAFT SLIDES</a:t>
            </a:r>
          </a:p>
        </p:txBody>
      </p:sp>
      <p:pic>
        <p:nvPicPr>
          <p:cNvPr id="16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rcRect l="34246" t="12013" r="51682"/>
          <a:stretch>
            <a:fillRect/>
          </a:stretch>
        </p:blipFill>
        <p:spPr>
          <a:xfrm>
            <a:off x="1" y="0"/>
            <a:ext cx="1061755" cy="6869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rcRect l="9" t="12013" r="52038"/>
          <a:stretch>
            <a:fillRect/>
          </a:stretch>
        </p:blipFill>
        <p:spPr>
          <a:xfrm flipH="1">
            <a:off x="1034954" y="0"/>
            <a:ext cx="4825258" cy="6869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rcRect l="268" t="12017" r="15735"/>
          <a:stretch>
            <a:fillRect/>
          </a:stretch>
        </p:blipFill>
        <p:spPr>
          <a:xfrm>
            <a:off x="5860211" y="-8780"/>
            <a:ext cx="6338141" cy="6869566"/>
          </a:xfrm>
          <a:prstGeom prst="rect">
            <a:avLst/>
          </a:prstGeom>
          <a:ln w="12700">
            <a:miter lim="400000"/>
          </a:ln>
          <a:effectLst>
            <a:reflection endPos="40000" dir="5400000" sy="-100000" algn="bl" rotWithShape="0"/>
          </a:effectLst>
        </p:spPr>
      </p:pic>
      <p:sp>
        <p:nvSpPr>
          <p:cNvPr id="19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-3" y="5477672"/>
            <a:ext cx="8020178" cy="399601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buClrTx/>
              <a:buSzTx/>
              <a:buFontTx/>
              <a:buNone/>
              <a:defRPr sz="2000">
                <a:solidFill>
                  <a:schemeClr val="accent5"/>
                </a:solidFill>
              </a:defRPr>
            </a:lvl1pPr>
            <a:lvl2pPr marL="0" indent="457200">
              <a:buClrTx/>
              <a:buSzTx/>
              <a:buFontTx/>
              <a:buNone/>
              <a:defRPr sz="2000">
                <a:solidFill>
                  <a:schemeClr val="accent5"/>
                </a:solidFill>
              </a:defRPr>
            </a:lvl2pPr>
            <a:lvl3pPr marL="0" indent="914400">
              <a:buClrTx/>
              <a:buSzTx/>
              <a:buFontTx/>
              <a:buNone/>
              <a:defRPr sz="2000">
                <a:solidFill>
                  <a:schemeClr val="accent5"/>
                </a:solidFill>
              </a:defRPr>
            </a:lvl3pPr>
            <a:lvl4pPr marL="0" indent="1371600">
              <a:buClrTx/>
              <a:buSzTx/>
              <a:buFontTx/>
              <a:buNone/>
              <a:defRPr sz="2000">
                <a:solidFill>
                  <a:schemeClr val="accent5"/>
                </a:solidFill>
              </a:defRPr>
            </a:lvl4pPr>
            <a:lvl5pPr marL="0" indent="1828800">
              <a:buClrTx/>
              <a:buSzTx/>
              <a:buFontTx/>
              <a:buNone/>
              <a:defRPr sz="2000">
                <a:solidFill>
                  <a:schemeClr val="accent5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0" name="Texte du titre"/>
          <p:cNvSpPr txBox="1">
            <a:spLocks noGrp="1"/>
          </p:cNvSpPr>
          <p:nvPr>
            <p:ph type="title"/>
          </p:nvPr>
        </p:nvSpPr>
        <p:spPr>
          <a:xfrm>
            <a:off x="1" y="557545"/>
            <a:ext cx="8020177" cy="2895207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Texte du titre</a:t>
            </a:r>
          </a:p>
        </p:txBody>
      </p:sp>
      <p:sp>
        <p:nvSpPr>
          <p:cNvPr id="21" name="Rectangle 11"/>
          <p:cNvSpPr/>
          <p:nvPr/>
        </p:nvSpPr>
        <p:spPr>
          <a:xfrm>
            <a:off x="108175" y="6443231"/>
            <a:ext cx="7922945" cy="403958"/>
          </a:xfrm>
          <a:prstGeom prst="rect">
            <a:avLst/>
          </a:prstGeom>
          <a:solidFill>
            <a:schemeClr val="accent1">
              <a:alpha val="50195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" name="Text Placeholder 3"/>
          <p:cNvSpPr txBox="1"/>
          <p:nvPr/>
        </p:nvSpPr>
        <p:spPr>
          <a:xfrm>
            <a:off x="167667" y="6425510"/>
            <a:ext cx="780396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600"/>
              </a:spcBef>
              <a:defRPr sz="1200">
                <a:solidFill>
                  <a:srgbClr val="FFFFFF"/>
                </a:solidFill>
              </a:defRPr>
            </a:lvl1pPr>
          </a:lstStyle>
          <a:p>
            <a:pPr hangingPunct="0"/>
            <a:r>
              <a:rPr kern="0">
                <a:latin typeface="Arial"/>
                <a:cs typeface="Arial"/>
                <a:sym typeface="Arial"/>
              </a:rPr>
              <a:t>L’assistance pour la préparation de cette présentation a été financée par une subvention d’AbbVie et par une subvention pédagogique de Novartis, ces deux entités n’ayant eu aucune influence sur le contenu</a:t>
            </a:r>
          </a:p>
        </p:txBody>
      </p:sp>
    </p:spTree>
    <p:extLst>
      <p:ext uri="{BB962C8B-B14F-4D97-AF65-F5344CB8AC3E}">
        <p14:creationId xmlns:p14="http://schemas.microsoft.com/office/powerpoint/2010/main" val="428901603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581"/>
            <a:ext cx="11307600" cy="1335600"/>
          </a:xfrm>
          <a:prstGeom prst="rect">
            <a:avLst/>
          </a:prstGeom>
          <a:solidFill>
            <a:schemeClr val="tx2"/>
          </a:solidFill>
        </p:spPr>
        <p:txBody>
          <a:bodyPr vert="horz" lIns="396000" tIns="108000" rIns="396000" bIns="108000" rtlCol="0" anchor="b" anchorCtr="0">
            <a:normAutofit/>
          </a:bodyPr>
          <a:lstStyle/>
          <a:p>
            <a:r>
              <a:rPr lang="en-US" dirty="0"/>
              <a:t>Click to add slide title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138" y="1600201"/>
            <a:ext cx="11029820" cy="452596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378963" y="6588001"/>
            <a:ext cx="823570" cy="276999"/>
          </a:xfrm>
          <a:prstGeom prst="rect">
            <a:avLst/>
          </a:prstGeom>
          <a:noFill/>
        </p:spPr>
        <p:txBody>
          <a:bodyPr wrap="square" lIns="0" rtlCol="0" anchor="b" anchorCtr="0">
            <a:spAutoFit/>
          </a:bodyPr>
          <a:lstStyle/>
          <a:p>
            <a:pPr algn="r"/>
            <a:fld id="{8BEBFFC5-B3AF-46B0-A63A-4487D528037B}" type="slidenum">
              <a:rPr lang="en-GB" sz="1200" baseline="0" smtClean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pPr algn="r"/>
              <a:t>‹#›</a:t>
            </a:fld>
            <a:endParaRPr lang="en-GB" sz="1200" baseline="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83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8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buClr>
          <a:schemeClr val="tx2"/>
        </a:buClr>
        <a:buFont typeface="Arial" panose="020B0604020202020204" pitchFamily="34" charset="0"/>
        <a:buChar char="■"/>
        <a:defRPr sz="2800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  <a:lvl2pPr marL="684000" indent="-342000" algn="l" defTabSz="914400" rtl="0" eaLnBrk="1" latinLnBrk="0" hangingPunct="1">
        <a:spcBef>
          <a:spcPts val="600"/>
        </a:spcBef>
        <a:buClr>
          <a:schemeClr val="tx2"/>
        </a:buClr>
        <a:buFont typeface="Arial" panose="020B0604020202020204" pitchFamily="34" charset="0"/>
        <a:buChar char="□"/>
        <a:defRPr sz="2400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2pPr>
      <a:lvl3pPr marL="1026000" indent="-342000" algn="l" defTabSz="914400" rtl="0" eaLnBrk="1" latinLnBrk="0" hangingPunct="1">
        <a:spcBef>
          <a:spcPts val="600"/>
        </a:spcBef>
        <a:buClr>
          <a:schemeClr val="tx2"/>
        </a:buClr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928675" y="6586019"/>
            <a:ext cx="278503" cy="279180"/>
          </a:xfrm>
          <a:prstGeom prst="rect">
            <a:avLst/>
          </a:prstGeom>
          <a:ln w="12700">
            <a:miter lim="400000"/>
          </a:ln>
        </p:spPr>
        <p:txBody>
          <a:bodyPr wrap="none" lIns="0" tIns="46800" rIns="90000" bIns="46800" anchor="b">
            <a:spAutoFit/>
          </a:bodyPr>
          <a:lstStyle>
            <a:lvl1pPr algn="r">
              <a:defRPr sz="1200">
                <a:solidFill>
                  <a:schemeClr val="accent4"/>
                </a:solidFill>
              </a:defRPr>
            </a:lvl1pPr>
          </a:lstStyle>
          <a:p>
            <a:pPr hangingPunct="0"/>
            <a:fld id="{86CB4B4D-7CA3-9044-876B-883B54F8677D}" type="slidenum">
              <a:rPr kern="0">
                <a:solidFill>
                  <a:srgbClr val="346B2D"/>
                </a:solidFill>
                <a:latin typeface="Arial"/>
                <a:cs typeface="Arial"/>
                <a:sym typeface="Arial"/>
              </a:rPr>
              <a:pPr hangingPunct="0"/>
              <a:t>‹#›</a:t>
            </a:fld>
            <a:endParaRPr kern="0" dirty="0">
              <a:solidFill>
                <a:srgbClr val="346B2D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721863" y="-14516"/>
            <a:ext cx="4505399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pPr hangingPunct="0"/>
            <a:r>
              <a:rPr kern="0">
                <a:latin typeface="Arial"/>
                <a:cs typeface="Arial"/>
                <a:sym typeface="Arial"/>
              </a:rPr>
              <a:t>DRAFT SLIDES</a:t>
            </a:r>
          </a:p>
        </p:txBody>
      </p:sp>
      <p:sp>
        <p:nvSpPr>
          <p:cNvPr id="4" name="Texte du titre"/>
          <p:cNvSpPr txBox="1">
            <a:spLocks noGrp="1"/>
          </p:cNvSpPr>
          <p:nvPr>
            <p:ph type="title"/>
          </p:nvPr>
        </p:nvSpPr>
        <p:spPr>
          <a:xfrm>
            <a:off x="0" y="0"/>
            <a:ext cx="11310545" cy="13356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96000" tIns="107999" rIns="396000" bIns="107999" anchor="b">
            <a:normAutofit/>
          </a:bodyPr>
          <a:lstStyle/>
          <a:p>
            <a:r>
              <a:rPr dirty="0" err="1"/>
              <a:t>Texte</a:t>
            </a:r>
            <a:r>
              <a:rPr dirty="0"/>
              <a:t> du </a:t>
            </a:r>
            <a:r>
              <a:rPr dirty="0" err="1"/>
              <a:t>titre</a:t>
            </a:r>
            <a:endParaRPr dirty="0"/>
          </a:p>
        </p:txBody>
      </p:sp>
      <p:sp>
        <p:nvSpPr>
          <p:cNvPr id="5" name="Texte niveau 1…"/>
          <p:cNvSpPr txBox="1">
            <a:spLocks noGrp="1"/>
          </p:cNvSpPr>
          <p:nvPr>
            <p:ph type="body" idx="1"/>
          </p:nvPr>
        </p:nvSpPr>
        <p:spPr>
          <a:xfrm>
            <a:off x="509595" y="1597821"/>
            <a:ext cx="10799123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pic>
        <p:nvPicPr>
          <p:cNvPr id="6" name="Picture 2" descr="Picture 2"/>
          <p:cNvPicPr>
            <a:picLocks noChangeAspect="1"/>
          </p:cNvPicPr>
          <p:nvPr/>
        </p:nvPicPr>
        <p:blipFill>
          <a:blip r:embed="rId11">
            <a:extLst/>
          </a:blip>
          <a:srcRect l="38568" t="17716" r="4821" b="248"/>
          <a:stretch>
            <a:fillRect/>
          </a:stretch>
        </p:blipFill>
        <p:spPr>
          <a:xfrm>
            <a:off x="11308715" y="-1"/>
            <a:ext cx="889636" cy="133318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7"/>
          <p:cNvSpPr txBox="1"/>
          <p:nvPr/>
        </p:nvSpPr>
        <p:spPr>
          <a:xfrm>
            <a:off x="6721863" y="595084"/>
            <a:ext cx="4505399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pPr hangingPunct="0"/>
            <a:r>
              <a:rPr kern="0" dirty="0">
                <a:latin typeface="Arial"/>
                <a:cs typeface="Arial"/>
                <a:sym typeface="Arial"/>
              </a:rPr>
              <a:t>DRAFT SLIDES</a:t>
            </a:r>
          </a:p>
        </p:txBody>
      </p:sp>
    </p:spTree>
    <p:extLst>
      <p:ext uri="{BB962C8B-B14F-4D97-AF65-F5344CB8AC3E}">
        <p14:creationId xmlns:p14="http://schemas.microsoft.com/office/powerpoint/2010/main" val="12717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Arial"/>
        <a:buChar char="■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41000" marR="0" indent="-3990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Arial"/>
        <a:buChar char="□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162799" marR="0" indent="-47879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Arial"/>
        <a:buChar char="–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638300" marR="0" indent="-2667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Arial"/>
        <a:buChar char="–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48839" marR="0" indent="-32003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Arial"/>
        <a:buChar char="»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06039" marR="0" indent="-32003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63239" marR="0" indent="-32003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20440" marR="0" indent="-32004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977640" marR="0" indent="-32004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40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47" Type="http://schemas.openxmlformats.org/officeDocument/2006/relationships/image" Target="../media/image48.png"/><Relationship Id="rId50" Type="http://schemas.openxmlformats.org/officeDocument/2006/relationships/image" Target="../media/image5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9" Type="http://schemas.openxmlformats.org/officeDocument/2006/relationships/image" Target="../media/image30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49" Type="http://schemas.openxmlformats.org/officeDocument/2006/relationships/image" Target="../media/image50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4" Type="http://schemas.openxmlformats.org/officeDocument/2006/relationships/image" Target="../media/image45.png"/><Relationship Id="rId52" Type="http://schemas.openxmlformats.org/officeDocument/2006/relationships/image" Target="../media/image53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43" Type="http://schemas.openxmlformats.org/officeDocument/2006/relationships/image" Target="../media/image44.png"/><Relationship Id="rId48" Type="http://schemas.openxmlformats.org/officeDocument/2006/relationships/image" Target="../media/image49.png"/><Relationship Id="rId8" Type="http://schemas.openxmlformats.org/officeDocument/2006/relationships/image" Target="../media/image9.png"/><Relationship Id="rId51" Type="http://schemas.openxmlformats.org/officeDocument/2006/relationships/image" Target="../media/image52.tiff"/><Relationship Id="rId3" Type="http://schemas.openxmlformats.org/officeDocument/2006/relationships/hyperlink" Target="http://www.msbrainhealth.org/" TargetMode="External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46" Type="http://schemas.openxmlformats.org/officeDocument/2006/relationships/image" Target="../media/image47.png"/><Relationship Id="rId20" Type="http://schemas.openxmlformats.org/officeDocument/2006/relationships/image" Target="../media/image21.png"/><Relationship Id="rId41" Type="http://schemas.openxmlformats.org/officeDocument/2006/relationships/image" Target="../media/image4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5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4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68.png"/><Relationship Id="rId4" Type="http://schemas.openxmlformats.org/officeDocument/2006/relationships/image" Target="../media/image59.png"/><Relationship Id="rId9" Type="http://schemas.openxmlformats.org/officeDocument/2006/relationships/image" Target="../media/image6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讲者使用指导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3000"/>
              </a:spcBef>
            </a:pPr>
            <a:r>
              <a:rPr lang="zh-CN" altLang="en-US" sz="2400" dirty="0"/>
              <a:t>此幻灯片旨在用于教育多发性硬化（</a:t>
            </a:r>
            <a:r>
              <a:rPr lang="en-US" altLang="zh-CN" sz="2400" dirty="0"/>
              <a:t>MS</a:t>
            </a:r>
            <a:r>
              <a:rPr lang="zh-CN" altLang="en-US" sz="2400" dirty="0"/>
              <a:t>）患者</a:t>
            </a:r>
            <a:endParaRPr lang="en-US" altLang="zh-CN" sz="2400" dirty="0"/>
          </a:p>
          <a:p>
            <a:pPr>
              <a:lnSpc>
                <a:spcPct val="110000"/>
              </a:lnSpc>
              <a:spcBef>
                <a:spcPts val="3000"/>
              </a:spcBef>
            </a:pPr>
            <a:r>
              <a:rPr lang="zh-CN" altLang="en-US" sz="2400" dirty="0"/>
              <a:t>幻灯片的内容可以部分展示；但标题页上的资助声明应始终保留，其他任何包含此幻灯片内容的材料也需要呈现此内容</a:t>
            </a:r>
            <a:endParaRPr lang="en-GB" altLang="zh-CN" sz="2400" dirty="0"/>
          </a:p>
          <a:p>
            <a:pPr>
              <a:lnSpc>
                <a:spcPct val="110000"/>
              </a:lnSpc>
              <a:spcBef>
                <a:spcPts val="3000"/>
              </a:spcBef>
            </a:pPr>
            <a:r>
              <a:rPr lang="zh-CN" altLang="en-US" sz="2400" dirty="0"/>
              <a:t>请在幻灯片的起始页附上您个人的利益冲突声明，以符合您所在国家及幻灯片展示国家的合规条例</a:t>
            </a:r>
            <a:endParaRPr lang="en-US" altLang="zh-CN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15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93331" y="1538606"/>
            <a:ext cx="8208912" cy="44106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3. </a:t>
            </a:r>
            <a:r>
              <a:rPr lang="zh-CN" altLang="en-US" dirty="0"/>
              <a:t>早期开始疾病修正治疗：如果合适，尽早开始治疗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idx="1"/>
          </p:nvPr>
        </p:nvSpPr>
        <p:spPr>
          <a:xfrm>
            <a:off x="509463" y="1597820"/>
            <a:ext cx="3283868" cy="4616960"/>
          </a:xfrm>
        </p:spPr>
        <p:txBody>
          <a:bodyPr>
            <a:normAutofit/>
          </a:bodyPr>
          <a:lstStyle/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zh-CN" altLang="en-US" sz="2400" dirty="0"/>
              <a:t>对于复发型</a:t>
            </a:r>
            <a:r>
              <a:rPr lang="en-US" altLang="zh-CN" sz="2400" dirty="0"/>
              <a:t>MS</a:t>
            </a:r>
            <a:r>
              <a:rPr lang="zh-CN" altLang="en-US" sz="2400" dirty="0"/>
              <a:t>患者，在疾病早期开始</a:t>
            </a:r>
            <a:r>
              <a:rPr lang="en-US" altLang="zh-CN" sz="2400" dirty="0"/>
              <a:t>DMT</a:t>
            </a:r>
            <a:r>
              <a:rPr lang="zh-CN" altLang="en-US" sz="2400" dirty="0"/>
              <a:t>治疗（如果合适），与延迟治疗相比，早期治疗效果更好</a:t>
            </a:r>
            <a:r>
              <a:rPr lang="en-GB" sz="2400" baseline="30000" dirty="0"/>
              <a:t>1</a:t>
            </a:r>
          </a:p>
          <a:p>
            <a:pPr>
              <a:lnSpc>
                <a:spcPct val="112000"/>
              </a:lnSpc>
              <a:spcBef>
                <a:spcPts val="1200"/>
              </a:spcBef>
            </a:pPr>
            <a:endParaRPr lang="en-US" sz="24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28137" y="6057781"/>
            <a:ext cx="11032759" cy="800219"/>
          </a:xfrm>
        </p:spPr>
        <p:txBody>
          <a:bodyPr/>
          <a:lstStyle/>
          <a:p>
            <a:r>
              <a:rPr lang="en-GB" dirty="0"/>
              <a:t>DMT, </a:t>
            </a:r>
            <a:r>
              <a:rPr lang="zh-CN" altLang="en-US" dirty="0"/>
              <a:t>疾病修正治疗 </a:t>
            </a:r>
            <a:endParaRPr lang="en-GB" dirty="0"/>
          </a:p>
          <a:p>
            <a:r>
              <a:rPr lang="en-GB" dirty="0"/>
              <a:t>1. </a:t>
            </a:r>
            <a:r>
              <a:rPr lang="en-GB" dirty="0" err="1"/>
              <a:t>Giovannoni</a:t>
            </a:r>
            <a:r>
              <a:rPr lang="en-GB" dirty="0"/>
              <a:t> G</a:t>
            </a:r>
            <a:r>
              <a:rPr lang="en-GB" i="1" dirty="0"/>
              <a:t> et al.</a:t>
            </a:r>
            <a:r>
              <a:rPr lang="en-GB" dirty="0"/>
              <a:t> 2015. Appendix 1. Brain health: time matters in multiple sclerosis;57–60.</a:t>
            </a:r>
          </a:p>
          <a:p>
            <a:r>
              <a:rPr lang="en-GB" dirty="0"/>
              <a:t>Adapted with permission from  Oxford PharmaGenesis from </a:t>
            </a:r>
            <a:r>
              <a:rPr lang="en-GB" dirty="0" err="1"/>
              <a:t>Giovannoni</a:t>
            </a:r>
            <a:r>
              <a:rPr lang="en-GB" dirty="0"/>
              <a:t> G </a:t>
            </a:r>
            <a:r>
              <a:rPr lang="en-GB" i="1" dirty="0"/>
              <a:t>et al.</a:t>
            </a:r>
            <a:r>
              <a:rPr lang="en-GB" dirty="0"/>
              <a:t> </a:t>
            </a:r>
            <a:r>
              <a:rPr lang="en-GB" i="1" dirty="0"/>
              <a:t>Brain health: time matters in multiple sclerosis</a:t>
            </a:r>
            <a:r>
              <a:rPr lang="en-GB" dirty="0"/>
              <a:t>, © 2015 Oxford PharmaGenesis Ltd.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617" y="144218"/>
            <a:ext cx="1268558" cy="126855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533097" y="5403696"/>
            <a:ext cx="648072" cy="307777"/>
          </a:xfrm>
          <a:prstGeom prst="rect">
            <a:avLst/>
          </a:prstGeom>
          <a:solidFill>
            <a:srgbClr val="818486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时间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953571" y="2035553"/>
            <a:ext cx="1080120" cy="374571"/>
          </a:xfrm>
          <a:prstGeom prst="roundRect">
            <a:avLst/>
          </a:prstGeom>
          <a:solidFill>
            <a:srgbClr val="818486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后期干预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4831923" y="2004079"/>
            <a:ext cx="1008112" cy="432048"/>
          </a:xfrm>
          <a:prstGeom prst="roundRect">
            <a:avLst/>
          </a:prstGeom>
          <a:solidFill>
            <a:srgbClr val="326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诊断时干预</a:t>
            </a:r>
          </a:p>
        </p:txBody>
      </p:sp>
      <p:sp>
        <p:nvSpPr>
          <p:cNvPr id="5" name="矩形 4"/>
          <p:cNvSpPr/>
          <p:nvPr/>
        </p:nvSpPr>
        <p:spPr>
          <a:xfrm>
            <a:off x="9470915" y="2410124"/>
            <a:ext cx="1224136" cy="370804"/>
          </a:xfrm>
          <a:prstGeom prst="rect">
            <a:avLst/>
          </a:prstGeom>
          <a:solidFill>
            <a:srgbClr val="F16724"/>
          </a:solidFill>
          <a:ln>
            <a:solidFill>
              <a:srgbClr val="F16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</a:rPr>
              <a:t>无治疗</a:t>
            </a:r>
          </a:p>
        </p:txBody>
      </p:sp>
      <p:sp>
        <p:nvSpPr>
          <p:cNvPr id="6" name="矩形 5"/>
          <p:cNvSpPr/>
          <p:nvPr/>
        </p:nvSpPr>
        <p:spPr>
          <a:xfrm rot="16200000">
            <a:off x="3163166" y="3662930"/>
            <a:ext cx="2016224" cy="252219"/>
          </a:xfrm>
          <a:prstGeom prst="rect">
            <a:avLst/>
          </a:prstGeom>
          <a:solidFill>
            <a:srgbClr val="818486"/>
          </a:solidFill>
          <a:ln>
            <a:solidFill>
              <a:srgbClr val="8184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残疾增加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182883" y="3265944"/>
            <a:ext cx="1512168" cy="374571"/>
          </a:xfrm>
          <a:prstGeom prst="roundRect">
            <a:avLst/>
          </a:prstGeom>
          <a:solidFill>
            <a:srgbClr val="818486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后期干预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8606819" y="4292242"/>
            <a:ext cx="2088232" cy="432048"/>
          </a:xfrm>
          <a:prstGeom prst="roundRect">
            <a:avLst/>
          </a:prstGeom>
          <a:solidFill>
            <a:srgbClr val="326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诊断时干预</a:t>
            </a:r>
          </a:p>
        </p:txBody>
      </p:sp>
      <p:sp>
        <p:nvSpPr>
          <p:cNvPr id="7" name="矩形 6"/>
          <p:cNvSpPr/>
          <p:nvPr/>
        </p:nvSpPr>
        <p:spPr>
          <a:xfrm>
            <a:off x="11109064" y="3906300"/>
            <a:ext cx="1021023" cy="9813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可能的预后范围</a:t>
            </a:r>
          </a:p>
        </p:txBody>
      </p:sp>
    </p:spTree>
    <p:extLst>
      <p:ext uri="{BB962C8B-B14F-4D97-AF65-F5344CB8AC3E}">
        <p14:creationId xmlns:p14="http://schemas.microsoft.com/office/powerpoint/2010/main" val="581891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3. </a:t>
            </a:r>
            <a:r>
              <a:rPr lang="zh-CN" altLang="en-US" dirty="0"/>
              <a:t>早期开始疾病修正治疗：选择最合适的</a:t>
            </a:r>
            <a:r>
              <a:rPr lang="en-US" altLang="zh-CN" dirty="0"/>
              <a:t>DMT</a:t>
            </a:r>
            <a:endParaRPr lang="en-US" dirty="0"/>
          </a:p>
        </p:txBody>
      </p:sp>
      <p:sp>
        <p:nvSpPr>
          <p:cNvPr id="13" name="Content Placeholder 8"/>
          <p:cNvSpPr>
            <a:spLocks noGrp="1"/>
          </p:cNvSpPr>
          <p:nvPr>
            <p:ph idx="1"/>
          </p:nvPr>
        </p:nvSpPr>
        <p:spPr>
          <a:xfrm>
            <a:off x="509464" y="1597820"/>
            <a:ext cx="5372100" cy="485551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12000"/>
              </a:lnSpc>
            </a:pPr>
            <a:r>
              <a:rPr lang="zh-CN" altLang="en-US" sz="2400" dirty="0"/>
              <a:t>不同的</a:t>
            </a:r>
            <a:r>
              <a:rPr lang="en-US" altLang="zh-CN" sz="2400" dirty="0"/>
              <a:t>DMTs</a:t>
            </a:r>
            <a:r>
              <a:rPr lang="zh-CN" altLang="en-US" sz="2400" dirty="0"/>
              <a:t>在体内以不同的方式发挥疗效，并且每一种</a:t>
            </a:r>
            <a:r>
              <a:rPr lang="en-US" altLang="zh-CN" sz="2400" dirty="0"/>
              <a:t>DMT</a:t>
            </a:r>
            <a:r>
              <a:rPr lang="zh-CN" altLang="en-US" sz="2400" dirty="0"/>
              <a:t>都和特定的获益和可能的副作用相关联</a:t>
            </a:r>
            <a:endParaRPr lang="en-GB" sz="2400" dirty="0"/>
          </a:p>
          <a:p>
            <a:pPr>
              <a:lnSpc>
                <a:spcPct val="112000"/>
              </a:lnSpc>
            </a:pPr>
            <a:r>
              <a:rPr lang="zh-CN" altLang="en-US" sz="2400" dirty="0"/>
              <a:t>因此，需要您和医生讨论选择一种最适合您的</a:t>
            </a:r>
            <a:r>
              <a:rPr lang="en-US" altLang="zh-CN" sz="2400" dirty="0"/>
              <a:t>DMT</a:t>
            </a:r>
            <a:endParaRPr lang="en-US" sz="24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28137" y="6319391"/>
            <a:ext cx="10777635" cy="538609"/>
          </a:xfrm>
        </p:spPr>
        <p:txBody>
          <a:bodyPr/>
          <a:lstStyle/>
          <a:p>
            <a:r>
              <a:rPr lang="en-GB" dirty="0"/>
              <a:t>DMT, </a:t>
            </a:r>
            <a:r>
              <a:rPr lang="zh-CN" altLang="en-US" dirty="0"/>
              <a:t>疾病修正治疗</a:t>
            </a:r>
            <a:endParaRPr lang="en-US" altLang="zh-CN" dirty="0"/>
          </a:p>
          <a:p>
            <a:r>
              <a:rPr lang="en-GB" dirty="0"/>
              <a:t>1. </a:t>
            </a:r>
            <a:r>
              <a:rPr lang="en-GB" dirty="0" err="1"/>
              <a:t>Giovannoni</a:t>
            </a:r>
            <a:r>
              <a:rPr lang="en-GB" dirty="0"/>
              <a:t> G</a:t>
            </a:r>
            <a:r>
              <a:rPr lang="en-GB" i="1" dirty="0"/>
              <a:t> et al.</a:t>
            </a:r>
            <a:r>
              <a:rPr lang="en-GB" dirty="0"/>
              <a:t> 2015. Appendix 1. Brain health: time matters in multiple sclerosis;57–60.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617" y="144218"/>
            <a:ext cx="1268558" cy="126855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953571" y="1509069"/>
            <a:ext cx="5744914" cy="4800251"/>
            <a:chOff x="6623481" y="1986778"/>
            <a:chExt cx="4680520" cy="391088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23481" y="1986778"/>
              <a:ext cx="4680520" cy="195021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6623481" y="3947441"/>
              <a:ext cx="4680520" cy="19502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8554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</a:t>
            </a:r>
            <a:r>
              <a:rPr lang="zh-CN" altLang="en-US" dirty="0"/>
              <a:t>引领脑健康生活方式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2348946" y="1700808"/>
            <a:ext cx="7497283" cy="4904928"/>
            <a:chOff x="2497187" y="1700808"/>
            <a:chExt cx="7497283" cy="4904928"/>
          </a:xfrm>
        </p:grpSpPr>
        <p:sp>
          <p:nvSpPr>
            <p:cNvPr id="5" name="Rectangle 4"/>
            <p:cNvSpPr/>
            <p:nvPr/>
          </p:nvSpPr>
          <p:spPr>
            <a:xfrm>
              <a:off x="2497187" y="1700808"/>
              <a:ext cx="2376264" cy="23762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47278" y="1700808"/>
              <a:ext cx="2376264" cy="23762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609755" y="1700808"/>
              <a:ext cx="2376264" cy="23762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505638" y="4229472"/>
              <a:ext cx="2376264" cy="23762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055729" y="4229472"/>
              <a:ext cx="2376264" cy="23762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618206" y="4229472"/>
              <a:ext cx="2376264" cy="23762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334521" y="3244334"/>
            <a:ext cx="239068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尽您所能</a:t>
            </a:r>
            <a:endParaRPr lang="en-US" altLang="zh-CN" sz="17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保持积极状态</a:t>
            </a:r>
            <a:endParaRPr lang="en-GB" sz="17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907488" y="3244334"/>
            <a:ext cx="239068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控制体重</a:t>
            </a:r>
            <a:endParaRPr lang="en-GB" sz="17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469965" y="3268476"/>
            <a:ext cx="239068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保持思维活跃</a:t>
            </a:r>
            <a:endParaRPr lang="en-GB" sz="17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57397" y="5733256"/>
            <a:ext cx="239068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戒烟</a:t>
            </a:r>
            <a:endParaRPr lang="en-GB" sz="17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932026" y="5733256"/>
            <a:ext cx="239068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限酒</a:t>
            </a:r>
            <a:endParaRPr lang="en-GB" sz="17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508928" y="5594756"/>
            <a:ext cx="218906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继续服用医生开具的其他药物</a:t>
            </a:r>
            <a:endParaRPr lang="en-GB" sz="17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835" y="1977666"/>
            <a:ext cx="1266667" cy="126666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311" y="1977667"/>
            <a:ext cx="1266667" cy="126666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407" y="4409070"/>
            <a:ext cx="1266667" cy="12666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164" y="4301770"/>
            <a:ext cx="1393334" cy="139333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312" y="4328089"/>
            <a:ext cx="1266667" cy="126666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663" y="1843457"/>
            <a:ext cx="1647732" cy="164773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443" y="-71682"/>
            <a:ext cx="1647732" cy="164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545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5.</a:t>
            </a:r>
            <a:r>
              <a:rPr lang="zh-CN" altLang="en-US" dirty="0"/>
              <a:t>监测疾病活动性：与医生分享您的全部健康状况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28137" y="6581001"/>
            <a:ext cx="11188811" cy="276999"/>
          </a:xfrm>
        </p:spPr>
        <p:txBody>
          <a:bodyPr/>
          <a:lstStyle/>
          <a:p>
            <a:r>
              <a:rPr lang="en-GB" dirty="0"/>
              <a:t>Adapted with permission from Oxford PharmaGenesis from </a:t>
            </a:r>
            <a:r>
              <a:rPr lang="en-GB" dirty="0" err="1"/>
              <a:t>Giovannoni</a:t>
            </a:r>
            <a:r>
              <a:rPr lang="en-GB" dirty="0"/>
              <a:t> G </a:t>
            </a:r>
            <a:r>
              <a:rPr lang="en-GB" i="1" dirty="0"/>
              <a:t>et al.</a:t>
            </a:r>
            <a:r>
              <a:rPr lang="en-GB" dirty="0"/>
              <a:t> </a:t>
            </a:r>
            <a:r>
              <a:rPr lang="en-GB" i="1" dirty="0"/>
              <a:t>Brain health: time matters in multiple sclerosis</a:t>
            </a:r>
            <a:r>
              <a:rPr lang="en-GB" dirty="0"/>
              <a:t>, © 2015 Oxford PharmaGenesis Ltd.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676988" y="1560338"/>
            <a:ext cx="1656184" cy="504000"/>
          </a:xfrm>
          <a:prstGeom prst="roundRect">
            <a:avLst/>
          </a:prstGeom>
          <a:solidFill>
            <a:schemeClr val="bg2"/>
          </a:solidFill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焦虑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08041" y="1856657"/>
            <a:ext cx="1944216" cy="504000"/>
          </a:xfrm>
          <a:prstGeom prst="roundRect">
            <a:avLst/>
          </a:prstGeom>
          <a:solidFill>
            <a:schemeClr val="bg2"/>
          </a:solidFill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抑郁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38611" y="2632448"/>
            <a:ext cx="1656184" cy="792000"/>
          </a:xfrm>
          <a:prstGeom prst="roundRect">
            <a:avLst/>
          </a:prstGeom>
          <a:solidFill>
            <a:schemeClr val="bg2"/>
          </a:solidFill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睡眠障碍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85014" y="2291739"/>
            <a:ext cx="1656184" cy="7920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语言功能受损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96938" y="3813000"/>
            <a:ext cx="3185116" cy="5040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吞咽障碍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61404" y="4548322"/>
            <a:ext cx="1656184" cy="792000"/>
          </a:xfrm>
          <a:prstGeom prst="roundRect">
            <a:avLst/>
          </a:prstGeom>
          <a:solidFill>
            <a:schemeClr val="bg2"/>
          </a:solidFill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膀胱问题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884098" y="5106303"/>
            <a:ext cx="1656184" cy="504000"/>
          </a:xfrm>
          <a:prstGeom prst="roundRect">
            <a:avLst/>
          </a:prstGeom>
          <a:solidFill>
            <a:schemeClr val="bg2"/>
          </a:solidFill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震颤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469343" y="4554338"/>
            <a:ext cx="1656184" cy="7920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平衡不佳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041100" y="4548322"/>
            <a:ext cx="1656184" cy="792000"/>
          </a:xfrm>
          <a:prstGeom prst="roundRect">
            <a:avLst/>
          </a:prstGeom>
          <a:solidFill>
            <a:schemeClr val="bg2"/>
          </a:solidFill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肠道问题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671670" y="3813000"/>
            <a:ext cx="1656184" cy="5040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眩晕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678747" y="2276229"/>
            <a:ext cx="2172422" cy="7920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认知功能障碍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321723" y="1604657"/>
            <a:ext cx="3185116" cy="5040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痛苦的视力丧失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258097" y="3525000"/>
            <a:ext cx="1656184" cy="7920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视力不稳定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788883" y="2383485"/>
            <a:ext cx="1656184" cy="7920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复视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9392182" y="4360773"/>
            <a:ext cx="2148100" cy="56815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笨拙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092010" y="3309412"/>
            <a:ext cx="2448272" cy="792000"/>
          </a:xfrm>
          <a:prstGeom prst="roundRect">
            <a:avLst/>
          </a:prstGeom>
          <a:solidFill>
            <a:schemeClr val="bg2"/>
          </a:solidFill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僵硬和痉挛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177334" y="3201412"/>
            <a:ext cx="2655493" cy="504000"/>
          </a:xfrm>
          <a:prstGeom prst="roundRect">
            <a:avLst/>
          </a:prstGeom>
          <a:solidFill>
            <a:schemeClr val="bg2"/>
          </a:solidFill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不自主哭泣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455145" y="6072925"/>
            <a:ext cx="1656184" cy="5040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疼痛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550448" y="5610303"/>
            <a:ext cx="1656184" cy="504000"/>
          </a:xfrm>
          <a:prstGeom prst="roundRect">
            <a:avLst/>
          </a:prstGeom>
          <a:solidFill>
            <a:schemeClr val="bg2"/>
          </a:solidFill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疲劳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166703" y="5466303"/>
            <a:ext cx="1889864" cy="7920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运动不耐受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285096" y="5458775"/>
            <a:ext cx="2002994" cy="7920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对温度敏感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131" y="67716"/>
            <a:ext cx="1201044" cy="1201044"/>
          </a:xfrm>
          <a:prstGeom prst="rect">
            <a:avLst/>
          </a:prstGeom>
        </p:spPr>
      </p:pic>
      <p:pic>
        <p:nvPicPr>
          <p:cNvPr id="1026" name="Picture 2" descr="\\UK-FS-01\Server\POLICY\MS\OHPF Multi-sponsor\OHPF020D PR and patient group activity\Production\OHPF020D_Female body outlin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792" y="1401186"/>
            <a:ext cx="1356891" cy="445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ounded Rectangle 37"/>
          <p:cNvSpPr/>
          <p:nvPr/>
        </p:nvSpPr>
        <p:spPr>
          <a:xfrm>
            <a:off x="9445067" y="5784925"/>
            <a:ext cx="1656184" cy="7920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性问题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1735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785" r="-124" b="-785"/>
          <a:stretch/>
        </p:blipFill>
        <p:spPr>
          <a:xfrm>
            <a:off x="-142959" y="-82146"/>
            <a:ext cx="12481092" cy="70395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2959" y="0"/>
            <a:ext cx="12338133" cy="1335600"/>
          </a:xfrm>
        </p:spPr>
        <p:txBody>
          <a:bodyPr>
            <a:normAutofit/>
          </a:bodyPr>
          <a:lstStyle/>
          <a:p>
            <a:r>
              <a:rPr lang="en-US" dirty="0"/>
              <a:t>5. </a:t>
            </a:r>
            <a:r>
              <a:rPr lang="zh-CN" altLang="en-US" dirty="0"/>
              <a:t>监测疾病活动性：监测是最大限度延长脑健康的关键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5368122" y="1650146"/>
            <a:ext cx="2313641" cy="1130782"/>
            <a:chOff x="4836548" y="1618356"/>
            <a:chExt cx="2313641" cy="1130782"/>
          </a:xfrm>
        </p:grpSpPr>
        <p:sp>
          <p:nvSpPr>
            <p:cNvPr id="25" name="Rounded Rectangle 24"/>
            <p:cNvSpPr/>
            <p:nvPr/>
          </p:nvSpPr>
          <p:spPr>
            <a:xfrm>
              <a:off x="4836548" y="1618356"/>
              <a:ext cx="1334310" cy="626726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rIns="46800" rtlCol="0" anchor="ctr"/>
            <a:lstStyle/>
            <a:p>
              <a:pPr algn="ctr"/>
              <a:r>
                <a:rPr lang="zh-CN" altLang="en-US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残疾进展</a:t>
              </a:r>
              <a:endParaRPr lang="en-GB" sz="16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6026637" y="2448296"/>
              <a:ext cx="1123552" cy="300842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rIns="46800" rtlCol="0" anchor="ctr"/>
            <a:lstStyle/>
            <a:p>
              <a:pPr algn="ctr"/>
              <a:r>
                <a:rPr lang="zh-CN" altLang="en-US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复发</a:t>
              </a:r>
              <a:endParaRPr lang="en-GB" sz="16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297387" y="3012989"/>
            <a:ext cx="3744416" cy="1264069"/>
            <a:chOff x="3658746" y="2849028"/>
            <a:chExt cx="3744416" cy="1264069"/>
          </a:xfrm>
        </p:grpSpPr>
        <p:sp>
          <p:nvSpPr>
            <p:cNvPr id="28" name="Rounded Rectangle 27"/>
            <p:cNvSpPr/>
            <p:nvPr/>
          </p:nvSpPr>
          <p:spPr>
            <a:xfrm>
              <a:off x="6116289" y="3481063"/>
              <a:ext cx="1286873" cy="632034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rIns="46800" rtlCol="0" anchor="ctr"/>
            <a:lstStyle/>
            <a:p>
              <a:pPr algn="ctr"/>
              <a:r>
                <a:rPr lang="zh-CN" altLang="en-US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脑组织丢失</a:t>
              </a:r>
              <a:endParaRPr lang="en-GB" sz="16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3658746" y="2849028"/>
              <a:ext cx="2292243" cy="1152129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rIns="46800" rtlCol="0" anchor="ctr"/>
            <a:lstStyle/>
            <a:p>
              <a:pPr algn="ctr"/>
              <a:r>
                <a:rPr lang="zh-CN" altLang="en-US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使用标准临床</a:t>
              </a: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MRI</a:t>
              </a:r>
              <a:r>
                <a:rPr lang="zh-CN" altLang="en-US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技术检测病灶 </a:t>
              </a:r>
              <a:r>
                <a:rPr lang="en-GB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(</a:t>
              </a:r>
              <a:r>
                <a:rPr lang="zh-CN" altLang="en-US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白质</a:t>
              </a:r>
              <a:r>
                <a:rPr lang="en-GB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)</a:t>
              </a:r>
            </a:p>
          </p:txBody>
        </p:sp>
      </p:grpSp>
      <p:sp>
        <p:nvSpPr>
          <p:cNvPr id="30" name="Content Placeholder 2"/>
          <p:cNvSpPr>
            <a:spLocks noGrp="1"/>
          </p:cNvSpPr>
          <p:nvPr>
            <p:ph sz="half" idx="4294967295"/>
          </p:nvPr>
        </p:nvSpPr>
        <p:spPr>
          <a:xfrm>
            <a:off x="8329835" y="1678017"/>
            <a:ext cx="3865340" cy="357571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lnSpc>
                <a:spcPct val="110000"/>
              </a:lnSpc>
            </a:pPr>
            <a:r>
              <a:rPr lang="zh-CN" altLang="en-US" sz="2000" dirty="0"/>
              <a:t>以病灶和脑组织丢失形式出现的疾病活动可以预测复发和残疾进展</a:t>
            </a:r>
            <a:r>
              <a:rPr lang="en-GB" sz="2000" baseline="30000" dirty="0"/>
              <a:t>1</a:t>
            </a:r>
            <a:endParaRPr lang="en-GB" sz="2000" dirty="0"/>
          </a:p>
          <a:p>
            <a:pPr>
              <a:lnSpc>
                <a:spcPct val="110000"/>
              </a:lnSpc>
            </a:pPr>
            <a:r>
              <a:rPr lang="zh-CN" altLang="en-US" sz="2000" dirty="0"/>
              <a:t>所有的疾病活动都会损伤大脑和脊髓组织，尽管这并不会立即导致复发。</a:t>
            </a:r>
            <a:endParaRPr lang="en-GB" sz="2000" dirty="0"/>
          </a:p>
        </p:txBody>
      </p:sp>
      <p:sp>
        <p:nvSpPr>
          <p:cNvPr id="31" name="Content Placeholder 5"/>
          <p:cNvSpPr>
            <a:spLocks noGrp="1"/>
          </p:cNvSpPr>
          <p:nvPr>
            <p:ph sz="half" idx="1"/>
          </p:nvPr>
        </p:nvSpPr>
        <p:spPr>
          <a:xfrm>
            <a:off x="192931" y="1678016"/>
            <a:ext cx="3888432" cy="484732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zh-CN" altLang="en-US" sz="2000" dirty="0"/>
              <a:t>使用</a:t>
            </a:r>
            <a:r>
              <a:rPr lang="en-US" altLang="zh-CN" sz="2000" dirty="0"/>
              <a:t>MRI</a:t>
            </a:r>
            <a:r>
              <a:rPr lang="zh-CN" altLang="en-US" sz="2000" dirty="0"/>
              <a:t>定期监测疾病活动性，可以提早发现</a:t>
            </a:r>
            <a:r>
              <a:rPr lang="en-US" altLang="zh-CN" sz="2000" dirty="0"/>
              <a:t>MS</a:t>
            </a:r>
            <a:r>
              <a:rPr lang="zh-CN" altLang="en-US" sz="2000" dirty="0"/>
              <a:t>对治疗无效</a:t>
            </a:r>
            <a:endParaRPr lang="en-US" altLang="zh-CN" sz="2000" dirty="0"/>
          </a:p>
          <a:p>
            <a:pPr>
              <a:lnSpc>
                <a:spcPct val="110000"/>
              </a:lnSpc>
            </a:pPr>
            <a:r>
              <a:rPr lang="zh-CN" altLang="en-US" sz="2000" dirty="0"/>
              <a:t>这是因为</a:t>
            </a:r>
            <a:r>
              <a:rPr lang="en-US" altLang="zh-CN" sz="2000" dirty="0"/>
              <a:t>MRI</a:t>
            </a:r>
            <a:r>
              <a:rPr lang="zh-CN" altLang="en-US" sz="2000" dirty="0"/>
              <a:t>发现的</a:t>
            </a:r>
            <a:r>
              <a:rPr lang="en-US" altLang="zh-CN" sz="2000" dirty="0"/>
              <a:t>MS</a:t>
            </a:r>
            <a:r>
              <a:rPr lang="zh-CN" altLang="en-US" sz="2000" dirty="0"/>
              <a:t>疾病活动病灶比通过症状观察到的更多</a:t>
            </a:r>
            <a:endParaRPr lang="en-GB" sz="2000" dirty="0"/>
          </a:p>
          <a:p>
            <a:pPr>
              <a:lnSpc>
                <a:spcPct val="110000"/>
              </a:lnSpc>
            </a:pPr>
            <a:endParaRPr lang="en-GB" sz="2000" dirty="0"/>
          </a:p>
          <a:p>
            <a:pPr>
              <a:lnSpc>
                <a:spcPct val="110000"/>
              </a:lnSpc>
            </a:pPr>
            <a:endParaRPr lang="en-GB" sz="2000" dirty="0"/>
          </a:p>
        </p:txBody>
      </p:sp>
      <p:sp>
        <p:nvSpPr>
          <p:cNvPr id="32" name="Rounded Rectangle 31"/>
          <p:cNvSpPr/>
          <p:nvPr/>
        </p:nvSpPr>
        <p:spPr>
          <a:xfrm>
            <a:off x="2245159" y="4507535"/>
            <a:ext cx="7920880" cy="121759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20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MRI</a:t>
            </a:r>
            <a:r>
              <a:rPr lang="zh-CN" altLang="en-US" sz="20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或临床证据表明疾病活动控制不佳时，应探讨换用另一种以不同方式对身体产生作用的</a:t>
            </a:r>
            <a:r>
              <a:rPr lang="en-US" altLang="zh-CN" sz="20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DMT</a:t>
            </a:r>
            <a:r>
              <a:rPr lang="zh-CN" altLang="en-US" sz="20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治疗</a:t>
            </a:r>
            <a:endParaRPr lang="en-GB" sz="2000" b="1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28137" y="6057781"/>
            <a:ext cx="11066516" cy="80021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DMT, </a:t>
            </a:r>
            <a:r>
              <a:rPr lang="zh-CN" altLang="en-US" dirty="0">
                <a:solidFill>
                  <a:schemeClr val="bg1"/>
                </a:solidFill>
              </a:rPr>
              <a:t>疾病修正治疗</a:t>
            </a:r>
            <a:r>
              <a:rPr lang="en-GB" dirty="0">
                <a:solidFill>
                  <a:schemeClr val="bg1"/>
                </a:solidFill>
              </a:rPr>
              <a:t>; MRI, </a:t>
            </a:r>
            <a:r>
              <a:rPr lang="zh-CN" altLang="en-US" dirty="0">
                <a:solidFill>
                  <a:schemeClr val="bg1"/>
                </a:solidFill>
              </a:rPr>
              <a:t>磁共振成像</a:t>
            </a:r>
            <a:r>
              <a:rPr lang="en-GB" dirty="0">
                <a:solidFill>
                  <a:schemeClr val="bg1"/>
                </a:solidFill>
              </a:rPr>
              <a:t> </a:t>
            </a:r>
          </a:p>
          <a:p>
            <a:r>
              <a:rPr lang="en-GB" dirty="0">
                <a:solidFill>
                  <a:schemeClr val="bg1"/>
                </a:solidFill>
              </a:rPr>
              <a:t>1. </a:t>
            </a:r>
            <a:r>
              <a:rPr lang="en-GB" dirty="0" err="1">
                <a:solidFill>
                  <a:schemeClr val="bg1"/>
                </a:solidFill>
              </a:rPr>
              <a:t>Giovannoni</a:t>
            </a:r>
            <a:r>
              <a:rPr lang="en-GB" dirty="0">
                <a:solidFill>
                  <a:schemeClr val="bg1"/>
                </a:solidFill>
              </a:rPr>
              <a:t> G</a:t>
            </a:r>
            <a:r>
              <a:rPr lang="en-GB" i="1" dirty="0">
                <a:solidFill>
                  <a:schemeClr val="bg1"/>
                </a:solidFill>
              </a:rPr>
              <a:t> et al.</a:t>
            </a:r>
            <a:r>
              <a:rPr lang="en-GB" dirty="0">
                <a:solidFill>
                  <a:schemeClr val="bg1"/>
                </a:solidFill>
              </a:rPr>
              <a:t> 2015. Appendix 2. </a:t>
            </a:r>
            <a:r>
              <a:rPr lang="en-GB" i="1" dirty="0">
                <a:solidFill>
                  <a:schemeClr val="bg1"/>
                </a:solidFill>
              </a:rPr>
              <a:t>Brain health: time matters in multiple sclerosis</a:t>
            </a:r>
            <a:r>
              <a:rPr lang="en-GB" dirty="0">
                <a:solidFill>
                  <a:schemeClr val="bg1"/>
                </a:solidFill>
              </a:rPr>
              <a:t>; pp61–63</a:t>
            </a:r>
          </a:p>
          <a:p>
            <a:r>
              <a:rPr lang="en-US" dirty="0">
                <a:solidFill>
                  <a:schemeClr val="bg1"/>
                </a:solidFill>
              </a:rPr>
              <a:t>Adapted with permission from  Oxford PharmaGenesis from </a:t>
            </a:r>
            <a:r>
              <a:rPr lang="en-US" dirty="0" err="1">
                <a:solidFill>
                  <a:schemeClr val="bg1"/>
                </a:solidFill>
              </a:rPr>
              <a:t>Giovannoni</a:t>
            </a:r>
            <a:r>
              <a:rPr lang="en-US" dirty="0">
                <a:solidFill>
                  <a:schemeClr val="bg1"/>
                </a:solidFill>
              </a:rPr>
              <a:t> G et al. Brain health: time matters in multiple sclerosis, © 2015 Oxford PharmaGenesis Ltd.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131" y="67716"/>
            <a:ext cx="1201044" cy="120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05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</a:t>
            </a:r>
            <a:r>
              <a:rPr lang="zh-CN" altLang="en-US" dirty="0"/>
              <a:t>知情，共同治疗决策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28137" y="6319391"/>
            <a:ext cx="10777635" cy="538609"/>
          </a:xfrm>
        </p:spPr>
        <p:txBody>
          <a:bodyPr/>
          <a:lstStyle/>
          <a:p>
            <a:r>
              <a:rPr lang="en-GB" dirty="0"/>
              <a:t>DMT, </a:t>
            </a:r>
            <a:r>
              <a:rPr lang="zh-CN" altLang="en-US" dirty="0"/>
              <a:t>疾病修正治疗</a:t>
            </a:r>
            <a:endParaRPr lang="en-US" altLang="zh-CN" dirty="0"/>
          </a:p>
          <a:p>
            <a:r>
              <a:rPr lang="en-GB" dirty="0"/>
              <a:t>1. de </a:t>
            </a:r>
            <a:r>
              <a:rPr lang="en-GB" dirty="0" err="1"/>
              <a:t>Seze</a:t>
            </a:r>
            <a:r>
              <a:rPr lang="en-GB" dirty="0"/>
              <a:t> J</a:t>
            </a:r>
            <a:r>
              <a:rPr lang="en-GB" i="1" dirty="0"/>
              <a:t> et al.</a:t>
            </a:r>
            <a:r>
              <a:rPr lang="en-GB" dirty="0"/>
              <a:t> </a:t>
            </a:r>
            <a:r>
              <a:rPr lang="en-GB" i="1" dirty="0"/>
              <a:t>Patient Prefer Adherence</a:t>
            </a:r>
            <a:r>
              <a:rPr lang="en-GB" dirty="0"/>
              <a:t> 2012;6:263–73; 2. </a:t>
            </a:r>
            <a:r>
              <a:rPr lang="en-GB" dirty="0" err="1"/>
              <a:t>Bunz</a:t>
            </a:r>
            <a:r>
              <a:rPr lang="en-GB" dirty="0"/>
              <a:t> TJ</a:t>
            </a:r>
            <a:r>
              <a:rPr lang="en-GB" i="1" dirty="0"/>
              <a:t> et al. Value Health</a:t>
            </a:r>
            <a:r>
              <a:rPr lang="en-GB" dirty="0"/>
              <a:t> 2013;16:A109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half" idx="1"/>
          </p:nvPr>
        </p:nvSpPr>
        <p:spPr>
          <a:xfrm>
            <a:off x="528137" y="1600201"/>
            <a:ext cx="5555748" cy="4525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CN" altLang="en-US" sz="2400" dirty="0"/>
              <a:t>有关</a:t>
            </a:r>
            <a:r>
              <a:rPr lang="en-GB" sz="2400" dirty="0"/>
              <a:t>DMT</a:t>
            </a:r>
            <a:r>
              <a:rPr lang="en-US" altLang="zh-CN" sz="2400" dirty="0"/>
              <a:t>s</a:t>
            </a:r>
            <a:r>
              <a:rPr lang="zh-CN" altLang="en-US" sz="2400" dirty="0"/>
              <a:t>的决策您应该知情，作为</a:t>
            </a:r>
            <a:r>
              <a:rPr lang="en-US" altLang="zh-CN" sz="2400" dirty="0"/>
              <a:t>MS</a:t>
            </a:r>
            <a:r>
              <a:rPr lang="zh-CN" altLang="en-US" sz="2400" dirty="0"/>
              <a:t>患者，您应该和医生共同决策</a:t>
            </a:r>
            <a:endParaRPr lang="en-US" altLang="zh-CN" sz="2400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CN" altLang="en-US" sz="2400" dirty="0"/>
              <a:t>您应该能够与医生一起讨论您的价值观、需求、局限性、生活方式、治疗目标及可能的疾病过程  </a:t>
            </a:r>
            <a:endParaRPr lang="en-GB" sz="2400" dirty="0"/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zh-CN" altLang="en-US" sz="2000" dirty="0"/>
              <a:t>当</a:t>
            </a:r>
            <a:r>
              <a:rPr lang="en-US" altLang="zh-CN" sz="2000" dirty="0"/>
              <a:t>MS</a:t>
            </a:r>
            <a:r>
              <a:rPr lang="zh-CN" altLang="en-US" sz="2000" dirty="0"/>
              <a:t>患者与医生建立了开放、信任的关系时，他们更有可能继续接受治疗</a:t>
            </a:r>
            <a:r>
              <a:rPr lang="en-GB" sz="2000" baseline="30000" dirty="0"/>
              <a:t>1</a:t>
            </a:r>
            <a:r>
              <a:rPr lang="zh-CN" altLang="en-US" sz="2000" dirty="0"/>
              <a:t>，因此，不太可能出现严重的复发</a:t>
            </a:r>
            <a:r>
              <a:rPr lang="en-GB" sz="2000" baseline="30000" dirty="0"/>
              <a:t>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529635" y="1621599"/>
            <a:ext cx="5184576" cy="16633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</a:rPr>
              <a:t>与您的医疗保健团队保持良好的沟通和积极的合作，是成功管理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MS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</a:rPr>
              <a:t>的重要部分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222" y="67383"/>
            <a:ext cx="1345393" cy="13453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423" y="3712046"/>
            <a:ext cx="57150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824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结论：</a:t>
            </a:r>
            <a:r>
              <a:rPr lang="en-GB" dirty="0"/>
              <a:t>1</a:t>
            </a:r>
            <a:r>
              <a:rPr lang="zh-CN" altLang="en-US" dirty="0"/>
              <a:t>：您能做什么</a:t>
            </a:r>
            <a:r>
              <a:rPr lang="en-GB" dirty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01243" y="1628800"/>
            <a:ext cx="8856984" cy="2158121"/>
          </a:xfrm>
        </p:spPr>
        <p:txBody>
          <a:bodyPr>
            <a:normAutofit/>
          </a:bodyPr>
          <a:lstStyle/>
          <a:p>
            <a:pPr lvl="0"/>
            <a:r>
              <a:rPr lang="zh-CN" altLang="en-US" sz="2000" dirty="0"/>
              <a:t>请注意：即使您感觉良好，</a:t>
            </a:r>
            <a:r>
              <a:rPr lang="en-US" altLang="zh-CN" sz="2000" dirty="0"/>
              <a:t>MS</a:t>
            </a:r>
            <a:r>
              <a:rPr lang="zh-CN" altLang="en-US" sz="2000" dirty="0"/>
              <a:t>疾病也可能活动，并且这将危害脑健康</a:t>
            </a:r>
            <a:endParaRPr lang="en-GB" sz="2000" dirty="0"/>
          </a:p>
          <a:p>
            <a:r>
              <a:rPr lang="zh-CN" altLang="en-US" sz="2000" dirty="0"/>
              <a:t>与其他人（包括医生）讨论神经储备和脑健康</a:t>
            </a:r>
            <a:endParaRPr lang="en-US" sz="2000" dirty="0"/>
          </a:p>
        </p:txBody>
      </p:sp>
      <p:grpSp>
        <p:nvGrpSpPr>
          <p:cNvPr id="9" name="Group 8"/>
          <p:cNvGrpSpPr/>
          <p:nvPr/>
        </p:nvGrpSpPr>
        <p:grpSpPr>
          <a:xfrm>
            <a:off x="463222" y="1556791"/>
            <a:ext cx="2405626" cy="2376265"/>
            <a:chOff x="2348946" y="1700808"/>
            <a:chExt cx="2376264" cy="2376264"/>
          </a:xfrm>
        </p:grpSpPr>
        <p:sp>
          <p:nvSpPr>
            <p:cNvPr id="10" name="Rectangle 9"/>
            <p:cNvSpPr/>
            <p:nvPr/>
          </p:nvSpPr>
          <p:spPr>
            <a:xfrm>
              <a:off x="2348946" y="1700808"/>
              <a:ext cx="2376264" cy="23762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26150" y="3101440"/>
              <a:ext cx="181217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了解保护脑健康的重要性</a:t>
              </a:r>
              <a:endParaRPr lang="en-GB" sz="1600" b="1" spc="-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3213" y="1916832"/>
              <a:ext cx="1159054" cy="1159054"/>
            </a:xfrm>
            <a:prstGeom prst="rect">
              <a:avLst/>
            </a:prstGeom>
          </p:spPr>
        </p:pic>
      </p:grpSp>
      <p:sp>
        <p:nvSpPr>
          <p:cNvPr id="17" name="Content Placeholder 5"/>
          <p:cNvSpPr txBox="1">
            <a:spLocks/>
          </p:cNvSpPr>
          <p:nvPr/>
        </p:nvSpPr>
        <p:spPr>
          <a:xfrm>
            <a:off x="3001243" y="4196061"/>
            <a:ext cx="8304529" cy="24732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4000" indent="-342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□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26000" indent="-342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如果怀疑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MS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，请求紧急转诊给神经科医生，最好转诊给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MS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专科医生或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MS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专科门诊</a:t>
            </a:r>
            <a:endParaRPr lang="en-GB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请求及时进入诊断程序，包括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MRI 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如果没有立即诊断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MS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，也请和您的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MS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团队保持联系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90409" y="4085456"/>
            <a:ext cx="2363987" cy="2341446"/>
            <a:chOff x="467089" y="1717328"/>
            <a:chExt cx="2399140" cy="2376264"/>
          </a:xfrm>
        </p:grpSpPr>
        <p:sp>
          <p:nvSpPr>
            <p:cNvPr id="19" name="Rectangle 18"/>
            <p:cNvSpPr/>
            <p:nvPr/>
          </p:nvSpPr>
          <p:spPr>
            <a:xfrm>
              <a:off x="467089" y="1717328"/>
              <a:ext cx="2376264" cy="2376264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75540" y="3085480"/>
              <a:ext cx="2390689" cy="3435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早期转诊及诊断</a:t>
              </a:r>
              <a:endPara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894" y="1967679"/>
              <a:ext cx="1159054" cy="1159054"/>
            </a:xfrm>
            <a:prstGeom prst="rect">
              <a:avLst/>
            </a:prstGeom>
          </p:spPr>
        </p:pic>
      </p:grpSp>
      <p:sp>
        <p:nvSpPr>
          <p:cNvPr id="2" name="文本占位符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835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结论</a:t>
            </a:r>
            <a:r>
              <a:rPr lang="en-GB" dirty="0"/>
              <a:t> 2: </a:t>
            </a:r>
            <a:r>
              <a:rPr lang="zh-CN" altLang="en-GB" dirty="0"/>
              <a:t>您</a:t>
            </a:r>
            <a:r>
              <a:rPr lang="zh-CN" altLang="en-US" dirty="0"/>
              <a:t>能做什么</a:t>
            </a:r>
            <a:r>
              <a:rPr lang="en-GB" dirty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125084" y="1822475"/>
            <a:ext cx="8304529" cy="1022078"/>
          </a:xfrm>
        </p:spPr>
        <p:txBody>
          <a:bodyPr>
            <a:normAutofit/>
          </a:bodyPr>
          <a:lstStyle/>
          <a:p>
            <a:r>
              <a:rPr lang="zh-CN" altLang="en-US" sz="2000" dirty="0"/>
              <a:t>询问医生是否适合开始</a:t>
            </a:r>
            <a:r>
              <a:rPr lang="en-US" altLang="zh-CN" sz="2000" dirty="0"/>
              <a:t>DMT</a:t>
            </a:r>
            <a:r>
              <a:rPr lang="zh-CN" altLang="en-US" sz="2000" dirty="0"/>
              <a:t>治疗    </a:t>
            </a:r>
            <a:endParaRPr lang="en-GB" sz="2000" dirty="0"/>
          </a:p>
          <a:p>
            <a:r>
              <a:rPr lang="zh-CN" altLang="en-US" sz="2000" dirty="0"/>
              <a:t>选择可用的</a:t>
            </a:r>
            <a:r>
              <a:rPr lang="en-US" altLang="zh-CN" sz="2000" dirty="0"/>
              <a:t>DMT</a:t>
            </a:r>
            <a:endParaRPr lang="en-US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DMT, </a:t>
            </a:r>
            <a:r>
              <a:rPr lang="zh-CN" altLang="en-US" dirty="0"/>
              <a:t>疾病修正治疗</a:t>
            </a:r>
            <a:endParaRPr lang="en-US" dirty="0"/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3125083" y="4149080"/>
            <a:ext cx="8304529" cy="25453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4000" indent="-342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□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26000" indent="-342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>
                <a:ea typeface="微软雅黑" panose="020B0503020204020204" pitchFamily="34" charset="-122"/>
              </a:rPr>
              <a:t>坚持脑健康生活方式，包括保持积极锻炼、控制体重、心理健康、戒烟、限制饮酒量、并服用医生开具的药物  </a:t>
            </a:r>
            <a:endParaRPr lang="en-US" sz="2000" dirty="0">
              <a:ea typeface="微软雅黑" panose="020B0503020204020204" pitchFamily="34" charset="-122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86713" y="1556792"/>
            <a:ext cx="2390689" cy="2376264"/>
            <a:chOff x="486713" y="1556792"/>
            <a:chExt cx="2390689" cy="2376264"/>
          </a:xfrm>
        </p:grpSpPr>
        <p:sp>
          <p:nvSpPr>
            <p:cNvPr id="28" name="Rectangle 27"/>
            <p:cNvSpPr/>
            <p:nvPr/>
          </p:nvSpPr>
          <p:spPr>
            <a:xfrm>
              <a:off x="486713" y="1556792"/>
              <a:ext cx="2376264" cy="2376264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86713" y="2844552"/>
              <a:ext cx="239068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早期开始疾病修正治疗</a:t>
              </a:r>
              <a:r>
                <a:rPr lang="en-US" sz="1600" b="1" spc="-9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</a:t>
              </a:r>
            </a:p>
            <a:p>
              <a:pPr algn="ctr"/>
              <a:r>
                <a:rPr lang="en-US" sz="1600" b="1" spc="-9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(</a:t>
              </a:r>
              <a:r>
                <a:rPr lang="zh-CN" altLang="en-US" sz="1600" b="1" spc="-9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合适时</a:t>
              </a:r>
              <a:r>
                <a:rPr lang="en-US" sz="1600" b="1" spc="-9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)</a:t>
              </a:r>
              <a:endParaRPr lang="en-GB" sz="1600" b="1" spc="-9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3633" y="1757506"/>
              <a:ext cx="1159054" cy="1159054"/>
            </a:xfrm>
            <a:prstGeom prst="rect">
              <a:avLst/>
            </a:prstGeom>
          </p:spPr>
        </p:pic>
      </p:grpSp>
      <p:sp>
        <p:nvSpPr>
          <p:cNvPr id="32" name="Rectangle 31"/>
          <p:cNvSpPr/>
          <p:nvPr/>
        </p:nvSpPr>
        <p:spPr>
          <a:xfrm>
            <a:off x="464716" y="4085456"/>
            <a:ext cx="2389681" cy="23762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3215" y="5453608"/>
            <a:ext cx="24041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坚持脑健康生活方式（包括治疗其他疾病）</a:t>
            </a: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27" y="4149080"/>
            <a:ext cx="1455658" cy="145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51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结论</a:t>
            </a:r>
            <a:r>
              <a:rPr lang="en-GB" dirty="0"/>
              <a:t> 3: </a:t>
            </a:r>
            <a:r>
              <a:rPr lang="zh-CN" altLang="en-US" dirty="0"/>
              <a:t>您能做什么</a:t>
            </a:r>
            <a:r>
              <a:rPr lang="en-GB" dirty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01243" y="1597820"/>
            <a:ext cx="9001000" cy="2677821"/>
          </a:xfrm>
        </p:spPr>
        <p:txBody>
          <a:bodyPr>
            <a:normAutofit/>
          </a:bodyPr>
          <a:lstStyle/>
          <a:p>
            <a:r>
              <a:rPr lang="zh-CN" altLang="en-US" sz="2000" dirty="0"/>
              <a:t>记录</a:t>
            </a:r>
            <a:r>
              <a:rPr lang="en-US" altLang="zh-CN" sz="2000" dirty="0"/>
              <a:t>MS</a:t>
            </a:r>
            <a:r>
              <a:rPr lang="zh-CN" altLang="en-US" sz="2000" dirty="0"/>
              <a:t>日志，并和医生分享这些信息 </a:t>
            </a:r>
            <a:endParaRPr lang="en-GB" sz="2000" dirty="0"/>
          </a:p>
          <a:p>
            <a:r>
              <a:rPr lang="zh-CN" altLang="en-US" sz="2000" dirty="0"/>
              <a:t>讨论管理您的</a:t>
            </a:r>
            <a:r>
              <a:rPr lang="en-US" altLang="zh-CN" sz="2000" dirty="0"/>
              <a:t>MS</a:t>
            </a:r>
            <a:r>
              <a:rPr lang="zh-CN" altLang="en-US" sz="2000" dirty="0"/>
              <a:t>的策略 </a:t>
            </a:r>
            <a:endParaRPr lang="en-GB" sz="2000" dirty="0"/>
          </a:p>
          <a:p>
            <a:r>
              <a:rPr lang="zh-CN" altLang="en-US" sz="2000" dirty="0"/>
              <a:t>询问医生对您的</a:t>
            </a:r>
            <a:r>
              <a:rPr lang="en-US" altLang="zh-CN" sz="2000" dirty="0"/>
              <a:t>MS</a:t>
            </a:r>
            <a:r>
              <a:rPr lang="zh-CN" altLang="en-US" sz="2000" dirty="0"/>
              <a:t>的监测计划如何</a:t>
            </a:r>
            <a:r>
              <a:rPr lang="en-US" altLang="zh-CN" sz="2000" dirty="0"/>
              <a:t> </a:t>
            </a:r>
            <a:endParaRPr lang="en-GB" sz="2000" dirty="0"/>
          </a:p>
          <a:p>
            <a:r>
              <a:rPr lang="zh-CN" altLang="en-US" sz="2000" dirty="0"/>
              <a:t>确保您对您的临床评估及</a:t>
            </a:r>
            <a:r>
              <a:rPr lang="en-US" altLang="zh-CN" sz="2000" dirty="0"/>
              <a:t>MRI</a:t>
            </a:r>
            <a:r>
              <a:rPr lang="zh-CN" altLang="en-US" sz="2000" dirty="0"/>
              <a:t>扫描结果有充分的了解 </a:t>
            </a:r>
            <a:endParaRPr lang="en-GB" sz="2000" dirty="0"/>
          </a:p>
          <a:p>
            <a:r>
              <a:rPr lang="zh-CN" altLang="en-US" sz="2000" dirty="0"/>
              <a:t>询问是否适合换用其他</a:t>
            </a:r>
            <a:r>
              <a:rPr lang="en-US" altLang="zh-CN" sz="2000" dirty="0"/>
              <a:t>DMT </a:t>
            </a:r>
            <a:endParaRPr lang="en-US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DMT, </a:t>
            </a:r>
            <a:r>
              <a:rPr lang="zh-CN" altLang="en-US" dirty="0"/>
              <a:t>疾病修正治疗</a:t>
            </a:r>
            <a:r>
              <a:rPr lang="en-GB" dirty="0"/>
              <a:t>; MRI, </a:t>
            </a:r>
            <a:r>
              <a:rPr lang="zh-CN" altLang="en-US" dirty="0"/>
              <a:t>磁共振成像</a:t>
            </a:r>
            <a:endParaRPr lang="en-US" dirty="0"/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3001243" y="4124052"/>
            <a:ext cx="8304529" cy="226298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4000" indent="-342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□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26000" indent="-342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>
                <a:ea typeface="微软雅黑" panose="020B0503020204020204" pitchFamily="34" charset="-122"/>
              </a:rPr>
              <a:t>与您的医生共同进行治疗决策</a:t>
            </a:r>
            <a:endParaRPr lang="en-GB" sz="2000" dirty="0">
              <a:ea typeface="微软雅黑" panose="020B0503020204020204" pitchFamily="34" charset="-122"/>
            </a:endParaRPr>
          </a:p>
          <a:p>
            <a:r>
              <a:rPr lang="zh-CN" altLang="en-US" sz="2000" dirty="0">
                <a:ea typeface="微软雅黑" panose="020B0503020204020204" pitchFamily="34" charset="-122"/>
              </a:rPr>
              <a:t>记录下你想谈论的话题，为您的随访做准备 </a:t>
            </a:r>
            <a:endParaRPr lang="en-GB" sz="2000" dirty="0">
              <a:ea typeface="微软雅黑" panose="020B0503020204020204" pitchFamily="34" charset="-122"/>
            </a:endParaRPr>
          </a:p>
          <a:p>
            <a:r>
              <a:rPr lang="zh-CN" altLang="en-US" sz="2000" dirty="0">
                <a:ea typeface="微软雅黑" panose="020B0503020204020204" pitchFamily="34" charset="-122"/>
              </a:rPr>
              <a:t>向医生说明您有哪些问题</a:t>
            </a:r>
            <a:endParaRPr lang="en-GB" sz="2000" dirty="0">
              <a:ea typeface="微软雅黑" panose="020B0503020204020204" pitchFamily="34" charset="-122"/>
            </a:endParaRPr>
          </a:p>
          <a:p>
            <a:r>
              <a:rPr lang="zh-CN" altLang="en-US" sz="2000" dirty="0">
                <a:ea typeface="微软雅黑" panose="020B0503020204020204" pitchFamily="34" charset="-122"/>
              </a:rPr>
              <a:t>寻找其他资源来帮助和医生的交流</a:t>
            </a:r>
            <a:endParaRPr lang="en-GB" sz="2000" dirty="0">
              <a:ea typeface="微软雅黑" panose="020B0503020204020204" pitchFamily="34" charset="-122"/>
            </a:endParaRPr>
          </a:p>
          <a:p>
            <a:pPr lvl="1"/>
            <a:r>
              <a:rPr lang="zh-CN" altLang="en-US" sz="1800" dirty="0">
                <a:ea typeface="微软雅黑" panose="020B0503020204020204" pitchFamily="34" charset="-122"/>
              </a:rPr>
              <a:t>当地的</a:t>
            </a:r>
            <a:r>
              <a:rPr lang="en-US" altLang="zh-CN" sz="1800" dirty="0">
                <a:ea typeface="微软雅黑" panose="020B0503020204020204" pitchFamily="34" charset="-122"/>
              </a:rPr>
              <a:t>MS</a:t>
            </a:r>
            <a:r>
              <a:rPr lang="zh-CN" altLang="en-US" sz="1800" dirty="0">
                <a:ea typeface="微软雅黑" panose="020B0503020204020204" pitchFamily="34" charset="-122"/>
              </a:rPr>
              <a:t>患者组织可能会提供帮助</a:t>
            </a:r>
            <a:endParaRPr lang="en-GB" sz="1800" dirty="0">
              <a:ea typeface="微软雅黑" panose="020B0503020204020204" pitchFamily="34" charset="-122"/>
            </a:endParaRPr>
          </a:p>
          <a:p>
            <a:endParaRPr lang="en-US" sz="2000" dirty="0">
              <a:ea typeface="微软雅黑" panose="020B0503020204020204" pitchFamily="34" charset="-122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86713" y="2844552"/>
            <a:ext cx="23906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Early treatment with a disease-modifying </a:t>
            </a:r>
            <a:r>
              <a:rPr lang="en-US" sz="1600" b="1" spc="-9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therapy (when appropriate)</a:t>
            </a:r>
            <a:endParaRPr lang="en-GB" sz="1600" b="1" spc="-9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33" y="1757506"/>
            <a:ext cx="1159054" cy="115905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92190" y="1556792"/>
            <a:ext cx="2399140" cy="2376264"/>
            <a:chOff x="4899038" y="4229472"/>
            <a:chExt cx="2399140" cy="2376264"/>
          </a:xfrm>
        </p:grpSpPr>
        <p:sp>
          <p:nvSpPr>
            <p:cNvPr id="14" name="Rectangle 13"/>
            <p:cNvSpPr/>
            <p:nvPr/>
          </p:nvSpPr>
          <p:spPr>
            <a:xfrm>
              <a:off x="4907488" y="4229472"/>
              <a:ext cx="2376264" cy="23762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899038" y="5517232"/>
              <a:ext cx="239914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监测</a:t>
              </a:r>
              <a:r>
                <a:rPr lang="en-US" altLang="zh-CN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MS</a:t>
              </a: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疾病活动性，如果治疗无效，及时转换治疗方案</a:t>
              </a:r>
              <a:endParaRPr lang="en-GB" sz="1600" b="1" spc="-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9850" y="4432322"/>
              <a:ext cx="1015038" cy="1015038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482526" y="4085456"/>
            <a:ext cx="2376264" cy="237626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3215" y="5386569"/>
            <a:ext cx="23678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知情，共享决策</a:t>
            </a: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44" y="4275641"/>
            <a:ext cx="1156753" cy="115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93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4766" y="6242530"/>
            <a:ext cx="1545668" cy="275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30447" y="2479019"/>
            <a:ext cx="11318440" cy="1600438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chemeClr val="tx2"/>
                </a:solidFill>
              </a:rPr>
              <a:t>我们的愿景：</a:t>
            </a:r>
            <a:endParaRPr lang="en-US" altLang="zh-CN" sz="4400" dirty="0">
              <a:solidFill>
                <a:schemeClr val="tx2"/>
              </a:solidFill>
            </a:endParaRPr>
          </a:p>
          <a:p>
            <a:pPr algn="ctr"/>
            <a:r>
              <a:rPr lang="zh-CN" altLang="en-US" sz="4400" dirty="0">
                <a:solidFill>
                  <a:schemeClr val="tx2"/>
                </a:solidFill>
              </a:rPr>
              <a:t>为</a:t>
            </a:r>
            <a:r>
              <a:rPr lang="en-US" altLang="zh-CN" sz="4400" dirty="0">
                <a:solidFill>
                  <a:schemeClr val="tx2"/>
                </a:solidFill>
              </a:rPr>
              <a:t>MS</a:t>
            </a:r>
            <a:r>
              <a:rPr lang="zh-CN" altLang="en-US" sz="4400" dirty="0">
                <a:solidFill>
                  <a:schemeClr val="tx2"/>
                </a:solidFill>
              </a:rPr>
              <a:t>患者及其家人创造更美好的未来</a:t>
            </a:r>
            <a:endParaRPr lang="en-GB" sz="4400" dirty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496" y="4302215"/>
            <a:ext cx="1128762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/>
              <a:t>您的支持将有助于目标实现</a:t>
            </a:r>
            <a:endParaRPr lang="en-US" altLang="zh-CN" sz="2400" dirty="0"/>
          </a:p>
          <a:p>
            <a:pPr algn="ctr"/>
            <a:endParaRPr lang="en-US" altLang="zh-CN" sz="2400" dirty="0"/>
          </a:p>
          <a:p>
            <a:pPr algn="ctr"/>
            <a:r>
              <a:rPr lang="zh-CN" altLang="en-US" sz="2000" dirty="0"/>
              <a:t>请登陆</a:t>
            </a:r>
            <a:r>
              <a:rPr lang="en-GB" altLang="zh-CN" sz="2000" u="sng" dirty="0" err="1"/>
              <a:t>www.msbrainhealth.org</a:t>
            </a:r>
            <a:r>
              <a:rPr lang="zh-CN" altLang="en-US" sz="2000" dirty="0"/>
              <a:t>网站，在网站上承诺您支持</a:t>
            </a:r>
            <a:r>
              <a:rPr lang="en-GB" altLang="zh-CN" sz="2000" dirty="0"/>
              <a:t>MS</a:t>
            </a:r>
            <a:r>
              <a:rPr lang="zh-CN" altLang="en-GB" sz="2000" dirty="0"/>
              <a:t>脑健康</a:t>
            </a:r>
            <a:r>
              <a:rPr lang="zh-CN" altLang="en-US" sz="2000" dirty="0"/>
              <a:t>指南的推荐</a:t>
            </a:r>
            <a:endParaRPr lang="en-GB" sz="2000" b="1" u="sng" dirty="0"/>
          </a:p>
        </p:txBody>
      </p:sp>
      <p:pic>
        <p:nvPicPr>
          <p:cNvPr id="9" name="Picture 2" descr="Z:\POLICY\MS\OHPF Multi-sponsor\OHPF004 ECTRIMS or other scientific sympo\Manuscript\Symposium presentations\Gavin Giovannoni\SLide sources\BH_logo_tag_lo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284" y="159072"/>
            <a:ext cx="5379352" cy="201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767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-2" y="4838976"/>
            <a:ext cx="8018088" cy="399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" y="4296871"/>
            <a:ext cx="8018088" cy="5243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557544"/>
            <a:ext cx="8113811" cy="2895206"/>
          </a:xfrm>
        </p:spPr>
        <p:txBody>
          <a:bodyPr anchor="ctr"/>
          <a:lstStyle/>
          <a:p>
            <a:r>
              <a:rPr lang="zh-CN" altLang="en-US" sz="4400" b="1" dirty="0"/>
              <a:t>脑健康：多发性硬化患者指南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576328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由国际专家撰写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4"/>
          <p:cNvSpPr>
            <a:spLocks noGrp="1"/>
          </p:cNvSpPr>
          <p:nvPr>
            <p:ph sz="half" idx="1"/>
          </p:nvPr>
        </p:nvSpPr>
        <p:spPr>
          <a:xfrm>
            <a:off x="528137" y="1600201"/>
            <a:ext cx="5555748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b="1" dirty="0"/>
              <a:t>Mr George Pepper</a:t>
            </a:r>
            <a:endParaRPr lang="en-US" b="1" dirty="0"/>
          </a:p>
          <a:p>
            <a:pPr marL="0" indent="0">
              <a:lnSpc>
                <a:spcPct val="120000"/>
              </a:lnSpc>
              <a:buNone/>
            </a:pPr>
            <a:r>
              <a:rPr lang="en-GB" dirty="0"/>
              <a:t>shift.ms, Leeds, UK</a:t>
            </a: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GB" b="1" dirty="0"/>
              <a:t>Professor Helmut </a:t>
            </a:r>
            <a:r>
              <a:rPr lang="en-GB" b="1" dirty="0" err="1"/>
              <a:t>Butzkueven</a:t>
            </a:r>
            <a:endParaRPr lang="en-US" b="1" dirty="0"/>
          </a:p>
          <a:p>
            <a:pPr marL="0" indent="0">
              <a:lnSpc>
                <a:spcPct val="120000"/>
              </a:lnSpc>
              <a:buNone/>
            </a:pPr>
            <a:r>
              <a:rPr lang="en-GB" dirty="0"/>
              <a:t>Melbourne Brain Centre, Royal Melbourne Hospital, University of Melbourne, Parkville, Australia</a:t>
            </a: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GB" b="1" dirty="0"/>
              <a:t>Professor </a:t>
            </a:r>
            <a:r>
              <a:rPr lang="en-GB" b="1" dirty="0" err="1"/>
              <a:t>Suhayl</a:t>
            </a:r>
            <a:r>
              <a:rPr lang="en-GB" b="1" dirty="0"/>
              <a:t> </a:t>
            </a:r>
            <a:r>
              <a:rPr lang="en-GB" b="1" dirty="0" err="1"/>
              <a:t>Dhib-Jalbut</a:t>
            </a:r>
            <a:endParaRPr lang="en-US" b="1" dirty="0"/>
          </a:p>
          <a:p>
            <a:pPr marL="0" indent="0">
              <a:lnSpc>
                <a:spcPct val="120000"/>
              </a:lnSpc>
              <a:buNone/>
            </a:pPr>
            <a:r>
              <a:rPr lang="en-GB" dirty="0"/>
              <a:t>Department of Neurology, RUTGERS-Robert Wood Johnson Medical School, New Brunswick, NJ, USA</a:t>
            </a: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GB" b="1" dirty="0"/>
              <a:t>Professor Gavin </a:t>
            </a:r>
            <a:r>
              <a:rPr lang="en-GB" b="1" dirty="0" err="1"/>
              <a:t>Giovannoni</a:t>
            </a:r>
            <a:endParaRPr lang="en-US" b="1" dirty="0"/>
          </a:p>
          <a:p>
            <a:pPr marL="0" indent="0">
              <a:lnSpc>
                <a:spcPct val="120000"/>
              </a:lnSpc>
              <a:buNone/>
            </a:pPr>
            <a:r>
              <a:rPr lang="en-GB" dirty="0"/>
              <a:t>Queen Mary University London, </a:t>
            </a:r>
            <a:r>
              <a:rPr lang="en-GB" dirty="0" err="1"/>
              <a:t>Blizard</a:t>
            </a:r>
            <a:r>
              <a:rPr lang="en-GB" dirty="0"/>
              <a:t> Institute, </a:t>
            </a:r>
            <a:r>
              <a:rPr lang="en-GB" dirty="0" err="1"/>
              <a:t>Barts</a:t>
            </a:r>
            <a:r>
              <a:rPr lang="en-GB" dirty="0"/>
              <a:t> and The London School of Medicine and Dentistry, London, UK</a:t>
            </a: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GB" b="1" dirty="0"/>
              <a:t>Professor Eva </a:t>
            </a:r>
            <a:r>
              <a:rPr lang="en-GB" b="1" dirty="0" err="1"/>
              <a:t>Havrdová</a:t>
            </a:r>
            <a:endParaRPr lang="en-US" b="1" dirty="0"/>
          </a:p>
          <a:p>
            <a:pPr marL="0" indent="0">
              <a:lnSpc>
                <a:spcPct val="120000"/>
              </a:lnSpc>
              <a:buNone/>
            </a:pPr>
            <a:r>
              <a:rPr lang="en-GB" dirty="0"/>
              <a:t>Department of Neurology, Charles University in Prague, Prague, Czech Republic</a:t>
            </a:r>
            <a:endParaRPr lang="en-US" dirty="0"/>
          </a:p>
        </p:txBody>
      </p:sp>
      <p:sp>
        <p:nvSpPr>
          <p:cNvPr id="13" name="Content Placeholder 5"/>
          <p:cNvSpPr txBox="1">
            <a:spLocks/>
          </p:cNvSpPr>
          <p:nvPr/>
        </p:nvSpPr>
        <p:spPr>
          <a:xfrm>
            <a:off x="6103298" y="1600201"/>
            <a:ext cx="5555046" cy="4997151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■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4000" indent="-342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□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26000" indent="-342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b="1" dirty="0"/>
              <a:t>Professor Jeremy Hobart</a:t>
            </a:r>
            <a:endParaRPr lang="en-US" b="1" dirty="0"/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dirty="0"/>
              <a:t>Plymouth University Peninsula Schools of Medicine and Dentistry, Plymouth, UK</a:t>
            </a:r>
            <a:endParaRPr lang="en-US" dirty="0"/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b="1" dirty="0"/>
              <a:t>Dr Gisela </a:t>
            </a:r>
            <a:r>
              <a:rPr lang="en-GB" b="1" dirty="0" err="1"/>
              <a:t>Kobelt</a:t>
            </a:r>
            <a:endParaRPr lang="en-US" b="1" dirty="0"/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dirty="0"/>
              <a:t>European Health Economics, Mulhouse, France</a:t>
            </a:r>
            <a:endParaRPr lang="en-US" dirty="0"/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b="1" dirty="0"/>
              <a:t>Dr Maria Pia </a:t>
            </a:r>
            <a:r>
              <a:rPr lang="en-GB" b="1" dirty="0" err="1"/>
              <a:t>Sormani</a:t>
            </a:r>
            <a:endParaRPr lang="en-US" b="1" dirty="0"/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dirty="0"/>
              <a:t>Biostatistics Unit, University of Genoa, Genoa, Italy </a:t>
            </a:r>
            <a:endParaRPr lang="en-US" dirty="0"/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b="1" dirty="0"/>
              <a:t>Mr Christoph </a:t>
            </a:r>
            <a:r>
              <a:rPr lang="en-GB" b="1" dirty="0" err="1"/>
              <a:t>Thalheim</a:t>
            </a:r>
            <a:endParaRPr lang="en-US" b="1" dirty="0"/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dirty="0"/>
              <a:t>Patient Advocate in Multiple Sclerosis, Brussels, Belgium</a:t>
            </a:r>
            <a:endParaRPr lang="en-US" dirty="0"/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b="1" dirty="0"/>
              <a:t>Professor Anthony </a:t>
            </a:r>
            <a:r>
              <a:rPr lang="en-GB" b="1" dirty="0" err="1"/>
              <a:t>Traboulsee</a:t>
            </a:r>
            <a:endParaRPr lang="en-US" b="1" dirty="0"/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dirty="0"/>
              <a:t>Department of Medicine, University of British Columbia, Vancouver, BC, Canada</a:t>
            </a:r>
            <a:endParaRPr lang="en-US" dirty="0"/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b="1" dirty="0"/>
              <a:t>Professor Timothy Vollmer</a:t>
            </a:r>
            <a:endParaRPr lang="en-US" b="1" dirty="0"/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dirty="0"/>
              <a:t>Department of Neurology, University of Colorado Denver, Aurora, CO, 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728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</a:rPr>
              <a:t>报告于</a:t>
            </a:r>
            <a:r>
              <a:rPr lang="en-US" altLang="zh-CN" dirty="0">
                <a:latin typeface="微软雅黑" panose="020B0503020204020204" pitchFamily="34" charset="-122"/>
              </a:rPr>
              <a:t>2015</a:t>
            </a:r>
            <a:r>
              <a:rPr lang="zh-CN" altLang="en-US" dirty="0">
                <a:latin typeface="微软雅黑" panose="020B0503020204020204" pitchFamily="34" charset="-122"/>
              </a:rPr>
              <a:t>年</a:t>
            </a:r>
            <a:r>
              <a:rPr lang="en-US" altLang="zh-CN" dirty="0">
                <a:latin typeface="微软雅黑" panose="020B0503020204020204" pitchFamily="34" charset="-122"/>
              </a:rPr>
              <a:t>10</a:t>
            </a:r>
            <a:r>
              <a:rPr lang="zh-CN" altLang="en-US" dirty="0">
                <a:latin typeface="微软雅黑" panose="020B0503020204020204" pitchFamily="34" charset="-122"/>
              </a:rPr>
              <a:t>月发布</a:t>
            </a:r>
            <a:endParaRPr lang="en-GB" b="1" dirty="0"/>
          </a:p>
        </p:txBody>
      </p:sp>
      <p:sp>
        <p:nvSpPr>
          <p:cNvPr id="11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altLang="zh-CN" sz="2400" dirty="0"/>
              <a:t>MS</a:t>
            </a:r>
            <a:r>
              <a:rPr lang="zh-CN" altLang="en-US" sz="2400" dirty="0"/>
              <a:t>中脑健康的重要性和疾病各阶段的迫切需求</a:t>
            </a:r>
            <a:endParaRPr lang="en-GB" sz="2400" dirty="0"/>
          </a:p>
          <a:p>
            <a:pPr>
              <a:spcBef>
                <a:spcPts val="1800"/>
              </a:spcBef>
            </a:pPr>
            <a:r>
              <a:rPr lang="zh-CN" altLang="en-US" sz="2400" dirty="0"/>
              <a:t>基于证据的国际共识推荐</a:t>
            </a:r>
            <a:endParaRPr lang="en-GB" sz="2400" dirty="0"/>
          </a:p>
          <a:p>
            <a:pPr>
              <a:spcBef>
                <a:spcPts val="1800"/>
              </a:spcBef>
            </a:pPr>
            <a:r>
              <a:rPr lang="zh-CN" altLang="en-US" sz="2400" dirty="0"/>
              <a:t>由国际专家撰写，并得到专业团体和倡导团体的认可</a:t>
            </a:r>
            <a:endParaRPr lang="en-GB" sz="2400" dirty="0"/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077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Box 8"/>
          <p:cNvSpPr txBox="1">
            <a:spLocks noGrp="1"/>
          </p:cNvSpPr>
          <p:nvPr>
            <p:ph type="sldNum" sz="quarter" idx="2"/>
          </p:nvPr>
        </p:nvSpPr>
        <p:spPr>
          <a:xfrm>
            <a:off x="12031340" y="6586019"/>
            <a:ext cx="175838" cy="2791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solidFill>
                  <a:srgbClr val="346B2D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pPr/>
              <a:t>4</a:t>
            </a:fld>
            <a:endParaRPr>
              <a:solidFill>
                <a:srgbClr val="346B2D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3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  <a:ea typeface="微软雅黑" panose="020B0503020204020204" pitchFamily="34" charset="-122"/>
              </a:rPr>
              <a:t>报告得到专业团体和倡导团体认可</a:t>
            </a:r>
            <a:endParaRPr sz="32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3" name="Text Placeholder 2"/>
          <p:cNvSpPr txBox="1">
            <a:spLocks/>
          </p:cNvSpPr>
          <p:nvPr/>
        </p:nvSpPr>
        <p:spPr>
          <a:xfrm>
            <a:off x="407474" y="6476988"/>
            <a:ext cx="10780444" cy="27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512999" marR="0" indent="-170999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□"/>
              <a:tabLst/>
              <a:defRPr sz="12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889199" marR="0" indent="-2052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2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485900" marR="0" indent="-1143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2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965960" marR="0" indent="-13716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12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06039" marR="0" indent="-320039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63239" marR="0" indent="-320039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20440" marR="0" indent="-32004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77640" marR="0" indent="-32004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CN" altLang="en-US" kern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更新至</a:t>
            </a:r>
            <a:r>
              <a:rPr lang="en-US" altLang="zh-CN" kern="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2018</a:t>
            </a:r>
            <a:r>
              <a:rPr lang="zh-CN" altLang="en-US" kern="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年</a:t>
            </a:r>
            <a:r>
              <a:rPr lang="en-US" altLang="zh-CN" kern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8</a:t>
            </a:r>
            <a:r>
              <a:rPr lang="zh-CN" altLang="en-US" kern="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月</a:t>
            </a:r>
            <a:r>
              <a:rPr lang="en-US" altLang="zh-CN" kern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en-US" altLang="zh-CN" kern="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kern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日。自此日期以来的认可书可在</a:t>
            </a:r>
            <a:r>
              <a:rPr lang="en-GB" kern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GB" kern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hlinkClick r:id="rId3"/>
              </a:rPr>
              <a:t>www.msbrainhealth.org</a:t>
            </a:r>
            <a:r>
              <a:rPr lang="zh-CN" altLang="en-US" kern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网站查询到</a:t>
            </a:r>
            <a:r>
              <a:rPr lang="en-GB" kern="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161" name="Table 51">
            <a:extLst>
              <a:ext uri="{FF2B5EF4-FFF2-40B4-BE49-F238E27FC236}">
                <a16:creationId xmlns:a16="http://schemas.microsoft.com/office/drawing/2014/main" xmlns="" id="{CADDF2D4-965A-4873-BEDF-7D3215493F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202509"/>
              </p:ext>
            </p:extLst>
          </p:nvPr>
        </p:nvGraphicFramePr>
        <p:xfrm>
          <a:off x="407474" y="1484784"/>
          <a:ext cx="11452256" cy="4968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15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315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315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315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315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3153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3153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43153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828092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91464" marR="914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91464" marR="914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marL="91464" marR="914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marL="91464" marR="914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marL="91464" marR="914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i="1" dirty="0"/>
                    </a:p>
                  </a:txBody>
                  <a:tcPr marL="91464" marR="914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91464" marR="914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marL="91464" marR="914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8092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91464" marR="914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91464" marR="914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91464" marR="914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91464" marR="914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91464" marR="914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91464" marR="914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91464" marR="914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91464" marR="914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8092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91464" marR="914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91464" marR="914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91464" marR="914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91464" marR="914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91464" marR="914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marL="91464" marR="914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marL="91464" marR="914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91464" marR="914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8092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91464" marR="914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91464" marR="914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91464" marR="914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91464" marR="914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91464" marR="914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91464" marR="914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91464" marR="914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91464" marR="914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28092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marL="91464" marR="914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marL="91464" marR="914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91464" marR="914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91464" marR="914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91464" marR="914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91464" marR="914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91464" marR="914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marL="91464" marR="914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28092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91464" marR="914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91464" marR="914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marL="91464" marR="914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91464" marR="914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91464" marR="914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91464" marR="914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91464" marR="914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91464" marR="914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62" name="Picture 3">
            <a:extLst>
              <a:ext uri="{FF2B5EF4-FFF2-40B4-BE49-F238E27FC236}">
                <a16:creationId xmlns:a16="http://schemas.microsoft.com/office/drawing/2014/main" xmlns="" id="{ACDEA78B-6630-4758-80FC-2119FD7CC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7" y="1546523"/>
            <a:ext cx="688072" cy="70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" name="Picture 4">
            <a:extLst>
              <a:ext uri="{FF2B5EF4-FFF2-40B4-BE49-F238E27FC236}">
                <a16:creationId xmlns:a16="http://schemas.microsoft.com/office/drawing/2014/main" xmlns="" id="{E373B9D3-1CFF-4504-A093-EE4A193DB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988" y="1624629"/>
            <a:ext cx="1283431" cy="487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" name="Picture 5">
            <a:extLst>
              <a:ext uri="{FF2B5EF4-FFF2-40B4-BE49-F238E27FC236}">
                <a16:creationId xmlns:a16="http://schemas.microsoft.com/office/drawing/2014/main" xmlns="" id="{3E8B0B43-F617-42B7-8E6B-43B6A1FAB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574" y="1527695"/>
            <a:ext cx="1269195" cy="70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" name="Picture 6">
            <a:extLst>
              <a:ext uri="{FF2B5EF4-FFF2-40B4-BE49-F238E27FC236}">
                <a16:creationId xmlns:a16="http://schemas.microsoft.com/office/drawing/2014/main" xmlns="" id="{F706B934-98D4-4559-95AE-54BAF0569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626" y="1528928"/>
            <a:ext cx="1062203" cy="72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" name="Picture 7">
            <a:extLst>
              <a:ext uri="{FF2B5EF4-FFF2-40B4-BE49-F238E27FC236}">
                <a16:creationId xmlns:a16="http://schemas.microsoft.com/office/drawing/2014/main" xmlns="" id="{72A1A5C0-A146-4413-8F2B-1562144FC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984" y="1493518"/>
            <a:ext cx="1081646" cy="79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" name="Picture 8">
            <a:extLst>
              <a:ext uri="{FF2B5EF4-FFF2-40B4-BE49-F238E27FC236}">
                <a16:creationId xmlns:a16="http://schemas.microsoft.com/office/drawing/2014/main" xmlns="" id="{843FC85E-E701-429A-9032-227ADE0EE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785" y="1746800"/>
            <a:ext cx="1201981" cy="20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" name="Picture 9">
            <a:extLst>
              <a:ext uri="{FF2B5EF4-FFF2-40B4-BE49-F238E27FC236}">
                <a16:creationId xmlns:a16="http://schemas.microsoft.com/office/drawing/2014/main" xmlns="" id="{390B564D-A5D5-4E65-A37F-10060171D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921" y="1680010"/>
            <a:ext cx="1152428" cy="368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" name="Picture 10">
            <a:extLst>
              <a:ext uri="{FF2B5EF4-FFF2-40B4-BE49-F238E27FC236}">
                <a16:creationId xmlns:a16="http://schemas.microsoft.com/office/drawing/2014/main" xmlns="" id="{47B024F2-7D33-4625-A05E-FDD209F57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503" y="1564781"/>
            <a:ext cx="995308" cy="57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0" name="Picture 11">
            <a:extLst>
              <a:ext uri="{FF2B5EF4-FFF2-40B4-BE49-F238E27FC236}">
                <a16:creationId xmlns:a16="http://schemas.microsoft.com/office/drawing/2014/main" xmlns="" id="{B8A457AB-A92D-4EF3-8EEB-64C312A74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54" y="2449312"/>
            <a:ext cx="781574" cy="54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" name="Picture 12">
            <a:extLst>
              <a:ext uri="{FF2B5EF4-FFF2-40B4-BE49-F238E27FC236}">
                <a16:creationId xmlns:a16="http://schemas.microsoft.com/office/drawing/2014/main" xmlns="" id="{459056F6-6443-4272-802B-82DED2A09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922" y="2395430"/>
            <a:ext cx="648998" cy="648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" name="Picture 13">
            <a:extLst>
              <a:ext uri="{FF2B5EF4-FFF2-40B4-BE49-F238E27FC236}">
                <a16:creationId xmlns:a16="http://schemas.microsoft.com/office/drawing/2014/main" xmlns="" id="{141A0F78-08EC-490D-A189-4D7EA00FE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234" y="2498538"/>
            <a:ext cx="1185109" cy="43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" name="Picture 14">
            <a:extLst>
              <a:ext uri="{FF2B5EF4-FFF2-40B4-BE49-F238E27FC236}">
                <a16:creationId xmlns:a16="http://schemas.microsoft.com/office/drawing/2014/main" xmlns="" id="{01CB16F3-E417-431D-B015-9F6136697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474" y="2394515"/>
            <a:ext cx="677527" cy="707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" name="Picture 15">
            <a:extLst>
              <a:ext uri="{FF2B5EF4-FFF2-40B4-BE49-F238E27FC236}">
                <a16:creationId xmlns:a16="http://schemas.microsoft.com/office/drawing/2014/main" xmlns="" id="{07D4B1C3-1A1A-4372-823F-1E68CDE2C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473" y="2473774"/>
            <a:ext cx="1300294" cy="49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" name="Picture 16">
            <a:extLst>
              <a:ext uri="{FF2B5EF4-FFF2-40B4-BE49-F238E27FC236}">
                <a16:creationId xmlns:a16="http://schemas.microsoft.com/office/drawing/2014/main" xmlns="" id="{9B00C99E-AD36-4222-86E2-6756ABAC9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894" y="2354243"/>
            <a:ext cx="448627" cy="73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" name="Picture 17">
            <a:extLst>
              <a:ext uri="{FF2B5EF4-FFF2-40B4-BE49-F238E27FC236}">
                <a16:creationId xmlns:a16="http://schemas.microsoft.com/office/drawing/2014/main" xmlns="" id="{31791B70-AD17-4DEE-8ECD-C1DE21F03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833" y="2423284"/>
            <a:ext cx="1347775" cy="59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" name="Picture 18">
            <a:extLst>
              <a:ext uri="{FF2B5EF4-FFF2-40B4-BE49-F238E27FC236}">
                <a16:creationId xmlns:a16="http://schemas.microsoft.com/office/drawing/2014/main" xmlns="" id="{FBBD078D-D12F-45AE-BE1F-91CA3B56D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0" y="3421605"/>
            <a:ext cx="1246088" cy="23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" name="Picture 19">
            <a:extLst>
              <a:ext uri="{FF2B5EF4-FFF2-40B4-BE49-F238E27FC236}">
                <a16:creationId xmlns:a16="http://schemas.microsoft.com/office/drawing/2014/main" xmlns="" id="{CE1B3C79-ED1A-44B9-BD16-B21ADA306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719" y="3290787"/>
            <a:ext cx="1292686" cy="43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" name="Picture 20">
            <a:extLst>
              <a:ext uri="{FF2B5EF4-FFF2-40B4-BE49-F238E27FC236}">
                <a16:creationId xmlns:a16="http://schemas.microsoft.com/office/drawing/2014/main" xmlns="" id="{37143E51-CFEC-4A99-8ED2-25653D6E7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792" y="3296149"/>
            <a:ext cx="1237985" cy="4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0" name="Picture 21">
            <a:extLst>
              <a:ext uri="{FF2B5EF4-FFF2-40B4-BE49-F238E27FC236}">
                <a16:creationId xmlns:a16="http://schemas.microsoft.com/office/drawing/2014/main" xmlns="" id="{39CE3C29-95A8-40EB-BD99-6776E4995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021" y="3218997"/>
            <a:ext cx="950547" cy="66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" name="Picture 22">
            <a:extLst>
              <a:ext uri="{FF2B5EF4-FFF2-40B4-BE49-F238E27FC236}">
                <a16:creationId xmlns:a16="http://schemas.microsoft.com/office/drawing/2014/main" xmlns="" id="{212F8E79-7D15-42E0-B709-92F391C0C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337" y="3226382"/>
            <a:ext cx="631269" cy="66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" name="Picture 23">
            <a:extLst>
              <a:ext uri="{FF2B5EF4-FFF2-40B4-BE49-F238E27FC236}">
                <a16:creationId xmlns:a16="http://schemas.microsoft.com/office/drawing/2014/main" xmlns="" id="{CEF05202-8ED8-42DB-9DDA-E53F69611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422" y="3211628"/>
            <a:ext cx="746183" cy="655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" name="Picture 24">
            <a:extLst>
              <a:ext uri="{FF2B5EF4-FFF2-40B4-BE49-F238E27FC236}">
                <a16:creationId xmlns:a16="http://schemas.microsoft.com/office/drawing/2014/main" xmlns="" id="{B49C217A-D6D3-4216-9A97-D0BA6AE94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9834" y="3242079"/>
            <a:ext cx="1146599" cy="55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" name="Picture 25">
            <a:extLst>
              <a:ext uri="{FF2B5EF4-FFF2-40B4-BE49-F238E27FC236}">
                <a16:creationId xmlns:a16="http://schemas.microsoft.com/office/drawing/2014/main" xmlns="" id="{7880C93C-44C4-4412-A4AB-EDDF70499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56" y="4134511"/>
            <a:ext cx="1212239" cy="49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" name="Picture 26">
            <a:extLst>
              <a:ext uri="{FF2B5EF4-FFF2-40B4-BE49-F238E27FC236}">
                <a16:creationId xmlns:a16="http://schemas.microsoft.com/office/drawing/2014/main" xmlns="" id="{E9AFEEC9-90DE-41BB-A812-E109A8B05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504" y="4075051"/>
            <a:ext cx="1138247" cy="63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" name="Picture 27">
            <a:extLst>
              <a:ext uri="{FF2B5EF4-FFF2-40B4-BE49-F238E27FC236}">
                <a16:creationId xmlns:a16="http://schemas.microsoft.com/office/drawing/2014/main" xmlns="" id="{94767CC4-0022-46BC-9E3A-1DC92B977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864" y="4230177"/>
            <a:ext cx="1264178" cy="3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" name="Picture 28">
            <a:extLst>
              <a:ext uri="{FF2B5EF4-FFF2-40B4-BE49-F238E27FC236}">
                <a16:creationId xmlns:a16="http://schemas.microsoft.com/office/drawing/2014/main" xmlns="" id="{A583E23F-707E-4D0F-9FF1-51ACACFEF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010" y="4051650"/>
            <a:ext cx="625800" cy="71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" name="Picture 29">
            <a:extLst>
              <a:ext uri="{FF2B5EF4-FFF2-40B4-BE49-F238E27FC236}">
                <a16:creationId xmlns:a16="http://schemas.microsoft.com/office/drawing/2014/main" xmlns="" id="{85A3702A-C6A9-485E-AF6F-22560F82C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871" y="4066164"/>
            <a:ext cx="961134" cy="5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" name="Picture 30">
            <a:extLst>
              <a:ext uri="{FF2B5EF4-FFF2-40B4-BE49-F238E27FC236}">
                <a16:creationId xmlns:a16="http://schemas.microsoft.com/office/drawing/2014/main" xmlns="" id="{0661F192-2D91-460B-908E-619E871DF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942" y="4056475"/>
            <a:ext cx="578919" cy="615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" name="Picture 31">
            <a:extLst>
              <a:ext uri="{FF2B5EF4-FFF2-40B4-BE49-F238E27FC236}">
                <a16:creationId xmlns:a16="http://schemas.microsoft.com/office/drawing/2014/main" xmlns="" id="{DF7B9524-DF2C-459F-BC9C-CBCC213A0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573" y="4101535"/>
            <a:ext cx="1225665" cy="57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" name="Picture 32">
            <a:extLst>
              <a:ext uri="{FF2B5EF4-FFF2-40B4-BE49-F238E27FC236}">
                <a16:creationId xmlns:a16="http://schemas.microsoft.com/office/drawing/2014/main" xmlns="" id="{3648F75C-CA16-4E0A-AFF4-D332003A5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126" y="4189491"/>
            <a:ext cx="1191505" cy="34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" name="Picture 33">
            <a:extLst>
              <a:ext uri="{FF2B5EF4-FFF2-40B4-BE49-F238E27FC236}">
                <a16:creationId xmlns:a16="http://schemas.microsoft.com/office/drawing/2014/main" xmlns="" id="{18F4948C-655D-406C-97DB-42D286446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83" y="4883447"/>
            <a:ext cx="1052786" cy="69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" name="Picture 34">
            <a:extLst>
              <a:ext uri="{FF2B5EF4-FFF2-40B4-BE49-F238E27FC236}">
                <a16:creationId xmlns:a16="http://schemas.microsoft.com/office/drawing/2014/main" xmlns="" id="{08336B8A-DED9-413C-9C2A-50431212E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54" y="4964572"/>
            <a:ext cx="1036183" cy="4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" name="Picture 35">
            <a:extLst>
              <a:ext uri="{FF2B5EF4-FFF2-40B4-BE49-F238E27FC236}">
                <a16:creationId xmlns:a16="http://schemas.microsoft.com/office/drawing/2014/main" xmlns="" id="{2731252B-C129-45A8-8372-E5B30F3AE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548" y="4872684"/>
            <a:ext cx="636030" cy="63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" name="Picture 36">
            <a:extLst>
              <a:ext uri="{FF2B5EF4-FFF2-40B4-BE49-F238E27FC236}">
                <a16:creationId xmlns:a16="http://schemas.microsoft.com/office/drawing/2014/main" xmlns="" id="{4BD700EF-F9C8-420A-B540-EA807098C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545" y="4944438"/>
            <a:ext cx="915684" cy="513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" name="Picture 37">
            <a:extLst>
              <a:ext uri="{FF2B5EF4-FFF2-40B4-BE49-F238E27FC236}">
                <a16:creationId xmlns:a16="http://schemas.microsoft.com/office/drawing/2014/main" xmlns="" id="{D161C4A8-8766-42D4-BFFB-6C541C605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143" y="4875648"/>
            <a:ext cx="765820" cy="63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" name="Picture 38">
            <a:extLst>
              <a:ext uri="{FF2B5EF4-FFF2-40B4-BE49-F238E27FC236}">
                <a16:creationId xmlns:a16="http://schemas.microsoft.com/office/drawing/2014/main" xmlns="" id="{D5355CDE-3AC4-47E3-A80B-163903C8C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074" y="5029129"/>
            <a:ext cx="1267217" cy="32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" name="Picture 39">
            <a:extLst>
              <a:ext uri="{FF2B5EF4-FFF2-40B4-BE49-F238E27FC236}">
                <a16:creationId xmlns:a16="http://schemas.microsoft.com/office/drawing/2014/main" xmlns="" id="{DB45C005-E5F1-4A7E-906E-2E691F9C8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605" y="5087050"/>
            <a:ext cx="1222458" cy="21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" name="Picture 40">
            <a:extLst>
              <a:ext uri="{FF2B5EF4-FFF2-40B4-BE49-F238E27FC236}">
                <a16:creationId xmlns:a16="http://schemas.microsoft.com/office/drawing/2014/main" xmlns="" id="{8AF063E7-BD90-4314-BD10-645E9E453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353" y="4967785"/>
            <a:ext cx="1231278" cy="44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" name="Picture 41">
            <a:extLst>
              <a:ext uri="{FF2B5EF4-FFF2-40B4-BE49-F238E27FC236}">
                <a16:creationId xmlns:a16="http://schemas.microsoft.com/office/drawing/2014/main" xmlns="" id="{8D4D516D-45EC-4FEC-8049-0460F95C8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31" y="5732359"/>
            <a:ext cx="397006" cy="58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1" name="Picture 42">
            <a:extLst>
              <a:ext uri="{FF2B5EF4-FFF2-40B4-BE49-F238E27FC236}">
                <a16:creationId xmlns:a16="http://schemas.microsoft.com/office/drawing/2014/main" xmlns="" id="{E42E0AB1-A826-48E6-A04E-BC6E5A088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851" y="5883950"/>
            <a:ext cx="1327554" cy="299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2" name="Picture 43">
            <a:extLst>
              <a:ext uri="{FF2B5EF4-FFF2-40B4-BE49-F238E27FC236}">
                <a16:creationId xmlns:a16="http://schemas.microsoft.com/office/drawing/2014/main" xmlns="" id="{B2D39C7F-6AD3-4327-BD7F-162B7AB81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203" y="5834880"/>
            <a:ext cx="1265153" cy="35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" name="Picture 44">
            <a:extLst>
              <a:ext uri="{FF2B5EF4-FFF2-40B4-BE49-F238E27FC236}">
                <a16:creationId xmlns:a16="http://schemas.microsoft.com/office/drawing/2014/main" xmlns="" id="{62D499E6-BF16-48F4-84B9-54895AED8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584" y="5886934"/>
            <a:ext cx="1188739" cy="271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" name="Picture 45">
            <a:extLst>
              <a:ext uri="{FF2B5EF4-FFF2-40B4-BE49-F238E27FC236}">
                <a16:creationId xmlns:a16="http://schemas.microsoft.com/office/drawing/2014/main" xmlns="" id="{3BEE54E4-7ED1-4CE0-9F25-887D277AE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517" y="5828882"/>
            <a:ext cx="1238498" cy="38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" name="Picture 46">
            <a:extLst>
              <a:ext uri="{FF2B5EF4-FFF2-40B4-BE49-F238E27FC236}">
                <a16:creationId xmlns:a16="http://schemas.microsoft.com/office/drawing/2014/main" xmlns="" id="{C7CAE9DE-C042-4D19-A1B4-1CFDB017A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797" y="5840983"/>
            <a:ext cx="1134340" cy="39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" name="Picture 47">
            <a:extLst>
              <a:ext uri="{FF2B5EF4-FFF2-40B4-BE49-F238E27FC236}">
                <a16:creationId xmlns:a16="http://schemas.microsoft.com/office/drawing/2014/main" xmlns="" id="{8857CEC3-1439-401E-82FD-57C81D31E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050" y="5854913"/>
            <a:ext cx="1288778" cy="363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" name="Picture 48">
            <a:extLst>
              <a:ext uri="{FF2B5EF4-FFF2-40B4-BE49-F238E27FC236}">
                <a16:creationId xmlns:a16="http://schemas.microsoft.com/office/drawing/2014/main" xmlns="" id="{EB890C64-80C1-4548-816B-6D6D767C7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9496" y="5845326"/>
            <a:ext cx="1041142" cy="38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" name="Picture 98">
            <a:extLst>
              <a:ext uri="{FF2B5EF4-FFF2-40B4-BE49-F238E27FC236}">
                <a16:creationId xmlns:a16="http://schemas.microsoft.com/office/drawing/2014/main" xmlns="" id="{90726A90-0449-46C4-ABEC-EC61E44FF22B}"/>
              </a:ext>
            </a:extLst>
          </p:cNvPr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360" y="2417619"/>
            <a:ext cx="950547" cy="600149"/>
          </a:xfrm>
          <a:prstGeom prst="rect">
            <a:avLst/>
          </a:prstGeom>
        </p:spPr>
      </p:pic>
      <p:pic>
        <p:nvPicPr>
          <p:cNvPr id="209" name="Picture 99">
            <a:extLst>
              <a:ext uri="{FF2B5EF4-FFF2-40B4-BE49-F238E27FC236}">
                <a16:creationId xmlns:a16="http://schemas.microsoft.com/office/drawing/2014/main" xmlns="" id="{D2C77D94-991D-46E9-B3D8-5B4A637C868E}"/>
              </a:ext>
            </a:extLst>
          </p:cNvPr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211" y="3209655"/>
            <a:ext cx="746464" cy="746464"/>
          </a:xfrm>
          <a:prstGeom prst="rect">
            <a:avLst/>
          </a:prstGeom>
        </p:spPr>
      </p:pic>
      <p:pic>
        <p:nvPicPr>
          <p:cNvPr id="210" name="Picture 100">
            <a:extLst>
              <a:ext uri="{FF2B5EF4-FFF2-40B4-BE49-F238E27FC236}">
                <a16:creationId xmlns:a16="http://schemas.microsoft.com/office/drawing/2014/main" xmlns="" id="{0E9F6E8E-19C6-4EAF-8F6C-B3EE2D536740}"/>
              </a:ext>
            </a:extLst>
          </p:cNvPr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924" y="1529096"/>
            <a:ext cx="950547" cy="72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65687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MS</a:t>
            </a:r>
            <a:r>
              <a:rPr lang="zh-CN" altLang="en-US" dirty="0"/>
              <a:t>患者指南问世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137" y="1496071"/>
            <a:ext cx="6865594" cy="499953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zh-CN" altLang="en-US" sz="2600" b="1" dirty="0"/>
              <a:t>指南如何帮助</a:t>
            </a:r>
            <a:r>
              <a:rPr lang="en-US" altLang="zh-CN" sz="2600" b="1" dirty="0"/>
              <a:t>MS</a:t>
            </a:r>
            <a:r>
              <a:rPr lang="zh-CN" altLang="en-US" sz="2600" b="1" dirty="0"/>
              <a:t>患者</a:t>
            </a:r>
            <a:endParaRPr lang="en-GB" sz="2600" b="1" dirty="0"/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zh-CN" altLang="en-US" sz="2200" b="1" dirty="0"/>
              <a:t>每一位</a:t>
            </a:r>
            <a:r>
              <a:rPr lang="en-US" altLang="zh-CN" sz="2200" b="1" dirty="0"/>
              <a:t>MS</a:t>
            </a:r>
            <a:r>
              <a:rPr lang="zh-CN" altLang="en-US" sz="2200" b="1" dirty="0"/>
              <a:t>患者</a:t>
            </a:r>
            <a:endParaRPr lang="en-US" sz="2200" b="1" dirty="0"/>
          </a:p>
          <a:p>
            <a:pPr lvl="2">
              <a:lnSpc>
                <a:spcPct val="110000"/>
              </a:lnSpc>
            </a:pPr>
            <a:r>
              <a:rPr lang="zh-CN" altLang="en-US" sz="1900" dirty="0"/>
              <a:t>接受“脑健康”生活方式</a:t>
            </a:r>
            <a:endParaRPr lang="en-US" sz="1900" dirty="0"/>
          </a:p>
          <a:p>
            <a:pPr lvl="2">
              <a:lnSpc>
                <a:spcPct val="110000"/>
              </a:lnSpc>
            </a:pPr>
            <a:r>
              <a:rPr lang="zh-CN" altLang="en-US" sz="1900" dirty="0"/>
              <a:t>向医生说明您目前存在的问题</a:t>
            </a:r>
            <a:endParaRPr lang="en-GB" sz="1900" dirty="0"/>
          </a:p>
          <a:p>
            <a:pPr lvl="2">
              <a:lnSpc>
                <a:spcPct val="110000"/>
              </a:lnSpc>
            </a:pPr>
            <a:r>
              <a:rPr lang="zh-CN" altLang="en-US" sz="1900" dirty="0"/>
              <a:t>通过记录影响您健康和幸福的事情来帮助监控您的</a:t>
            </a:r>
            <a:r>
              <a:rPr lang="en-US" altLang="zh-CN" sz="1900" dirty="0"/>
              <a:t>MS</a:t>
            </a:r>
            <a:endParaRPr lang="en-US" sz="1900" dirty="0"/>
          </a:p>
          <a:p>
            <a:pPr lvl="2">
              <a:lnSpc>
                <a:spcPct val="110000"/>
              </a:lnSpc>
            </a:pPr>
            <a:r>
              <a:rPr lang="zh-CN" altLang="en-US" sz="1900" dirty="0"/>
              <a:t>了解自己的</a:t>
            </a:r>
            <a:r>
              <a:rPr lang="en-US" altLang="zh-CN" sz="1900" dirty="0"/>
              <a:t>MS</a:t>
            </a:r>
            <a:r>
              <a:rPr lang="zh-CN" altLang="en-US" sz="1900" dirty="0"/>
              <a:t>病情，以便和医生一起进行治疗决策</a:t>
            </a:r>
            <a:endParaRPr lang="en-GB" dirty="0"/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zh-CN" altLang="en-US" sz="2200" b="1" dirty="0"/>
              <a:t>正在诊断中</a:t>
            </a:r>
            <a:r>
              <a:rPr lang="en-US" altLang="zh-CN" sz="2200" b="1" dirty="0"/>
              <a:t>/</a:t>
            </a:r>
            <a:r>
              <a:rPr lang="zh-CN" altLang="en-US" sz="2200" b="1" dirty="0"/>
              <a:t>即将诊断</a:t>
            </a:r>
            <a:r>
              <a:rPr lang="en-US" altLang="zh-CN" sz="2200" b="1" dirty="0"/>
              <a:t>MS</a:t>
            </a:r>
            <a:r>
              <a:rPr lang="zh-CN" altLang="en-US" sz="2200" b="1" dirty="0"/>
              <a:t>的患者</a:t>
            </a:r>
            <a:endParaRPr lang="en-US" sz="2200" b="1" dirty="0"/>
          </a:p>
          <a:p>
            <a:pPr lvl="2">
              <a:lnSpc>
                <a:spcPct val="110000"/>
              </a:lnSpc>
            </a:pPr>
            <a:r>
              <a:rPr lang="zh-CN" altLang="en-US" sz="1900" dirty="0"/>
              <a:t>要求紧急转诊至神经科医生，并得到诊断</a:t>
            </a:r>
            <a:endParaRPr lang="en-GB" sz="1900" dirty="0"/>
          </a:p>
          <a:p>
            <a:pPr lvl="2">
              <a:lnSpc>
                <a:spcPct val="110000"/>
              </a:lnSpc>
            </a:pPr>
            <a:r>
              <a:rPr lang="zh-CN" altLang="en-US" sz="1900" dirty="0"/>
              <a:t>尽早开始</a:t>
            </a:r>
            <a:r>
              <a:rPr lang="en-US" altLang="zh-CN" sz="1900" dirty="0"/>
              <a:t>DMT</a:t>
            </a:r>
            <a:r>
              <a:rPr lang="zh-CN" altLang="en-US" sz="1900" dirty="0"/>
              <a:t>治疗（如果合适）</a:t>
            </a:r>
            <a:endParaRPr lang="en-GB" sz="1900" dirty="0"/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zh-CN" altLang="en-US" sz="2200" b="1" dirty="0"/>
              <a:t>复发型</a:t>
            </a:r>
            <a:r>
              <a:rPr lang="en-US" altLang="zh-CN" sz="2200" b="1" dirty="0"/>
              <a:t>MS</a:t>
            </a:r>
            <a:r>
              <a:rPr lang="zh-CN" altLang="en-US" sz="2200" b="1" dirty="0"/>
              <a:t>患者</a:t>
            </a:r>
            <a:endParaRPr lang="en-US" sz="2200" b="1" dirty="0"/>
          </a:p>
          <a:p>
            <a:pPr lvl="2">
              <a:lnSpc>
                <a:spcPct val="110000"/>
              </a:lnSpc>
            </a:pPr>
            <a:r>
              <a:rPr lang="zh-CN" altLang="en-US" sz="1900" dirty="0"/>
              <a:t>使用</a:t>
            </a:r>
            <a:r>
              <a:rPr lang="zh-CN" altLang="zh-CN" sz="1800" dirty="0"/>
              <a:t>脑部磁共振成像</a:t>
            </a:r>
            <a:r>
              <a:rPr lang="en-US" altLang="zh-CN" sz="1800" dirty="0"/>
              <a:t> (MRI) </a:t>
            </a:r>
            <a:r>
              <a:rPr lang="zh-CN" altLang="en-US" sz="1900" dirty="0"/>
              <a:t>监测您的</a:t>
            </a:r>
            <a:r>
              <a:rPr lang="en-US" altLang="zh-CN" sz="1900" dirty="0"/>
              <a:t>MS</a:t>
            </a:r>
            <a:endParaRPr lang="en-GB" sz="1900" dirty="0"/>
          </a:p>
          <a:p>
            <a:pPr lvl="2">
              <a:lnSpc>
                <a:spcPct val="110000"/>
              </a:lnSpc>
            </a:pPr>
            <a:r>
              <a:rPr lang="zh-CN" altLang="zh-CN" sz="1900" dirty="0"/>
              <a:t>即使在您感觉良好时，也要有信心讨论疾病活动及其进展</a:t>
            </a:r>
            <a:r>
              <a:rPr lang="zh-CN" altLang="en-US" sz="1900" dirty="0"/>
              <a:t>的</a:t>
            </a:r>
            <a:r>
              <a:rPr lang="zh-CN" altLang="zh-CN" sz="1900" dirty="0"/>
              <a:t>可能性</a:t>
            </a:r>
            <a:r>
              <a:rPr lang="en-US" altLang="zh-CN" sz="800" b="1" dirty="0"/>
              <a:t> </a:t>
            </a:r>
            <a:endParaRPr lang="zh-CN" altLang="zh-CN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DMT, </a:t>
            </a:r>
            <a:r>
              <a:rPr lang="zh-CN" altLang="en-US" dirty="0"/>
              <a:t>疾病修正治疗</a:t>
            </a:r>
            <a:r>
              <a:rPr lang="en-GB" dirty="0"/>
              <a:t>; MRI, </a:t>
            </a:r>
            <a:r>
              <a:rPr lang="zh-CN" altLang="en-US" dirty="0"/>
              <a:t>磁共振成像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2" t="12884" r="15851" b="1538"/>
          <a:stretch/>
        </p:blipFill>
        <p:spPr bwMode="auto">
          <a:xfrm>
            <a:off x="8329835" y="1691581"/>
            <a:ext cx="3251849" cy="460851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473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</a:t>
            </a:r>
            <a:r>
              <a:rPr lang="zh-CN" altLang="en-US" dirty="0"/>
              <a:t>患者指南的推荐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463" y="1597820"/>
            <a:ext cx="10796309" cy="131594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/>
              <a:t>指南推荐尽可能保持脑健康</a:t>
            </a:r>
            <a:endParaRPr lang="en-GB" sz="2400" dirty="0"/>
          </a:p>
          <a:p>
            <a:pPr>
              <a:lnSpc>
                <a:spcPct val="120000"/>
              </a:lnSpc>
            </a:pPr>
            <a:r>
              <a:rPr lang="zh-CN" altLang="en-US" sz="2400" dirty="0"/>
              <a:t>指南推荐</a:t>
            </a:r>
            <a:r>
              <a:rPr lang="en-GB" sz="2400" dirty="0"/>
              <a:t>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DMT, </a:t>
            </a:r>
            <a:r>
              <a:rPr lang="zh-CN" altLang="en-US" dirty="0"/>
              <a:t>疾病修正治疗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696987" y="4250103"/>
            <a:ext cx="1201262" cy="1196902"/>
            <a:chOff x="15752069" y="1856139"/>
            <a:chExt cx="1201262" cy="1196902"/>
          </a:xfrm>
        </p:grpSpPr>
        <p:sp>
          <p:nvSpPr>
            <p:cNvPr id="22" name="Rectangle 21"/>
            <p:cNvSpPr/>
            <p:nvPr/>
          </p:nvSpPr>
          <p:spPr>
            <a:xfrm>
              <a:off x="15752069" y="1856139"/>
              <a:ext cx="1201262" cy="1097552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3554" y="1893987"/>
              <a:ext cx="1159054" cy="1159054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696987" y="5478503"/>
            <a:ext cx="1201262" cy="1198175"/>
            <a:chOff x="13205275" y="4321193"/>
            <a:chExt cx="1201262" cy="1198175"/>
          </a:xfrm>
        </p:grpSpPr>
        <p:sp>
          <p:nvSpPr>
            <p:cNvPr id="26" name="Rectangle 25"/>
            <p:cNvSpPr/>
            <p:nvPr/>
          </p:nvSpPr>
          <p:spPr>
            <a:xfrm>
              <a:off x="13205275" y="4321193"/>
              <a:ext cx="1201262" cy="1097552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26379" y="4360314"/>
              <a:ext cx="1159054" cy="1159054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6339654" y="4251012"/>
            <a:ext cx="1201262" cy="1097552"/>
            <a:chOff x="15758800" y="4296235"/>
            <a:chExt cx="1201262" cy="1097552"/>
          </a:xfrm>
        </p:grpSpPr>
        <p:sp>
          <p:nvSpPr>
            <p:cNvPr id="27" name="Rectangle 26"/>
            <p:cNvSpPr/>
            <p:nvPr/>
          </p:nvSpPr>
          <p:spPr>
            <a:xfrm>
              <a:off x="15758800" y="4296235"/>
              <a:ext cx="1201262" cy="1097552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51912" y="4362450"/>
              <a:ext cx="1015038" cy="1015038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6356810" y="5524909"/>
            <a:ext cx="1201262" cy="1216459"/>
            <a:chOff x="18286394" y="4290079"/>
            <a:chExt cx="1201262" cy="1216459"/>
          </a:xfrm>
        </p:grpSpPr>
        <p:sp>
          <p:nvSpPr>
            <p:cNvPr id="23" name="Rectangle 22"/>
            <p:cNvSpPr/>
            <p:nvPr/>
          </p:nvSpPr>
          <p:spPr>
            <a:xfrm>
              <a:off x="18286394" y="4290079"/>
              <a:ext cx="1201262" cy="1097552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98245" y="4349785"/>
              <a:ext cx="1156753" cy="1156753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696987" y="2981247"/>
            <a:ext cx="1232808" cy="1159054"/>
            <a:chOff x="13793771" y="2364984"/>
            <a:chExt cx="1232808" cy="1159054"/>
          </a:xfrm>
        </p:grpSpPr>
        <p:sp>
          <p:nvSpPr>
            <p:cNvPr id="25" name="Rectangle 24"/>
            <p:cNvSpPr/>
            <p:nvPr/>
          </p:nvSpPr>
          <p:spPr>
            <a:xfrm>
              <a:off x="13793771" y="2364984"/>
              <a:ext cx="1201262" cy="1097552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67525" y="2364984"/>
              <a:ext cx="1159054" cy="115905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1955838" y="3329941"/>
            <a:ext cx="3132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</a:rPr>
              <a:t>了解脑健康的重要性</a:t>
            </a:r>
            <a:endParaRPr lang="en-US" sz="2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57435" y="4527838"/>
            <a:ext cx="4067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</a:rPr>
              <a:t>尽早进行转诊及诊断</a:t>
            </a: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57435" y="5725735"/>
            <a:ext cx="39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</a:rPr>
              <a:t>早期使用合适的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DMT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</a:rPr>
              <a:t>治疗</a:t>
            </a:r>
            <a:endParaRPr lang="en-GB" sz="2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46166" y="5717640"/>
            <a:ext cx="4344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</a:rPr>
              <a:t>知情，共同治疗决策</a:t>
            </a:r>
            <a:endParaRPr lang="en-US" sz="2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646166" y="4523791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</a:rPr>
              <a:t>监测疾病活动性</a:t>
            </a:r>
            <a:endParaRPr lang="en-GB" sz="2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46166" y="3329941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</a:rPr>
              <a:t>以脑健康的生活方式生活</a:t>
            </a:r>
            <a:endParaRPr lang="en-GB" sz="2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313611" y="2959979"/>
            <a:ext cx="1266667" cy="1266667"/>
            <a:chOff x="6313611" y="2759660"/>
            <a:chExt cx="1266667" cy="1266667"/>
          </a:xfrm>
        </p:grpSpPr>
        <p:sp>
          <p:nvSpPr>
            <p:cNvPr id="24" name="Rectangle 23"/>
            <p:cNvSpPr/>
            <p:nvPr/>
          </p:nvSpPr>
          <p:spPr>
            <a:xfrm>
              <a:off x="6339654" y="2780928"/>
              <a:ext cx="1201262" cy="1097552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3611" y="2759660"/>
              <a:ext cx="1266667" cy="12666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6389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8915" y="1277446"/>
            <a:ext cx="11809312" cy="2017904"/>
            <a:chOff x="48915" y="2852936"/>
            <a:chExt cx="12070852" cy="206259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8915" y="2852936"/>
              <a:ext cx="12070852" cy="2062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782030" y="3416181"/>
              <a:ext cx="7939285" cy="93610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</a:rPr>
                <a:t>在健康成年人中，少量脑组织丢失是正常的，但在</a:t>
              </a:r>
              <a:r>
                <a:rPr lang="en-US" altLang="zh-CN" sz="2400" dirty="0">
                  <a:latin typeface="Arial" panose="020B0604020202020204" pitchFamily="34" charset="0"/>
                  <a:ea typeface="微软雅黑" panose="020B0503020204020204" pitchFamily="34" charset="-122"/>
                </a:rPr>
                <a:t>MS</a:t>
              </a:r>
              <a:r>
                <a: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</a:rPr>
                <a:t>患者中，这种情况的发生比正常成年人快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1. </a:t>
            </a:r>
            <a:r>
              <a:rPr lang="zh-CN" altLang="en-US" dirty="0"/>
              <a:t>脑健康的重要性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28137" y="6581001"/>
            <a:ext cx="11186074" cy="276999"/>
          </a:xfrm>
        </p:spPr>
        <p:txBody>
          <a:bodyPr/>
          <a:lstStyle/>
          <a:p>
            <a:r>
              <a:rPr lang="en-GB" dirty="0"/>
              <a:t>Adapted with permission from  Oxford PharmaGenesis from </a:t>
            </a:r>
            <a:r>
              <a:rPr lang="en-GB" dirty="0" err="1"/>
              <a:t>Giovannoni</a:t>
            </a:r>
            <a:r>
              <a:rPr lang="en-GB" dirty="0"/>
              <a:t> G </a:t>
            </a:r>
            <a:r>
              <a:rPr lang="en-GB" i="1" dirty="0"/>
              <a:t>et al.</a:t>
            </a:r>
            <a:r>
              <a:rPr lang="en-GB" dirty="0"/>
              <a:t> </a:t>
            </a:r>
            <a:r>
              <a:rPr lang="en-GB" i="1" dirty="0"/>
              <a:t>Brain health: time matters in multiple sclerosis</a:t>
            </a:r>
            <a:r>
              <a:rPr lang="en-GB" dirty="0"/>
              <a:t>, © 2015 Oxford PharmaGenesis Ltd.</a:t>
            </a:r>
            <a:endParaRPr lang="en-US" dirty="0"/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217" y="0"/>
            <a:ext cx="1286478" cy="12864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329835" y="3374313"/>
            <a:ext cx="3672408" cy="235894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800" dirty="0">
                <a:latin typeface="Arial" panose="020B0604020202020204" pitchFamily="34" charset="0"/>
                <a:ea typeface="微软雅黑" panose="020B0503020204020204" pitchFamily="34" charset="-122"/>
              </a:rPr>
              <a:t>出现新发病灶</a:t>
            </a:r>
            <a:r>
              <a:rPr lang="en-US" altLang="zh-CN" sz="2800" dirty="0">
                <a:latin typeface="Arial" panose="020B0604020202020204" pitchFamily="34" charset="0"/>
                <a:ea typeface="微软雅黑" panose="020B0503020204020204" pitchFamily="34" charset="-122"/>
              </a:rPr>
              <a:t>-</a:t>
            </a:r>
            <a:r>
              <a:rPr lang="zh-CN" altLang="en-US" sz="2800" dirty="0">
                <a:latin typeface="Arial" panose="020B0604020202020204" pitchFamily="34" charset="0"/>
                <a:ea typeface="微软雅黑" panose="020B0503020204020204" pitchFamily="34" charset="-122"/>
              </a:rPr>
              <a:t>全部导致神经组织损失（白色），但只有一部分新发病灶导致复发（橙色）</a:t>
            </a:r>
            <a:endParaRPr lang="en-GB" sz="28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3702" y="3227296"/>
            <a:ext cx="7713917" cy="3137886"/>
            <a:chOff x="53702" y="3227296"/>
            <a:chExt cx="7713917" cy="3137886"/>
          </a:xfrm>
        </p:grpSpPr>
        <p:sp>
          <p:nvSpPr>
            <p:cNvPr id="10" name="Freeform 9"/>
            <p:cNvSpPr/>
            <p:nvPr/>
          </p:nvSpPr>
          <p:spPr>
            <a:xfrm>
              <a:off x="1535235" y="4909229"/>
              <a:ext cx="6232384" cy="1455953"/>
            </a:xfrm>
            <a:custGeom>
              <a:avLst/>
              <a:gdLst>
                <a:gd name="connsiteX0" fmla="*/ 0 w 7480300"/>
                <a:gd name="connsiteY0" fmla="*/ 1536700 h 1536700"/>
                <a:gd name="connsiteX1" fmla="*/ 711200 w 7480300"/>
                <a:gd name="connsiteY1" fmla="*/ 1536700 h 1536700"/>
                <a:gd name="connsiteX2" fmla="*/ 711200 w 7480300"/>
                <a:gd name="connsiteY2" fmla="*/ 152400 h 1536700"/>
                <a:gd name="connsiteX3" fmla="*/ 1054100 w 7480300"/>
                <a:gd name="connsiteY3" fmla="*/ 152400 h 1536700"/>
                <a:gd name="connsiteX4" fmla="*/ 1054100 w 7480300"/>
                <a:gd name="connsiteY4" fmla="*/ 1244600 h 1536700"/>
                <a:gd name="connsiteX5" fmla="*/ 1968500 w 7480300"/>
                <a:gd name="connsiteY5" fmla="*/ 1244600 h 1536700"/>
                <a:gd name="connsiteX6" fmla="*/ 1968500 w 7480300"/>
                <a:gd name="connsiteY6" fmla="*/ 241300 h 1536700"/>
                <a:gd name="connsiteX7" fmla="*/ 2324100 w 7480300"/>
                <a:gd name="connsiteY7" fmla="*/ 241300 h 1536700"/>
                <a:gd name="connsiteX8" fmla="*/ 2324100 w 7480300"/>
                <a:gd name="connsiteY8" fmla="*/ 1003300 h 1536700"/>
                <a:gd name="connsiteX9" fmla="*/ 3848100 w 7480300"/>
                <a:gd name="connsiteY9" fmla="*/ 1003300 h 1536700"/>
                <a:gd name="connsiteX10" fmla="*/ 3848100 w 7480300"/>
                <a:gd name="connsiteY10" fmla="*/ 88900 h 1536700"/>
                <a:gd name="connsiteX11" fmla="*/ 4191000 w 7480300"/>
                <a:gd name="connsiteY11" fmla="*/ 88900 h 1536700"/>
                <a:gd name="connsiteX12" fmla="*/ 4191000 w 7480300"/>
                <a:gd name="connsiteY12" fmla="*/ 787400 h 1536700"/>
                <a:gd name="connsiteX13" fmla="*/ 4813300 w 7480300"/>
                <a:gd name="connsiteY13" fmla="*/ 787400 h 1536700"/>
                <a:gd name="connsiteX14" fmla="*/ 4813300 w 7480300"/>
                <a:gd name="connsiteY14" fmla="*/ 63500 h 1536700"/>
                <a:gd name="connsiteX15" fmla="*/ 5168900 w 7480300"/>
                <a:gd name="connsiteY15" fmla="*/ 63500 h 1536700"/>
                <a:gd name="connsiteX16" fmla="*/ 5168900 w 7480300"/>
                <a:gd name="connsiteY16" fmla="*/ 457200 h 1536700"/>
                <a:gd name="connsiteX17" fmla="*/ 5816600 w 7480300"/>
                <a:gd name="connsiteY17" fmla="*/ 457200 h 1536700"/>
                <a:gd name="connsiteX18" fmla="*/ 5816600 w 7480300"/>
                <a:gd name="connsiteY18" fmla="*/ 76200 h 1536700"/>
                <a:gd name="connsiteX19" fmla="*/ 6159500 w 7480300"/>
                <a:gd name="connsiteY19" fmla="*/ 76200 h 1536700"/>
                <a:gd name="connsiteX20" fmla="*/ 6159500 w 7480300"/>
                <a:gd name="connsiteY20" fmla="*/ 292100 h 1536700"/>
                <a:gd name="connsiteX21" fmla="*/ 7112000 w 7480300"/>
                <a:gd name="connsiteY21" fmla="*/ 127000 h 1536700"/>
                <a:gd name="connsiteX22" fmla="*/ 7112000 w 7480300"/>
                <a:gd name="connsiteY22" fmla="*/ 0 h 1536700"/>
                <a:gd name="connsiteX23" fmla="*/ 7480300 w 7480300"/>
                <a:gd name="connsiteY23" fmla="*/ 0 h 1536700"/>
                <a:gd name="connsiteX24" fmla="*/ 7480300 w 7480300"/>
                <a:gd name="connsiteY24" fmla="*/ 88900 h 153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480300" h="1536700">
                  <a:moveTo>
                    <a:pt x="0" y="1536700"/>
                  </a:moveTo>
                  <a:lnTo>
                    <a:pt x="711200" y="1536700"/>
                  </a:lnTo>
                  <a:lnTo>
                    <a:pt x="711200" y="152400"/>
                  </a:lnTo>
                  <a:lnTo>
                    <a:pt x="1054100" y="152400"/>
                  </a:lnTo>
                  <a:lnTo>
                    <a:pt x="1054100" y="1244600"/>
                  </a:lnTo>
                  <a:lnTo>
                    <a:pt x="1968500" y="1244600"/>
                  </a:lnTo>
                  <a:lnTo>
                    <a:pt x="1968500" y="241300"/>
                  </a:lnTo>
                  <a:lnTo>
                    <a:pt x="2324100" y="241300"/>
                  </a:lnTo>
                  <a:lnTo>
                    <a:pt x="2324100" y="1003300"/>
                  </a:lnTo>
                  <a:lnTo>
                    <a:pt x="3848100" y="1003300"/>
                  </a:lnTo>
                  <a:lnTo>
                    <a:pt x="3848100" y="88900"/>
                  </a:lnTo>
                  <a:lnTo>
                    <a:pt x="4191000" y="88900"/>
                  </a:lnTo>
                  <a:lnTo>
                    <a:pt x="4191000" y="787400"/>
                  </a:lnTo>
                  <a:lnTo>
                    <a:pt x="4813300" y="787400"/>
                  </a:lnTo>
                  <a:lnTo>
                    <a:pt x="4813300" y="63500"/>
                  </a:lnTo>
                  <a:lnTo>
                    <a:pt x="5168900" y="63500"/>
                  </a:lnTo>
                  <a:lnTo>
                    <a:pt x="5168900" y="457200"/>
                  </a:lnTo>
                  <a:lnTo>
                    <a:pt x="5816600" y="457200"/>
                  </a:lnTo>
                  <a:lnTo>
                    <a:pt x="5816600" y="76200"/>
                  </a:lnTo>
                  <a:lnTo>
                    <a:pt x="6159500" y="76200"/>
                  </a:lnTo>
                  <a:lnTo>
                    <a:pt x="6159500" y="292100"/>
                  </a:lnTo>
                  <a:lnTo>
                    <a:pt x="7112000" y="127000"/>
                  </a:lnTo>
                  <a:lnTo>
                    <a:pt x="7112000" y="0"/>
                  </a:lnTo>
                  <a:lnTo>
                    <a:pt x="7480300" y="0"/>
                  </a:lnTo>
                  <a:lnTo>
                    <a:pt x="7480300" y="88900"/>
                  </a:lnTo>
                </a:path>
              </a:pathLst>
            </a:custGeom>
            <a:ln w="19050"/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137420" y="4251355"/>
              <a:ext cx="0" cy="890169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endCxn id="10" idx="6"/>
            </p:cNvCxnSpPr>
            <p:nvPr/>
          </p:nvCxnSpPr>
          <p:spPr>
            <a:xfrm flipH="1">
              <a:off x="3175336" y="4229240"/>
              <a:ext cx="10320" cy="9086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747634" y="4149415"/>
              <a:ext cx="0" cy="890169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549036" y="4167985"/>
              <a:ext cx="0" cy="890169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388968" y="4149415"/>
              <a:ext cx="0" cy="890169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476985" y="3986530"/>
              <a:ext cx="0" cy="890169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3702" y="3227296"/>
              <a:ext cx="1394549" cy="1518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420295" y="3404001"/>
              <a:ext cx="6313749" cy="846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7205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 flipV="1">
            <a:off x="7767619" y="4204273"/>
            <a:ext cx="2599946" cy="773608"/>
          </a:xfrm>
          <a:prstGeom prst="line">
            <a:avLst/>
          </a:prstGeom>
          <a:ln w="19050"/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9" t="71678" r="79524" b="20283"/>
          <a:stretch/>
        </p:blipFill>
        <p:spPr bwMode="auto">
          <a:xfrm>
            <a:off x="7900372" y="3797249"/>
            <a:ext cx="717687" cy="814046"/>
          </a:xfrm>
          <a:prstGeom prst="roundRect">
            <a:avLst>
              <a:gd name="adj" fmla="val 2728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1" t="67971" r="74668" b="24954"/>
          <a:stretch/>
        </p:blipFill>
        <p:spPr bwMode="auto">
          <a:xfrm>
            <a:off x="8723640" y="3678588"/>
            <a:ext cx="687903" cy="716356"/>
          </a:xfrm>
          <a:prstGeom prst="roundRect">
            <a:avLst>
              <a:gd name="adj" fmla="val 28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6" t="62202" r="68004" b="28922"/>
          <a:stretch/>
        </p:blipFill>
        <p:spPr bwMode="auto">
          <a:xfrm>
            <a:off x="9502108" y="3678588"/>
            <a:ext cx="1063817" cy="89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1. </a:t>
            </a:r>
            <a:r>
              <a:rPr lang="zh-CN" altLang="en-US" dirty="0"/>
              <a:t>脑健康的重要性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28137" y="6581001"/>
            <a:ext cx="11186074" cy="276999"/>
          </a:xfrm>
        </p:spPr>
        <p:txBody>
          <a:bodyPr/>
          <a:lstStyle/>
          <a:p>
            <a:r>
              <a:rPr lang="en-GB" dirty="0"/>
              <a:t>Adapted with permission from  Oxford PharmaGenesis from </a:t>
            </a:r>
            <a:r>
              <a:rPr lang="en-GB" dirty="0" err="1"/>
              <a:t>Giovannoni</a:t>
            </a:r>
            <a:r>
              <a:rPr lang="en-GB" dirty="0"/>
              <a:t> G </a:t>
            </a:r>
            <a:r>
              <a:rPr lang="en-GB" i="1" dirty="0"/>
              <a:t>et al.</a:t>
            </a:r>
            <a:r>
              <a:rPr lang="en-GB" dirty="0"/>
              <a:t> </a:t>
            </a:r>
            <a:r>
              <a:rPr lang="en-GB" i="1" dirty="0"/>
              <a:t>Brain health: time matters in multiple sclerosis</a:t>
            </a:r>
            <a:r>
              <a:rPr lang="en-GB" dirty="0"/>
              <a:t>, © 2015 Oxford PharmaGenesis Ltd.</a:t>
            </a:r>
            <a:endParaRPr lang="en-US" dirty="0"/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217" y="0"/>
            <a:ext cx="1286478" cy="128647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3702" y="3227296"/>
            <a:ext cx="7713917" cy="3137886"/>
            <a:chOff x="53702" y="3227296"/>
            <a:chExt cx="7713917" cy="3137886"/>
          </a:xfrm>
        </p:grpSpPr>
        <p:sp>
          <p:nvSpPr>
            <p:cNvPr id="10" name="Freeform 9"/>
            <p:cNvSpPr/>
            <p:nvPr/>
          </p:nvSpPr>
          <p:spPr>
            <a:xfrm>
              <a:off x="1535235" y="4909229"/>
              <a:ext cx="6232384" cy="1455953"/>
            </a:xfrm>
            <a:custGeom>
              <a:avLst/>
              <a:gdLst>
                <a:gd name="connsiteX0" fmla="*/ 0 w 7480300"/>
                <a:gd name="connsiteY0" fmla="*/ 1536700 h 1536700"/>
                <a:gd name="connsiteX1" fmla="*/ 711200 w 7480300"/>
                <a:gd name="connsiteY1" fmla="*/ 1536700 h 1536700"/>
                <a:gd name="connsiteX2" fmla="*/ 711200 w 7480300"/>
                <a:gd name="connsiteY2" fmla="*/ 152400 h 1536700"/>
                <a:gd name="connsiteX3" fmla="*/ 1054100 w 7480300"/>
                <a:gd name="connsiteY3" fmla="*/ 152400 h 1536700"/>
                <a:gd name="connsiteX4" fmla="*/ 1054100 w 7480300"/>
                <a:gd name="connsiteY4" fmla="*/ 1244600 h 1536700"/>
                <a:gd name="connsiteX5" fmla="*/ 1968500 w 7480300"/>
                <a:gd name="connsiteY5" fmla="*/ 1244600 h 1536700"/>
                <a:gd name="connsiteX6" fmla="*/ 1968500 w 7480300"/>
                <a:gd name="connsiteY6" fmla="*/ 241300 h 1536700"/>
                <a:gd name="connsiteX7" fmla="*/ 2324100 w 7480300"/>
                <a:gd name="connsiteY7" fmla="*/ 241300 h 1536700"/>
                <a:gd name="connsiteX8" fmla="*/ 2324100 w 7480300"/>
                <a:gd name="connsiteY8" fmla="*/ 1003300 h 1536700"/>
                <a:gd name="connsiteX9" fmla="*/ 3848100 w 7480300"/>
                <a:gd name="connsiteY9" fmla="*/ 1003300 h 1536700"/>
                <a:gd name="connsiteX10" fmla="*/ 3848100 w 7480300"/>
                <a:gd name="connsiteY10" fmla="*/ 88900 h 1536700"/>
                <a:gd name="connsiteX11" fmla="*/ 4191000 w 7480300"/>
                <a:gd name="connsiteY11" fmla="*/ 88900 h 1536700"/>
                <a:gd name="connsiteX12" fmla="*/ 4191000 w 7480300"/>
                <a:gd name="connsiteY12" fmla="*/ 787400 h 1536700"/>
                <a:gd name="connsiteX13" fmla="*/ 4813300 w 7480300"/>
                <a:gd name="connsiteY13" fmla="*/ 787400 h 1536700"/>
                <a:gd name="connsiteX14" fmla="*/ 4813300 w 7480300"/>
                <a:gd name="connsiteY14" fmla="*/ 63500 h 1536700"/>
                <a:gd name="connsiteX15" fmla="*/ 5168900 w 7480300"/>
                <a:gd name="connsiteY15" fmla="*/ 63500 h 1536700"/>
                <a:gd name="connsiteX16" fmla="*/ 5168900 w 7480300"/>
                <a:gd name="connsiteY16" fmla="*/ 457200 h 1536700"/>
                <a:gd name="connsiteX17" fmla="*/ 5816600 w 7480300"/>
                <a:gd name="connsiteY17" fmla="*/ 457200 h 1536700"/>
                <a:gd name="connsiteX18" fmla="*/ 5816600 w 7480300"/>
                <a:gd name="connsiteY18" fmla="*/ 76200 h 1536700"/>
                <a:gd name="connsiteX19" fmla="*/ 6159500 w 7480300"/>
                <a:gd name="connsiteY19" fmla="*/ 76200 h 1536700"/>
                <a:gd name="connsiteX20" fmla="*/ 6159500 w 7480300"/>
                <a:gd name="connsiteY20" fmla="*/ 292100 h 1536700"/>
                <a:gd name="connsiteX21" fmla="*/ 7112000 w 7480300"/>
                <a:gd name="connsiteY21" fmla="*/ 127000 h 1536700"/>
                <a:gd name="connsiteX22" fmla="*/ 7112000 w 7480300"/>
                <a:gd name="connsiteY22" fmla="*/ 0 h 1536700"/>
                <a:gd name="connsiteX23" fmla="*/ 7480300 w 7480300"/>
                <a:gd name="connsiteY23" fmla="*/ 0 h 1536700"/>
                <a:gd name="connsiteX24" fmla="*/ 7480300 w 7480300"/>
                <a:gd name="connsiteY24" fmla="*/ 88900 h 153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480300" h="1536700">
                  <a:moveTo>
                    <a:pt x="0" y="1536700"/>
                  </a:moveTo>
                  <a:lnTo>
                    <a:pt x="711200" y="1536700"/>
                  </a:lnTo>
                  <a:lnTo>
                    <a:pt x="711200" y="152400"/>
                  </a:lnTo>
                  <a:lnTo>
                    <a:pt x="1054100" y="152400"/>
                  </a:lnTo>
                  <a:lnTo>
                    <a:pt x="1054100" y="1244600"/>
                  </a:lnTo>
                  <a:lnTo>
                    <a:pt x="1968500" y="1244600"/>
                  </a:lnTo>
                  <a:lnTo>
                    <a:pt x="1968500" y="241300"/>
                  </a:lnTo>
                  <a:lnTo>
                    <a:pt x="2324100" y="241300"/>
                  </a:lnTo>
                  <a:lnTo>
                    <a:pt x="2324100" y="1003300"/>
                  </a:lnTo>
                  <a:lnTo>
                    <a:pt x="3848100" y="1003300"/>
                  </a:lnTo>
                  <a:lnTo>
                    <a:pt x="3848100" y="88900"/>
                  </a:lnTo>
                  <a:lnTo>
                    <a:pt x="4191000" y="88900"/>
                  </a:lnTo>
                  <a:lnTo>
                    <a:pt x="4191000" y="787400"/>
                  </a:lnTo>
                  <a:lnTo>
                    <a:pt x="4813300" y="787400"/>
                  </a:lnTo>
                  <a:lnTo>
                    <a:pt x="4813300" y="63500"/>
                  </a:lnTo>
                  <a:lnTo>
                    <a:pt x="5168900" y="63500"/>
                  </a:lnTo>
                  <a:lnTo>
                    <a:pt x="5168900" y="457200"/>
                  </a:lnTo>
                  <a:lnTo>
                    <a:pt x="5816600" y="457200"/>
                  </a:lnTo>
                  <a:lnTo>
                    <a:pt x="5816600" y="76200"/>
                  </a:lnTo>
                  <a:lnTo>
                    <a:pt x="6159500" y="76200"/>
                  </a:lnTo>
                  <a:lnTo>
                    <a:pt x="6159500" y="292100"/>
                  </a:lnTo>
                  <a:lnTo>
                    <a:pt x="7112000" y="127000"/>
                  </a:lnTo>
                  <a:lnTo>
                    <a:pt x="7112000" y="0"/>
                  </a:lnTo>
                  <a:lnTo>
                    <a:pt x="7480300" y="0"/>
                  </a:lnTo>
                  <a:lnTo>
                    <a:pt x="7480300" y="88900"/>
                  </a:lnTo>
                </a:path>
              </a:pathLst>
            </a:custGeom>
            <a:ln w="19050"/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137420" y="4251355"/>
              <a:ext cx="0" cy="890169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endCxn id="10" idx="6"/>
            </p:cNvCxnSpPr>
            <p:nvPr/>
          </p:nvCxnSpPr>
          <p:spPr>
            <a:xfrm flipH="1">
              <a:off x="3175336" y="4229240"/>
              <a:ext cx="10320" cy="908610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747634" y="4149415"/>
              <a:ext cx="0" cy="890169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549036" y="4167985"/>
              <a:ext cx="0" cy="890169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388968" y="4149415"/>
              <a:ext cx="0" cy="890169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476985" y="3986530"/>
              <a:ext cx="0" cy="890169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3702" y="3227296"/>
              <a:ext cx="1394549" cy="1518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420295" y="3404001"/>
              <a:ext cx="6313749" cy="846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133180" y="1385383"/>
            <a:ext cx="11883998" cy="1909967"/>
            <a:chOff x="63956" y="3265490"/>
            <a:chExt cx="9639737" cy="1549276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3956" y="3356994"/>
              <a:ext cx="1063609" cy="1366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ounded Rectangle 22"/>
            <p:cNvSpPr/>
            <p:nvPr/>
          </p:nvSpPr>
          <p:spPr>
            <a:xfrm>
              <a:off x="6187744" y="3265490"/>
              <a:ext cx="3515949" cy="1549276"/>
            </a:xfrm>
            <a:prstGeom prst="roundRect">
              <a:avLst>
                <a:gd name="adj" fmla="val 28679"/>
              </a:avLst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</a:rPr>
                <a:t>大脑适应损伤的有限容量</a:t>
              </a:r>
              <a:r>
                <a:rPr lang="en-US" altLang="zh-CN" sz="2400" dirty="0">
                  <a:latin typeface="Arial" panose="020B0604020202020204" pitchFamily="34" charset="0"/>
                  <a:ea typeface="微软雅黑" panose="020B0503020204020204" pitchFamily="34" charset="-122"/>
                </a:rPr>
                <a:t>-</a:t>
              </a:r>
              <a:r>
                <a:rPr lang="zh-CN" altLang="en-US" sz="2400" b="1" dirty="0">
                  <a:latin typeface="Arial" panose="020B0604020202020204" pitchFamily="34" charset="0"/>
                  <a:ea typeface="微软雅黑" panose="020B0503020204020204" pitchFamily="34" charset="-122"/>
                </a:rPr>
                <a:t>神经储备</a:t>
              </a:r>
              <a:r>
                <a:rPr lang="en-US" altLang="zh-CN" sz="2400" dirty="0">
                  <a:latin typeface="Arial" panose="020B0604020202020204" pitchFamily="34" charset="0"/>
                  <a:ea typeface="微软雅黑" panose="020B0503020204020204" pitchFamily="34" charset="-122"/>
                </a:rPr>
                <a:t>-</a:t>
              </a:r>
              <a:r>
                <a: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</a:rPr>
                <a:t>正在缓慢用尽</a:t>
              </a: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4" name="Isosceles Triangle 23"/>
            <p:cNvSpPr/>
            <p:nvPr/>
          </p:nvSpPr>
          <p:spPr>
            <a:xfrm rot="5400000">
              <a:off x="2964605" y="1500126"/>
              <a:ext cx="1366266" cy="5080011"/>
            </a:xfrm>
            <a:prstGeom prst="triangle">
              <a:avLst>
                <a:gd name="adj" fmla="val 51131"/>
              </a:avLst>
            </a:prstGeom>
            <a:gradFill flip="none" rotWithShape="1">
              <a:gsLst>
                <a:gs pos="100000">
                  <a:schemeClr val="accent5"/>
                </a:gs>
                <a:gs pos="0">
                  <a:schemeClr val="tx2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rtlCol="0" anchor="ctr"/>
            <a:lstStyle/>
            <a:p>
              <a:r>
                <a:rPr lang="zh-CN" altLang="en-US" sz="2800" dirty="0">
                  <a:latin typeface="Arial" panose="020B0604020202020204" pitchFamily="34" charset="0"/>
                  <a:ea typeface="微软雅黑" panose="020B0503020204020204" pitchFamily="34" charset="-122"/>
                </a:rPr>
                <a:t>神经储备减少</a:t>
              </a:r>
              <a:endParaRPr lang="en-US" altLang="zh-CN" sz="28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7682668" y="5058154"/>
            <a:ext cx="4334510" cy="1539198"/>
          </a:xfrm>
          <a:prstGeom prst="roundRect">
            <a:avLst>
              <a:gd name="adj" fmla="val 30039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</a:rPr>
              <a:t>如果所有的脑神经储备用完，更易发生残疾进展</a:t>
            </a:r>
            <a:endParaRPr lang="en-US" sz="2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07895" y="3832435"/>
            <a:ext cx="609734" cy="74869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38254" y="3514663"/>
            <a:ext cx="882859" cy="61595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33891" y="3646386"/>
            <a:ext cx="643695" cy="72390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26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2. </a:t>
            </a:r>
            <a:r>
              <a:rPr lang="zh-CN" altLang="en-US" dirty="0"/>
              <a:t>早期转诊和诊断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9463" y="1597820"/>
            <a:ext cx="11060732" cy="4783508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如果怀疑</a:t>
            </a:r>
            <a:r>
              <a:rPr lang="en-US" altLang="zh-CN" sz="2400" dirty="0"/>
              <a:t>MS</a:t>
            </a:r>
            <a:r>
              <a:rPr lang="zh-CN" altLang="en-US" sz="2400" dirty="0"/>
              <a:t>，请求紧急转诊给神经科医生，最好转诊给</a:t>
            </a:r>
            <a:r>
              <a:rPr lang="en-US" altLang="zh-CN" sz="2400" dirty="0"/>
              <a:t>MS</a:t>
            </a:r>
            <a:r>
              <a:rPr lang="zh-CN" altLang="en-US" sz="2400" dirty="0"/>
              <a:t>专科医生或</a:t>
            </a:r>
            <a:r>
              <a:rPr lang="en-US" altLang="zh-CN" sz="2400" dirty="0"/>
              <a:t>MS</a:t>
            </a:r>
            <a:r>
              <a:rPr lang="zh-CN" altLang="en-US" sz="2400" dirty="0"/>
              <a:t>专科门诊</a:t>
            </a:r>
            <a:endParaRPr lang="en-GB" sz="2400" dirty="0"/>
          </a:p>
          <a:p>
            <a:endParaRPr lang="en-GB" sz="2400" dirty="0"/>
          </a:p>
          <a:p>
            <a:r>
              <a:rPr lang="zh-CN" altLang="en-US" sz="2400" dirty="0"/>
              <a:t>请求尽早进入诊断程序，包括</a:t>
            </a:r>
            <a:r>
              <a:rPr lang="en-US" altLang="zh-CN" sz="2400" dirty="0"/>
              <a:t>MRI   </a:t>
            </a:r>
            <a:endParaRPr lang="en-GB" sz="2400" dirty="0"/>
          </a:p>
          <a:p>
            <a:pPr lvl="1"/>
            <a:r>
              <a:rPr lang="zh-CN" altLang="en-US" sz="2000" dirty="0"/>
              <a:t>现在比以前能更早的诊断</a:t>
            </a:r>
            <a:r>
              <a:rPr lang="en-US" altLang="zh-CN" sz="2000" dirty="0"/>
              <a:t>MS</a:t>
            </a:r>
            <a:r>
              <a:rPr lang="zh-CN" altLang="en-US" sz="2000" dirty="0"/>
              <a:t>，这要归功于脑部</a:t>
            </a:r>
            <a:r>
              <a:rPr lang="en-US" altLang="zh-CN" sz="2000" dirty="0"/>
              <a:t>MRI</a:t>
            </a:r>
            <a:r>
              <a:rPr lang="zh-CN" altLang="en-US" sz="2000" dirty="0"/>
              <a:t>扫描的证据，</a:t>
            </a:r>
            <a:r>
              <a:rPr lang="en-GB" sz="2000" baseline="30000" dirty="0"/>
              <a:t>1</a:t>
            </a:r>
          </a:p>
          <a:p>
            <a:endParaRPr lang="en-GB" sz="2400" dirty="0"/>
          </a:p>
          <a:p>
            <a:r>
              <a:rPr lang="zh-CN" altLang="en-US" sz="2400" dirty="0"/>
              <a:t>如果没有立即诊断</a:t>
            </a:r>
            <a:r>
              <a:rPr lang="en-US" altLang="zh-CN" sz="2400" dirty="0"/>
              <a:t>MS</a:t>
            </a:r>
            <a:r>
              <a:rPr lang="zh-CN" altLang="en-US" sz="2400" dirty="0"/>
              <a:t>，请与</a:t>
            </a:r>
            <a:r>
              <a:rPr lang="en-US" altLang="zh-CN" sz="2400" dirty="0"/>
              <a:t>MS</a:t>
            </a:r>
            <a:r>
              <a:rPr lang="zh-CN" altLang="en-US" sz="2400" dirty="0"/>
              <a:t>团队保持联系，以便进行持续监测</a:t>
            </a:r>
            <a:endParaRPr lang="en-GB" sz="24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28137" y="6319391"/>
            <a:ext cx="10777635" cy="538609"/>
          </a:xfrm>
        </p:spPr>
        <p:txBody>
          <a:bodyPr/>
          <a:lstStyle/>
          <a:p>
            <a:r>
              <a:rPr lang="en-GB" dirty="0"/>
              <a:t>MRI, </a:t>
            </a:r>
            <a:r>
              <a:rPr lang="zh-CN" altLang="en-US" dirty="0"/>
              <a:t>磁共振成像 </a:t>
            </a:r>
            <a:endParaRPr lang="en-GB" dirty="0"/>
          </a:p>
          <a:p>
            <a:r>
              <a:rPr lang="en-GB" dirty="0"/>
              <a:t>1. </a:t>
            </a:r>
            <a:r>
              <a:rPr lang="en-GB" dirty="0" err="1"/>
              <a:t>Polman</a:t>
            </a:r>
            <a:r>
              <a:rPr lang="en-GB" dirty="0"/>
              <a:t> CH </a:t>
            </a:r>
            <a:r>
              <a:rPr lang="en-GB" i="1" dirty="0"/>
              <a:t>et al. Ann </a:t>
            </a:r>
            <a:r>
              <a:rPr lang="en-GB" i="1" dirty="0" err="1"/>
              <a:t>Neurol</a:t>
            </a:r>
            <a:r>
              <a:rPr lang="en-GB" i="1" dirty="0"/>
              <a:t> </a:t>
            </a:r>
            <a:r>
              <a:rPr lang="en-GB" dirty="0"/>
              <a:t>2011;69:292–30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64"/>
          <a:stretch/>
        </p:blipFill>
        <p:spPr>
          <a:xfrm>
            <a:off x="10850115" y="50593"/>
            <a:ext cx="1380335" cy="122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285822"/>
      </p:ext>
    </p:extLst>
  </p:cSld>
  <p:clrMapOvr>
    <a:masterClrMapping/>
  </p:clrMapOvr>
</p:sld>
</file>

<file path=ppt/theme/theme1.xml><?xml version="1.0" encoding="utf-8"?>
<a:theme xmlns:a="http://schemas.openxmlformats.org/drawingml/2006/main" name="Brain_Health_theme">
  <a:themeElements>
    <a:clrScheme name="MS colours">
      <a:dk1>
        <a:sysClr val="windowText" lastClr="000000"/>
      </a:dk1>
      <a:lt1>
        <a:sysClr val="window" lastClr="FFFFFF"/>
      </a:lt1>
      <a:dk2>
        <a:srgbClr val="EB6724"/>
      </a:dk2>
      <a:lt2>
        <a:srgbClr val="346B2D"/>
      </a:lt2>
      <a:accent1>
        <a:srgbClr val="EB6724"/>
      </a:accent1>
      <a:accent2>
        <a:srgbClr val="000000"/>
      </a:accent2>
      <a:accent3>
        <a:srgbClr val="F8B135"/>
      </a:accent3>
      <a:accent4>
        <a:srgbClr val="346B2D"/>
      </a:accent4>
      <a:accent5>
        <a:srgbClr val="9D3E37"/>
      </a:accent5>
      <a:accent6>
        <a:srgbClr val="C7D32D"/>
      </a:accent6>
      <a:hlink>
        <a:srgbClr val="9D3E37"/>
      </a:hlink>
      <a:folHlink>
        <a:srgbClr val="C7D32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rain_Health_theme">
  <a:themeElements>
    <a:clrScheme name="Brain_Health_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B6724"/>
      </a:accent1>
      <a:accent2>
        <a:srgbClr val="707070"/>
      </a:accent2>
      <a:accent3>
        <a:srgbClr val="F8B135"/>
      </a:accent3>
      <a:accent4>
        <a:srgbClr val="346B2D"/>
      </a:accent4>
      <a:accent5>
        <a:srgbClr val="9D3E37"/>
      </a:accent5>
      <a:accent6>
        <a:srgbClr val="C7D32D"/>
      </a:accent6>
      <a:hlink>
        <a:srgbClr val="0000FF"/>
      </a:hlink>
      <a:folHlink>
        <a:srgbClr val="FF00FF"/>
      </a:folHlink>
    </a:clrScheme>
    <a:fontScheme name="Brain_Health_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Brain_Health_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10336</TotalTime>
  <Words>2767</Words>
  <Application>Microsoft Office PowerPoint</Application>
  <PresentationFormat>自定义</PresentationFormat>
  <Paragraphs>265</Paragraphs>
  <Slides>20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黑体</vt:lpstr>
      <vt:lpstr>宋体</vt:lpstr>
      <vt:lpstr>微软雅黑</vt:lpstr>
      <vt:lpstr>Arial</vt:lpstr>
      <vt:lpstr>Calibri</vt:lpstr>
      <vt:lpstr>Brain_Health_theme</vt:lpstr>
      <vt:lpstr>1_Brain_Health_theme</vt:lpstr>
      <vt:lpstr>讲者使用指导</vt:lpstr>
      <vt:lpstr>脑健康：多发性硬化患者指南</vt:lpstr>
      <vt:lpstr>报告于2015年10月发布</vt:lpstr>
      <vt:lpstr>报告得到专业团体和倡导团体认可</vt:lpstr>
      <vt:lpstr>MS患者指南问世</vt:lpstr>
      <vt:lpstr>MS患者指南的推荐</vt:lpstr>
      <vt:lpstr>1. 脑健康的重要性</vt:lpstr>
      <vt:lpstr>1. 脑健康的重要性</vt:lpstr>
      <vt:lpstr>2. 早期转诊和诊断</vt:lpstr>
      <vt:lpstr>3. 早期开始疾病修正治疗：如果合适，尽早开始治疗</vt:lpstr>
      <vt:lpstr>3. 早期开始疾病修正治疗：选择最合适的DMT</vt:lpstr>
      <vt:lpstr>4. 引领脑健康生活方式</vt:lpstr>
      <vt:lpstr>5.监测疾病活动性：与医生分享您的全部健康状况</vt:lpstr>
      <vt:lpstr>5. 监测疾病活动性：监测是最大限度延长脑健康的关键</vt:lpstr>
      <vt:lpstr>6. 知情，共同治疗决策</vt:lpstr>
      <vt:lpstr>结论：1：您能做什么?</vt:lpstr>
      <vt:lpstr>结论 2: 您能做什么?</vt:lpstr>
      <vt:lpstr>结论 3: 您能做什么?</vt:lpstr>
      <vt:lpstr>PowerPoint 演示文稿</vt:lpstr>
      <vt:lpstr>由国际专家撰写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Writer</dc:creator>
  <cp:lastModifiedBy>Qin, Nan /CN</cp:lastModifiedBy>
  <cp:revision>334</cp:revision>
  <cp:lastPrinted>2016-05-10T08:12:42Z</cp:lastPrinted>
  <dcterms:created xsi:type="dcterms:W3CDTF">2015-09-29T11:25:11Z</dcterms:created>
  <dcterms:modified xsi:type="dcterms:W3CDTF">2019-04-11T11:05:11Z</dcterms:modified>
</cp:coreProperties>
</file>