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23"/>
  </p:notesMasterIdLst>
  <p:handoutMasterIdLst>
    <p:handoutMasterId r:id="rId24"/>
  </p:handoutMasterIdLst>
  <p:sldIdLst>
    <p:sldId id="300" r:id="rId3"/>
    <p:sldId id="259" r:id="rId4"/>
    <p:sldId id="262" r:id="rId5"/>
    <p:sldId id="303" r:id="rId6"/>
    <p:sldId id="265" r:id="rId7"/>
    <p:sldId id="296" r:id="rId8"/>
    <p:sldId id="261" r:id="rId9"/>
    <p:sldId id="299" r:id="rId10"/>
    <p:sldId id="291" r:id="rId11"/>
    <p:sldId id="267" r:id="rId12"/>
    <p:sldId id="293" r:id="rId13"/>
    <p:sldId id="283" r:id="rId14"/>
    <p:sldId id="294" r:id="rId15"/>
    <p:sldId id="290" r:id="rId16"/>
    <p:sldId id="270" r:id="rId17"/>
    <p:sldId id="272" r:id="rId18"/>
    <p:sldId id="297" r:id="rId19"/>
    <p:sldId id="298" r:id="rId20"/>
    <p:sldId id="279" r:id="rId21"/>
    <p:sldId id="263" r:id="rId22"/>
  </p:sldIdLst>
  <p:sldSz cx="12195175"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Bentley" initials="RB" lastIdx="5" clrIdx="0"/>
  <p:cmAuthor id="1" name="Danielle Emery" initials="DE" lastIdx="7" clrIdx="1">
    <p:extLst>
      <p:ext uri="{19B8F6BF-5375-455C-9EA6-DF929625EA0E}">
        <p15:presenceInfo xmlns:p15="http://schemas.microsoft.com/office/powerpoint/2012/main" userId="S-1-5-21-642366677-235060683-833796846-40249" providerId="AD"/>
      </p:ext>
    </p:extLst>
  </p:cmAuthor>
  <p:cmAuthor id="2" name="Elaine Tucker" initials="ET" lastIdx="1" clrIdx="2">
    <p:extLst>
      <p:ext uri="{19B8F6BF-5375-455C-9EA6-DF929625EA0E}">
        <p15:presenceInfo xmlns:p15="http://schemas.microsoft.com/office/powerpoint/2012/main" userId="S-1-5-21-642366677-235060683-833796846-42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7" autoAdjust="0"/>
    <p:restoredTop sz="97123" autoAdjust="0"/>
  </p:normalViewPr>
  <p:slideViewPr>
    <p:cSldViewPr>
      <p:cViewPr varScale="1">
        <p:scale>
          <a:sx n="66" d="100"/>
          <a:sy n="66" d="100"/>
        </p:scale>
        <p:origin x="90" y="120"/>
      </p:cViewPr>
      <p:guideLst>
        <p:guide orient="horz" pos="2160"/>
        <p:guide pos="3841"/>
      </p:guideLst>
    </p:cSldViewPr>
  </p:slid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81" d="100"/>
          <a:sy n="81" d="100"/>
        </p:scale>
        <p:origin x="-3996" y="-84"/>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3T11:49:45.146" idx="3">
    <p:pos x="6353" y="789"/>
    <p:text>New image to be inserted once changes made to funder statement listed on front cover of 'Brain health: a guide for people with multiple sclerosis'</p:text>
    <p:extLst mod="1">
      <p:ext uri="{C676402C-5697-4E1C-873F-D02D1690AC5C}">
        <p15:threadingInfo xmlns:p15="http://schemas.microsoft.com/office/powerpoint/2012/main" timeZoneBias="-60"/>
      </p:ext>
    </p:extLst>
  </p:cm>
  <p:cm authorId="2" dt="2018-09-04T11:42:03.121" idx="1">
    <p:pos x="6353" y="925"/>
    <p:text>I've updated this - if there are further amends to the cover it will need to be changed again</p:text>
    <p:extLst>
      <p:ext uri="{C676402C-5697-4E1C-873F-D02D1690AC5C}">
        <p15:threadingInfo xmlns:p15="http://schemas.microsoft.com/office/powerpoint/2012/main" timeZoneBias="-60">
          <p15:parentCm authorId="1" idx="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3EAB9752-7A4A-467D-88B8-2F5872B24748}" type="datetimeFigureOut">
              <a:rPr lang="en-US" smtClean="0"/>
              <a:t>9/7/2018</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F25D3597-828E-476D-9E0E-9B65712749B9}" type="slidenum">
              <a:rPr lang="en-US" smtClean="0"/>
              <a:t>‹#›</a:t>
            </a:fld>
            <a:endParaRPr lang="en-US" dirty="0"/>
          </a:p>
        </p:txBody>
      </p:sp>
    </p:spTree>
    <p:extLst>
      <p:ext uri="{BB962C8B-B14F-4D97-AF65-F5344CB8AC3E}">
        <p14:creationId xmlns:p14="http://schemas.microsoft.com/office/powerpoint/2010/main" val="404097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68631E32-F2CC-4ABD-BC7D-37D3068E97EB}" type="datetimeFigureOut">
              <a:rPr lang="en-US" smtClean="0"/>
              <a:t>9/7/2018</a:t>
            </a:fld>
            <a:endParaRPr lang="en-US" dirty="0"/>
          </a:p>
        </p:txBody>
      </p:sp>
      <p:sp>
        <p:nvSpPr>
          <p:cNvPr id="4" name="Slide Image Placeholder 3"/>
          <p:cNvSpPr>
            <a:spLocks noGrp="1" noRot="1" noChangeAspect="1"/>
          </p:cNvSpPr>
          <p:nvPr>
            <p:ph type="sldImg" idx="2"/>
          </p:nvPr>
        </p:nvSpPr>
        <p:spPr>
          <a:xfrm>
            <a:off x="22225" y="744538"/>
            <a:ext cx="661828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BFD20A3A-DB89-4F37-AE6C-BC0A196DE9A1}" type="slidenum">
              <a:rPr lang="en-US" smtClean="0"/>
              <a:t>‹#›</a:t>
            </a:fld>
            <a:endParaRPr lang="en-US" dirty="0"/>
          </a:p>
        </p:txBody>
      </p:sp>
    </p:spTree>
    <p:extLst>
      <p:ext uri="{BB962C8B-B14F-4D97-AF65-F5344CB8AC3E}">
        <p14:creationId xmlns:p14="http://schemas.microsoft.com/office/powerpoint/2010/main" val="324818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a:t>
            </a:fld>
            <a:endParaRPr lang="en-GB" dirty="0"/>
          </a:p>
        </p:txBody>
      </p:sp>
    </p:spTree>
    <p:extLst>
      <p:ext uri="{BB962C8B-B14F-4D97-AF65-F5344CB8AC3E}">
        <p14:creationId xmlns:p14="http://schemas.microsoft.com/office/powerpoint/2010/main" val="287270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Keep physically active</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a:t>
            </a:r>
            <a:r>
              <a:rPr lang="en-GB" sz="1200" b="0" i="0" u="none" strike="noStrike" kern="1200" baseline="0" dirty="0">
                <a:solidFill>
                  <a:schemeClr val="tx1"/>
                </a:solidFill>
                <a:latin typeface="+mn-lt"/>
                <a:ea typeface="+mn-ea"/>
                <a:cs typeface="+mn-cs"/>
              </a:rPr>
              <a:t>Higher levels of aerobic fitness are associated with faster information processing and preserved brain tissue volume.</a:t>
            </a:r>
            <a:r>
              <a:rPr lang="en-GB" sz="1200" b="0" i="0" u="none" strike="noStrike" kern="1200" baseline="30000" dirty="0">
                <a:solidFill>
                  <a:schemeClr val="tx1"/>
                </a:solidFill>
                <a:latin typeface="+mn-lt"/>
                <a:ea typeface="+mn-ea"/>
                <a:cs typeface="+mn-cs"/>
              </a:rPr>
              <a:t>1,a </a:t>
            </a:r>
            <a:r>
              <a:rPr lang="en-GB" sz="1200" b="0" i="0" u="none" strike="noStrike" kern="1200" baseline="0" dirty="0">
                <a:solidFill>
                  <a:schemeClr val="tx1"/>
                </a:solidFill>
                <a:latin typeface="+mn-lt"/>
                <a:ea typeface="+mn-ea"/>
                <a:cs typeface="+mn-cs"/>
              </a:rPr>
              <a:t>This suggests that being as active as possible may help to preserve brain health in people with MS.</a:t>
            </a:r>
          </a:p>
          <a:p>
            <a:r>
              <a:rPr lang="en-GB" sz="1200" b="1" kern="1200" dirty="0">
                <a:solidFill>
                  <a:schemeClr val="tx1"/>
                </a:solidFill>
                <a:effectLst/>
                <a:latin typeface="+mn-lt"/>
                <a:ea typeface="+mn-ea"/>
                <a:cs typeface="+mn-cs"/>
              </a:rPr>
              <a:t>Keep your weight under control.</a:t>
            </a:r>
            <a:r>
              <a:rPr lang="en-GB" sz="1200" b="1" kern="1200" baseline="0" dirty="0">
                <a:solidFill>
                  <a:schemeClr val="tx1"/>
                </a:solidFill>
                <a:effectLst/>
                <a:latin typeface="+mn-lt"/>
                <a:ea typeface="+mn-ea"/>
                <a:cs typeface="+mn-cs"/>
              </a:rPr>
              <a:t> </a:t>
            </a:r>
            <a:r>
              <a:rPr lang="en-GB" sz="1200" b="0" i="0" u="none" strike="noStrike" kern="1200" baseline="0" dirty="0">
                <a:solidFill>
                  <a:schemeClr val="tx1"/>
                </a:solidFill>
                <a:latin typeface="+mn-lt"/>
                <a:ea typeface="+mn-ea"/>
                <a:cs typeface="+mn-cs"/>
              </a:rPr>
              <a:t>Obesity is associated with higher numbers of MS lesions (areas of intensive damage) than </a:t>
            </a:r>
            <a:r>
              <a:rPr lang="en-US" sz="1200" b="0" i="0" u="none" strike="noStrike" kern="1200" baseline="0" dirty="0">
                <a:solidFill>
                  <a:schemeClr val="tx1"/>
                </a:solidFill>
                <a:latin typeface="+mn-lt"/>
                <a:ea typeface="+mn-ea"/>
                <a:cs typeface="+mn-cs"/>
              </a:rPr>
              <a:t>maintaining a healthy weight.</a:t>
            </a:r>
            <a:r>
              <a:rPr lang="en-US" sz="1200" b="0" i="0" u="none" strike="noStrike" kern="1200" baseline="30000" dirty="0">
                <a:solidFill>
                  <a:schemeClr val="tx1"/>
                </a:solidFill>
                <a:latin typeface="+mn-lt"/>
                <a:ea typeface="+mn-ea"/>
                <a:cs typeface="+mn-cs"/>
              </a:rPr>
              <a:t>2</a:t>
            </a:r>
          </a:p>
          <a:p>
            <a:r>
              <a:rPr lang="en-GB" sz="1200" b="1" kern="1200" dirty="0">
                <a:solidFill>
                  <a:schemeClr val="tx1"/>
                </a:solidFill>
                <a:effectLst/>
                <a:latin typeface="+mn-lt"/>
                <a:ea typeface="+mn-ea"/>
                <a:cs typeface="+mn-cs"/>
              </a:rPr>
              <a:t>Keep your mind active</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a:t>
            </a:r>
            <a:r>
              <a:rPr lang="en-GB" sz="1200" b="0" i="0" u="none" strike="noStrike" kern="1200" baseline="0" dirty="0">
                <a:solidFill>
                  <a:schemeClr val="tx1"/>
                </a:solidFill>
                <a:latin typeface="+mn-lt"/>
                <a:ea typeface="+mn-ea"/>
                <a:cs typeface="+mn-cs"/>
              </a:rPr>
              <a:t>Education, reading, hobbies and artistic or creative pastimes help to protect against cognitive problems in MS when pursued over a lifetime</a:t>
            </a:r>
            <a:r>
              <a:rPr lang="en-GB" sz="1200" kern="1200" dirty="0">
                <a:solidFill>
                  <a:schemeClr val="tx1"/>
                </a:solidFill>
                <a:effectLst/>
                <a:latin typeface="+mn-lt"/>
                <a:ea typeface="+mn-ea"/>
                <a:cs typeface="+mn-cs"/>
              </a:rPr>
              <a:t>.</a:t>
            </a:r>
            <a:r>
              <a:rPr lang="en-GB" sz="1200" u="none" strike="noStrike" kern="1200" baseline="30000" dirty="0">
                <a:solidFill>
                  <a:schemeClr val="tx1"/>
                </a:solidFill>
                <a:effectLst/>
                <a:latin typeface="+mn-lt"/>
                <a:ea typeface="+mn-ea"/>
                <a:cs typeface="+mn-cs"/>
              </a:rPr>
              <a:t>3–7</a:t>
            </a:r>
          </a:p>
          <a:p>
            <a:r>
              <a:rPr lang="en-GB" sz="1200" b="1" kern="1200" dirty="0">
                <a:solidFill>
                  <a:schemeClr val="tx1"/>
                </a:solidFill>
                <a:effectLst/>
                <a:latin typeface="+mn-lt"/>
                <a:ea typeface="+mn-ea"/>
                <a:cs typeface="+mn-cs"/>
              </a:rPr>
              <a:t>Avoid smoking.</a:t>
            </a:r>
            <a:r>
              <a:rPr lang="en-GB" sz="1200" b="1" kern="1200" baseline="0" dirty="0">
                <a:solidFill>
                  <a:schemeClr val="tx1"/>
                </a:solidFill>
                <a:effectLst/>
                <a:latin typeface="+mn-lt"/>
                <a:ea typeface="+mn-ea"/>
                <a:cs typeface="+mn-cs"/>
              </a:rPr>
              <a:t> </a:t>
            </a:r>
            <a:r>
              <a:rPr lang="en-GB" sz="1200" b="0" i="0" u="none" strike="noStrike" kern="1200" baseline="0" dirty="0">
                <a:solidFill>
                  <a:schemeClr val="tx1"/>
                </a:solidFill>
                <a:latin typeface="+mn-lt"/>
                <a:ea typeface="+mn-ea"/>
                <a:cs typeface="+mn-cs"/>
              </a:rPr>
              <a:t>Cigarette smoking is associated with decreased brain volume in people with MS,</a:t>
            </a:r>
            <a:r>
              <a:rPr lang="en-GB" sz="1200" b="0" i="0" u="none" strike="noStrike" kern="1200" baseline="30000" dirty="0">
                <a:solidFill>
                  <a:schemeClr val="tx1"/>
                </a:solidFill>
                <a:latin typeface="+mn-lt"/>
                <a:ea typeface="+mn-ea"/>
                <a:cs typeface="+mn-cs"/>
              </a:rPr>
              <a:t>2</a:t>
            </a:r>
            <a:r>
              <a:rPr lang="en-GB" sz="1200" b="0" i="0" u="none" strike="noStrike" kern="1200" baseline="0" dirty="0">
                <a:solidFill>
                  <a:schemeClr val="tx1"/>
                </a:solidFill>
                <a:latin typeface="+mn-lt"/>
                <a:ea typeface="+mn-ea"/>
                <a:cs typeface="+mn-cs"/>
              </a:rPr>
              <a:t> as well as with higher relapse rates,</a:t>
            </a:r>
            <a:r>
              <a:rPr lang="en-GB" sz="1200" b="0" i="0" u="none" strike="noStrike" kern="1200" baseline="30000" dirty="0">
                <a:solidFill>
                  <a:schemeClr val="tx1"/>
                </a:solidFill>
                <a:latin typeface="+mn-lt"/>
                <a:ea typeface="+mn-ea"/>
                <a:cs typeface="+mn-cs"/>
              </a:rPr>
              <a:t>8</a:t>
            </a:r>
            <a:r>
              <a:rPr lang="en-GB" sz="1200" b="0" i="0" u="none" strike="noStrike" kern="1200" baseline="0" dirty="0">
                <a:solidFill>
                  <a:schemeClr val="tx1"/>
                </a:solidFill>
                <a:latin typeface="+mn-lt"/>
                <a:ea typeface="+mn-ea"/>
                <a:cs typeface="+mn-cs"/>
              </a:rPr>
              <a:t> increased disability progression,</a:t>
            </a:r>
            <a:r>
              <a:rPr lang="en-GB" sz="1200" b="0" i="0" u="none" strike="noStrike" kern="1200" baseline="30000" dirty="0">
                <a:solidFill>
                  <a:schemeClr val="tx1"/>
                </a:solidFill>
                <a:latin typeface="+mn-lt"/>
                <a:ea typeface="+mn-ea"/>
                <a:cs typeface="+mn-cs"/>
              </a:rPr>
              <a:t>8,9 </a:t>
            </a:r>
            <a:r>
              <a:rPr lang="en-GB" sz="1200" b="0" i="0" u="none" strike="noStrike" kern="1200" baseline="0" dirty="0">
                <a:solidFill>
                  <a:schemeClr val="tx1"/>
                </a:solidFill>
                <a:latin typeface="+mn-lt"/>
                <a:ea typeface="+mn-ea"/>
                <a:cs typeface="+mn-cs"/>
              </a:rPr>
              <a:t>more cognitive problems</a:t>
            </a:r>
            <a:r>
              <a:rPr lang="en-GB" sz="1200" b="0" i="0" u="none" strike="noStrike" kern="1200" baseline="30000" dirty="0">
                <a:solidFill>
                  <a:schemeClr val="tx1"/>
                </a:solidFill>
                <a:latin typeface="+mn-lt"/>
                <a:ea typeface="+mn-ea"/>
                <a:cs typeface="+mn-cs"/>
              </a:rPr>
              <a:t>10</a:t>
            </a:r>
            <a:r>
              <a:rPr lang="en-GB" sz="1200" b="0" i="0" u="none" strike="noStrike" kern="1200" baseline="0" dirty="0">
                <a:solidFill>
                  <a:schemeClr val="tx1"/>
                </a:solidFill>
                <a:latin typeface="+mn-lt"/>
                <a:ea typeface="+mn-ea"/>
                <a:cs typeface="+mn-cs"/>
              </a:rPr>
              <a:t> and reduced survival</a:t>
            </a:r>
            <a:r>
              <a:rPr lang="en-GB" sz="1200" b="0" i="0" u="none" strike="noStrike" kern="1200" baseline="30000" dirty="0">
                <a:solidFill>
                  <a:schemeClr val="tx1"/>
                </a:solidFill>
                <a:latin typeface="+mn-lt"/>
                <a:ea typeface="+mn-ea"/>
                <a:cs typeface="+mn-cs"/>
              </a:rPr>
              <a:t>11</a:t>
            </a:r>
            <a:r>
              <a:rPr lang="en-GB" sz="1200" b="0" i="0" u="none" strike="noStrike" kern="1200" baseline="0" dirty="0">
                <a:solidFill>
                  <a:schemeClr val="tx1"/>
                </a:solidFill>
                <a:latin typeface="+mn-lt"/>
                <a:ea typeface="+mn-ea"/>
                <a:cs typeface="+mn-cs"/>
              </a:rPr>
              <a:t> compared with not smoking</a:t>
            </a:r>
          </a:p>
          <a:p>
            <a:r>
              <a:rPr lang="en-GB" sz="1200" b="1" kern="1200" dirty="0">
                <a:solidFill>
                  <a:schemeClr val="tx1"/>
                </a:solidFill>
                <a:effectLst/>
                <a:latin typeface="+mn-lt"/>
                <a:ea typeface="+mn-ea"/>
                <a:cs typeface="+mn-cs"/>
              </a:rPr>
              <a:t>Watch how much you drink.</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U</a:t>
            </a:r>
            <a:r>
              <a:rPr lang="en-GB" sz="1200" kern="1200" dirty="0">
                <a:solidFill>
                  <a:schemeClr val="tx1"/>
                </a:solidFill>
                <a:effectLst/>
                <a:latin typeface="+mn-lt"/>
                <a:ea typeface="+mn-ea"/>
                <a:cs typeface="+mn-cs"/>
              </a:rPr>
              <a:t>nsafe levels of alcohol lead to reduced survival in people with MS.</a:t>
            </a:r>
            <a:r>
              <a:rPr lang="en-GB" sz="1200" u="none" strike="noStrike" kern="1200" baseline="30000" dirty="0">
                <a:solidFill>
                  <a:schemeClr val="tx1"/>
                </a:solidFill>
                <a:effectLst/>
                <a:latin typeface="+mn-lt"/>
                <a:ea typeface="+mn-ea"/>
                <a:cs typeface="+mn-cs"/>
              </a:rPr>
              <a:t>11</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Take medications prescribed for other diseases.</a:t>
            </a:r>
            <a:r>
              <a:rPr lang="en-GB"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have other diseases, be responsible for monitoring and managing them, including taking prescribed medications.</a:t>
            </a:r>
            <a:r>
              <a:rPr lang="en-US" sz="1200" kern="1200" baseline="0" dirty="0">
                <a:solidFill>
                  <a:schemeClr val="tx1"/>
                </a:solidFill>
                <a:effectLst/>
                <a:latin typeface="+mn-lt"/>
                <a:ea typeface="+mn-ea"/>
                <a:cs typeface="+mn-cs"/>
              </a:rPr>
              <a:t> </a:t>
            </a:r>
            <a:r>
              <a:rPr lang="en-GB" sz="1200" b="0" i="0" u="none" strike="noStrike" kern="1200" baseline="0" dirty="0">
                <a:solidFill>
                  <a:schemeClr val="tx1"/>
                </a:solidFill>
                <a:latin typeface="+mn-lt"/>
                <a:ea typeface="+mn-ea"/>
                <a:cs typeface="+mn-cs"/>
              </a:rPr>
              <a:t>Conditions such as high blood pressure, heart disease, diabetes or high cholesterol can worsen </a:t>
            </a:r>
            <a:r>
              <a:rPr lang="en-US" sz="1200" b="0" i="0" u="none" strike="noStrike" kern="1200" baseline="0" dirty="0">
                <a:solidFill>
                  <a:schemeClr val="tx1"/>
                </a:solidFill>
                <a:latin typeface="+mn-lt"/>
                <a:ea typeface="+mn-ea"/>
                <a:cs typeface="+mn-cs"/>
              </a:rPr>
              <a:t>the MS disease course</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GB" dirty="0"/>
          </a:p>
          <a:p>
            <a:pPr lvl="0"/>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r>
              <a:rPr lang="en-GB" sz="1200" kern="1200" baseline="30000" dirty="0" err="1">
                <a:solidFill>
                  <a:schemeClr val="tx1"/>
                </a:solidFill>
                <a:effectLst/>
                <a:latin typeface="+mn-lt"/>
                <a:ea typeface="+mn-ea"/>
                <a:cs typeface="+mn-cs"/>
              </a:rPr>
              <a:t>a</a:t>
            </a:r>
            <a:r>
              <a:rPr lang="en-GB" sz="1200" b="0" i="0" u="none" strike="noStrike" kern="1200" baseline="0" dirty="0" err="1">
                <a:solidFill>
                  <a:schemeClr val="tx1"/>
                </a:solidFill>
                <a:latin typeface="+mn-lt"/>
                <a:ea typeface="+mn-ea"/>
                <a:cs typeface="+mn-cs"/>
              </a:rPr>
              <a:t>Although</a:t>
            </a:r>
            <a:r>
              <a:rPr lang="en-GB" sz="1200" b="0" i="0" u="none" strike="noStrike" kern="1200" baseline="0" dirty="0">
                <a:solidFill>
                  <a:schemeClr val="tx1"/>
                </a:solidFill>
                <a:latin typeface="+mn-lt"/>
                <a:ea typeface="+mn-ea"/>
                <a:cs typeface="+mn-cs"/>
              </a:rPr>
              <a:t> it is normal for healthy adults to lose small amounts of brain tissue as they get older, this process happens more quickly in people with MS</a:t>
            </a:r>
            <a:endParaRPr lang="en-GB" sz="1200" kern="1200" dirty="0">
              <a:solidFill>
                <a:schemeClr val="tx1"/>
              </a:solidFill>
              <a:effectLst/>
              <a:latin typeface="+mn-lt"/>
              <a:ea typeface="+mn-ea"/>
              <a:cs typeface="+mn-cs"/>
            </a:endParaRPr>
          </a:p>
          <a:p>
            <a:pPr lvl="0"/>
            <a:endParaRPr lang="en-GB" dirty="0"/>
          </a:p>
          <a:p>
            <a:pPr lvl="0"/>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Prakash RS</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Brain Res</a:t>
            </a:r>
            <a:r>
              <a:rPr lang="en-GB" sz="1200" kern="1200" dirty="0">
                <a:solidFill>
                  <a:schemeClr val="tx1"/>
                </a:solidFill>
                <a:effectLst/>
                <a:latin typeface="+mn-lt"/>
                <a:ea typeface="+mn-ea"/>
                <a:cs typeface="+mn-cs"/>
              </a:rPr>
              <a:t> 2010;1341:41–51.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Kappus</a:t>
            </a:r>
            <a:r>
              <a:rPr lang="en-GB" sz="1200" kern="1200" dirty="0">
                <a:solidFill>
                  <a:schemeClr val="tx1"/>
                </a:solidFill>
                <a:effectLst/>
                <a:latin typeface="+mn-lt"/>
                <a:ea typeface="+mn-ea"/>
                <a:cs typeface="+mn-cs"/>
              </a:rPr>
              <a:t> N</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 </a:t>
            </a:r>
            <a:r>
              <a:rPr lang="en-GB" sz="1200" i="1" kern="1200" dirty="0" err="1">
                <a:solidFill>
                  <a:schemeClr val="tx1"/>
                </a:solidFill>
                <a:effectLst/>
                <a:latin typeface="+mn-lt"/>
                <a:ea typeface="+mn-ea"/>
                <a:cs typeface="+mn-cs"/>
              </a:rPr>
              <a:t>Neurol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Neurosurg</a:t>
            </a:r>
            <a:r>
              <a:rPr lang="en-GB" sz="1200" i="1" kern="1200" dirty="0">
                <a:solidFill>
                  <a:schemeClr val="tx1"/>
                </a:solidFill>
                <a:effectLst/>
                <a:latin typeface="+mn-lt"/>
                <a:ea typeface="+mn-ea"/>
                <a:cs typeface="+mn-cs"/>
              </a:rPr>
              <a:t> Psychiatry</a:t>
            </a:r>
            <a:r>
              <a:rPr lang="en-GB" sz="1200" kern="1200" dirty="0">
                <a:solidFill>
                  <a:schemeClr val="tx1"/>
                </a:solidFill>
                <a:effectLst/>
                <a:latin typeface="+mn-lt"/>
                <a:ea typeface="+mn-ea"/>
                <a:cs typeface="+mn-cs"/>
              </a:rPr>
              <a:t> 2015; doi:10.1136/jnnp-2014-310051.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Sumowski</a:t>
            </a:r>
            <a:r>
              <a:rPr lang="en-GB" sz="1200" kern="1200" dirty="0">
                <a:solidFill>
                  <a:schemeClr val="tx1"/>
                </a:solidFill>
                <a:effectLst/>
                <a:latin typeface="+mn-lt"/>
                <a:ea typeface="+mn-ea"/>
                <a:cs typeface="+mn-cs"/>
              </a:rPr>
              <a:t> JF</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Neurology</a:t>
            </a:r>
            <a:r>
              <a:rPr lang="en-GB" sz="1200" kern="1200" dirty="0">
                <a:solidFill>
                  <a:schemeClr val="tx1"/>
                </a:solidFill>
                <a:effectLst/>
                <a:latin typeface="+mn-lt"/>
                <a:ea typeface="+mn-ea"/>
                <a:cs typeface="+mn-cs"/>
              </a:rPr>
              <a:t> 2014;82:1776–83.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Pinter D</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PLoS</a:t>
            </a:r>
            <a:r>
              <a:rPr lang="en-GB" sz="1200" i="1" kern="1200" dirty="0">
                <a:solidFill>
                  <a:schemeClr val="tx1"/>
                </a:solidFill>
                <a:effectLst/>
                <a:latin typeface="+mn-lt"/>
                <a:ea typeface="+mn-ea"/>
                <a:cs typeface="+mn-cs"/>
              </a:rPr>
              <a:t> One</a:t>
            </a:r>
            <a:r>
              <a:rPr lang="en-GB" sz="1200" kern="1200" dirty="0">
                <a:solidFill>
                  <a:schemeClr val="tx1"/>
                </a:solidFill>
                <a:effectLst/>
                <a:latin typeface="+mn-lt"/>
                <a:ea typeface="+mn-ea"/>
                <a:cs typeface="+mn-cs"/>
              </a:rPr>
              <a:t> 2014;9:e87567.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Modica</a:t>
            </a:r>
            <a:r>
              <a:rPr lang="en-GB" sz="1200" kern="1200" dirty="0">
                <a:solidFill>
                  <a:schemeClr val="tx1"/>
                </a:solidFill>
                <a:effectLst/>
                <a:latin typeface="+mn-lt"/>
                <a:ea typeface="+mn-ea"/>
                <a:cs typeface="+mn-cs"/>
              </a:rPr>
              <a:t> CM</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Mult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Scler</a:t>
            </a:r>
            <a:r>
              <a:rPr lang="en-GB" sz="1200" kern="1200" dirty="0">
                <a:solidFill>
                  <a:schemeClr val="tx1"/>
                </a:solidFill>
                <a:effectLst/>
                <a:latin typeface="+mn-lt"/>
                <a:ea typeface="+mn-ea"/>
                <a:cs typeface="+mn-cs"/>
              </a:rPr>
              <a:t> 2015; doi:10.1177/1352458515579443.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Sumowski</a:t>
            </a:r>
            <a:r>
              <a:rPr lang="en-GB" sz="1200" kern="1200" dirty="0">
                <a:solidFill>
                  <a:schemeClr val="tx1"/>
                </a:solidFill>
                <a:effectLst/>
                <a:latin typeface="+mn-lt"/>
                <a:ea typeface="+mn-ea"/>
                <a:cs typeface="+mn-cs"/>
              </a:rPr>
              <a:t> JF</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Neurology</a:t>
            </a:r>
            <a:r>
              <a:rPr lang="en-GB" sz="1200" kern="1200" dirty="0">
                <a:solidFill>
                  <a:schemeClr val="tx1"/>
                </a:solidFill>
                <a:effectLst/>
                <a:latin typeface="+mn-lt"/>
                <a:ea typeface="+mn-ea"/>
                <a:cs typeface="+mn-cs"/>
              </a:rPr>
              <a:t> 2010;74:1942–5.</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Sumowski</a:t>
            </a:r>
            <a:r>
              <a:rPr lang="en-GB" sz="1200" kern="1200" dirty="0">
                <a:solidFill>
                  <a:schemeClr val="tx1"/>
                </a:solidFill>
                <a:effectLst/>
                <a:latin typeface="+mn-lt"/>
                <a:ea typeface="+mn-ea"/>
                <a:cs typeface="+mn-cs"/>
              </a:rPr>
              <a:t> JF</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 </a:t>
            </a:r>
            <a:r>
              <a:rPr lang="en-GB" sz="1200" i="1" kern="1200" dirty="0" err="1">
                <a:solidFill>
                  <a:schemeClr val="tx1"/>
                </a:solidFill>
                <a:effectLst/>
                <a:latin typeface="+mn-lt"/>
                <a:ea typeface="+mn-ea"/>
                <a:cs typeface="+mn-cs"/>
              </a:rPr>
              <a:t>Int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Neuropsychol</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Soc</a:t>
            </a:r>
            <a:r>
              <a:rPr lang="en-GB" sz="1200" kern="1200" dirty="0">
                <a:solidFill>
                  <a:schemeClr val="tx1"/>
                </a:solidFill>
                <a:effectLst/>
                <a:latin typeface="+mn-lt"/>
                <a:ea typeface="+mn-ea"/>
                <a:cs typeface="+mn-cs"/>
              </a:rPr>
              <a:t> 2009;15:606–12.</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D'Hooghe</a:t>
            </a:r>
            <a:r>
              <a:rPr lang="en-GB" sz="1200" kern="1200" dirty="0">
                <a:solidFill>
                  <a:schemeClr val="tx1"/>
                </a:solidFill>
                <a:effectLst/>
                <a:latin typeface="+mn-lt"/>
                <a:ea typeface="+mn-ea"/>
                <a:cs typeface="+mn-cs"/>
              </a:rPr>
              <a:t> M B</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Mult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Scler</a:t>
            </a:r>
            <a:r>
              <a:rPr lang="en-GB" sz="1200" kern="1200" dirty="0">
                <a:solidFill>
                  <a:schemeClr val="tx1"/>
                </a:solidFill>
                <a:effectLst/>
                <a:latin typeface="+mn-lt"/>
                <a:ea typeface="+mn-ea"/>
                <a:cs typeface="+mn-cs"/>
              </a:rPr>
              <a:t> 2010;16:773–85.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Pittas F</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 </a:t>
            </a:r>
            <a:r>
              <a:rPr lang="en-GB" sz="1200" i="1" kern="1200" dirty="0" err="1">
                <a:solidFill>
                  <a:schemeClr val="tx1"/>
                </a:solidFill>
                <a:effectLst/>
                <a:latin typeface="+mn-lt"/>
                <a:ea typeface="+mn-ea"/>
                <a:cs typeface="+mn-cs"/>
              </a:rPr>
              <a:t>Neurol</a:t>
            </a:r>
            <a:r>
              <a:rPr lang="en-GB" sz="1200" kern="1200" dirty="0">
                <a:solidFill>
                  <a:schemeClr val="tx1"/>
                </a:solidFill>
                <a:effectLst/>
                <a:latin typeface="+mn-lt"/>
                <a:ea typeface="+mn-ea"/>
                <a:cs typeface="+mn-cs"/>
              </a:rPr>
              <a:t> 2009;256:577–85.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Ozcan</a:t>
            </a:r>
            <a:r>
              <a:rPr lang="en-GB" sz="1200" kern="1200" dirty="0">
                <a:solidFill>
                  <a:schemeClr val="tx1"/>
                </a:solidFill>
                <a:effectLst/>
                <a:latin typeface="+mn-lt"/>
                <a:ea typeface="+mn-ea"/>
                <a:cs typeface="+mn-cs"/>
              </a:rPr>
              <a:t> ME</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Neuropsychiatr</a:t>
            </a:r>
            <a:r>
              <a:rPr lang="en-GB" sz="1200" i="1" kern="1200" dirty="0">
                <a:solidFill>
                  <a:schemeClr val="tx1"/>
                </a:solidFill>
                <a:effectLst/>
                <a:latin typeface="+mn-lt"/>
                <a:ea typeface="+mn-ea"/>
                <a:cs typeface="+mn-cs"/>
              </a:rPr>
              <a:t> Dis Treat</a:t>
            </a:r>
            <a:r>
              <a:rPr lang="en-GB" sz="1200" kern="1200" dirty="0">
                <a:solidFill>
                  <a:schemeClr val="tx1"/>
                </a:solidFill>
                <a:effectLst/>
                <a:latin typeface="+mn-lt"/>
                <a:ea typeface="+mn-ea"/>
                <a:cs typeface="+mn-cs"/>
              </a:rPr>
              <a:t> 2014;10:1715–19.</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a:solidFill>
                  <a:schemeClr val="tx1"/>
                </a:solidFill>
                <a:effectLst/>
                <a:latin typeface="+mn-lt"/>
                <a:ea typeface="+mn-ea"/>
                <a:cs typeface="+mn-cs"/>
              </a:rPr>
              <a:t>Jick</a:t>
            </a:r>
            <a:r>
              <a:rPr lang="en-GB" sz="1200" kern="1200" dirty="0">
                <a:solidFill>
                  <a:schemeClr val="tx1"/>
                </a:solidFill>
                <a:effectLst/>
                <a:latin typeface="+mn-lt"/>
                <a:ea typeface="+mn-ea"/>
                <a:cs typeface="+mn-cs"/>
              </a:rPr>
              <a:t> SS</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 </a:t>
            </a:r>
            <a:r>
              <a:rPr lang="en-GB" sz="1200" i="1" kern="1200" dirty="0" err="1">
                <a:solidFill>
                  <a:schemeClr val="tx1"/>
                </a:solidFill>
                <a:effectLst/>
                <a:latin typeface="+mn-lt"/>
                <a:ea typeface="+mn-ea"/>
                <a:cs typeface="+mn-cs"/>
              </a:rPr>
              <a:t>Neurol</a:t>
            </a:r>
            <a:r>
              <a:rPr lang="en-GB" sz="1200" kern="1200" dirty="0">
                <a:solidFill>
                  <a:schemeClr val="tx1"/>
                </a:solidFill>
                <a:effectLst/>
                <a:latin typeface="+mn-lt"/>
                <a:ea typeface="+mn-ea"/>
                <a:cs typeface="+mn-cs"/>
              </a:rPr>
              <a:t> 2015; doi:10.1007/s00415-015-7796-2.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D20A3A-DB89-4F37-AE6C-BC0A196DE9A1}" type="slidenum">
              <a:rPr lang="en-US" smtClean="0"/>
              <a:t>12</a:t>
            </a:fld>
            <a:endParaRPr lang="en-US" dirty="0"/>
          </a:p>
        </p:txBody>
      </p:sp>
    </p:spTree>
    <p:extLst>
      <p:ext uri="{BB962C8B-B14F-4D97-AF65-F5344CB8AC3E}">
        <p14:creationId xmlns:p14="http://schemas.microsoft.com/office/powerpoint/2010/main" val="63752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It can be helpful to keep an MS diary of things that affect your health and wellbeing, such as symptoms, side effects and other diseases, so that you can share a full picture with your healthcare professionals.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 out for these symptoms, especially the ones shown in green, and keep an MS diary to discuss at appointments with your healthcare professionals.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D20A3A-DB89-4F37-AE6C-BC0A196DE9A1}" type="slidenum">
              <a:rPr lang="en-US" smtClean="0"/>
              <a:t>13</a:t>
            </a:fld>
            <a:endParaRPr lang="en-US" dirty="0"/>
          </a:p>
        </p:txBody>
      </p:sp>
    </p:spTree>
    <p:extLst>
      <p:ext uri="{BB962C8B-B14F-4D97-AF65-F5344CB8AC3E}">
        <p14:creationId xmlns:p14="http://schemas.microsoft.com/office/powerpoint/2010/main" val="372029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iceberg is</a:t>
            </a:r>
            <a:r>
              <a:rPr lang="en-GB" sz="1200" kern="1200" baseline="0" dirty="0">
                <a:solidFill>
                  <a:schemeClr val="tx1"/>
                </a:solidFill>
                <a:effectLst/>
                <a:latin typeface="+mn-lt"/>
                <a:ea typeface="+mn-ea"/>
                <a:cs typeface="+mn-cs"/>
              </a:rPr>
              <a:t> used as an analogy to show that there is more going on in MS than is visible on the surface. Lesion and brain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healthcare professionals who oversee your treatment should have a plan to monitor your MS.</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nformation about you and your disease should be put into a logbook that they discuss with you.</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14</a:t>
            </a:fld>
            <a:endParaRPr lang="en-US" dirty="0"/>
          </a:p>
        </p:txBody>
      </p:sp>
    </p:spTree>
    <p:extLst>
      <p:ext uri="{BB962C8B-B14F-4D97-AF65-F5344CB8AC3E}">
        <p14:creationId xmlns:p14="http://schemas.microsoft.com/office/powerpoint/2010/main" val="77057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rgbClr val="FF0000"/>
                </a:solidFill>
                <a:latin typeface="+mn-lt"/>
                <a:ea typeface="+mn-ea"/>
                <a:cs typeface="+mn-cs"/>
              </a:rPr>
              <a:t>Prepare for your appointments by making notes about topics you would like to discuss.</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Topics of conversation may include employment, starting or extending a family, other lifestyle factors that are important to you, your attitude to risk and feelings about  injections, and any other diseases for which you are being treated, including any side effects of your current medication.</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discussion about the relative convenience, effectiveness, possible side effects and specific safety monitoring of the DMTs being considered is also important.</a:t>
            </a:r>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15</a:t>
            </a:fld>
            <a:endParaRPr lang="en-US" dirty="0"/>
          </a:p>
        </p:txBody>
      </p:sp>
    </p:spTree>
    <p:extLst>
      <p:ext uri="{BB962C8B-B14F-4D97-AF65-F5344CB8AC3E}">
        <p14:creationId xmlns:p14="http://schemas.microsoft.com/office/powerpoint/2010/main" val="75831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 y="741363"/>
            <a:ext cx="6624638" cy="37258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16F088-1C65-4156-93BA-DA2F7C5F580D}" type="slidenum">
              <a:rPr lang="en-GB" smtClean="0"/>
              <a:pPr/>
              <a:t>19</a:t>
            </a:fld>
            <a:endParaRPr lang="en-GB" dirty="0"/>
          </a:p>
        </p:txBody>
      </p:sp>
    </p:spTree>
    <p:extLst>
      <p:ext uri="{BB962C8B-B14F-4D97-AF65-F5344CB8AC3E}">
        <p14:creationId xmlns:p14="http://schemas.microsoft.com/office/powerpoint/2010/main" val="155551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20</a:t>
            </a:fld>
            <a:endParaRPr lang="en-US" dirty="0"/>
          </a:p>
        </p:txBody>
      </p:sp>
    </p:spTree>
    <p:extLst>
      <p:ext uri="{BB962C8B-B14F-4D97-AF65-F5344CB8AC3E}">
        <p14:creationId xmlns:p14="http://schemas.microsoft.com/office/powerpoint/2010/main" val="287414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4</a:t>
            </a:fld>
            <a:endParaRPr lang="en-US" dirty="0"/>
          </a:p>
        </p:txBody>
      </p:sp>
    </p:spTree>
    <p:extLst>
      <p:ext uri="{BB962C8B-B14F-4D97-AF65-F5344CB8AC3E}">
        <p14:creationId xmlns:p14="http://schemas.microsoft.com/office/powerpoint/2010/main" val="28321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5</a:t>
            </a:fld>
            <a:endParaRPr lang="en-US" dirty="0"/>
          </a:p>
        </p:txBody>
      </p:sp>
    </p:spTree>
    <p:extLst>
      <p:ext uri="{BB962C8B-B14F-4D97-AF65-F5344CB8AC3E}">
        <p14:creationId xmlns:p14="http://schemas.microsoft.com/office/powerpoint/2010/main" val="42356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guide was</a:t>
            </a:r>
            <a:r>
              <a:rPr lang="en-GB" sz="1200" kern="1200" baseline="0" dirty="0">
                <a:solidFill>
                  <a:schemeClr val="tx1"/>
                </a:solidFill>
                <a:effectLst/>
                <a:latin typeface="+mn-lt"/>
                <a:ea typeface="+mn-ea"/>
                <a:cs typeface="+mn-cs"/>
              </a:rPr>
              <a:t> designed to h</a:t>
            </a:r>
            <a:r>
              <a:rPr lang="en-GB" sz="1200" kern="1200" dirty="0">
                <a:solidFill>
                  <a:schemeClr val="tx1"/>
                </a:solidFill>
                <a:effectLst/>
                <a:latin typeface="+mn-lt"/>
                <a:ea typeface="+mn-ea"/>
                <a:cs typeface="+mn-cs"/>
              </a:rPr>
              <a:t>elp people with MS understand how they can keep their brains as healthy as possible,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request the highest possible standard of care from healthcare professionals.</a:t>
            </a:r>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6</a:t>
            </a:fld>
            <a:endParaRPr lang="en-US" dirty="0"/>
          </a:p>
        </p:txBody>
      </p:sp>
    </p:spTree>
    <p:extLst>
      <p:ext uri="{BB962C8B-B14F-4D97-AF65-F5344CB8AC3E}">
        <p14:creationId xmlns:p14="http://schemas.microsoft.com/office/powerpoint/2010/main" val="129770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MS, the body’s immune system mistakenly attacks and damages tissue in the brain, spinal cord and optic nerve (the central nervous system).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it is normal for healthy adults to lose small amounts of brain tissue as they get older, this process happens more quickly in people with MS.</a:t>
            </a:r>
            <a:r>
              <a:rPr lang="en-GB" sz="1200" kern="1200" baseline="30000" dirty="0">
                <a:solidFill>
                  <a:schemeClr val="tx1"/>
                </a:solidFill>
                <a:effectLst/>
                <a:latin typeface="+mn-lt"/>
                <a:ea typeface="+mn-ea"/>
                <a:cs typeface="+mn-cs"/>
              </a:rPr>
              <a:t>1,2</a:t>
            </a:r>
          </a:p>
          <a:p>
            <a:endParaRPr lang="en-GB" sz="1200" kern="1200" baseline="300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many people with the disease, this causes physical disability, fatigue and cognitive problems (e.g. difficulties with concentration, memory and learning new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a:t>
            </a:r>
            <a:r>
              <a:rPr lang="en-GB" sz="1200" b="0" i="0" u="none" strike="noStrike" kern="1200" baseline="0" dirty="0">
                <a:solidFill>
                  <a:schemeClr val="tx1"/>
                </a:solidFill>
                <a:latin typeface="+mn-lt"/>
                <a:ea typeface="+mn-ea"/>
                <a:cs typeface="+mn-cs"/>
              </a:rPr>
              <a:t>for many people with MS,</a:t>
            </a:r>
            <a:r>
              <a:rPr lang="en-GB" sz="1200" kern="1200" dirty="0">
                <a:solidFill>
                  <a:schemeClr val="tx1"/>
                </a:solidFill>
                <a:effectLst/>
                <a:latin typeface="+mn-lt"/>
                <a:ea typeface="+mn-ea"/>
                <a:cs typeface="+mn-cs"/>
              </a:rPr>
              <a:t> </a:t>
            </a:r>
            <a:r>
              <a:rPr lang="en-GB" sz="1200" b="0" i="0" u="none" strike="noStrike" kern="1200" baseline="0" dirty="0">
                <a:solidFill>
                  <a:schemeClr val="tx1"/>
                </a:solidFill>
                <a:latin typeface="+mn-lt"/>
                <a:ea typeface="+mn-ea"/>
                <a:cs typeface="+mn-cs"/>
              </a:rPr>
              <a:t>areas of intensive damage (known as lesions) may noticeably disrupt nerve function and lead to attacks of worsened symptoms and impairment (known as </a:t>
            </a:r>
            <a:r>
              <a:rPr lang="en-US" sz="1200" b="0" i="0" u="none" strike="noStrike" kern="1200" baseline="0" dirty="0">
                <a:solidFill>
                  <a:schemeClr val="tx1"/>
                </a:solidFill>
                <a:latin typeface="+mn-lt"/>
                <a:ea typeface="+mn-ea"/>
                <a:cs typeface="+mn-cs"/>
              </a:rPr>
              <a:t>relapses). </a:t>
            </a:r>
            <a:r>
              <a:rPr lang="en-GB" sz="1200" b="0" i="0" u="none" strike="noStrike" kern="1200" baseline="0" dirty="0">
                <a:solidFill>
                  <a:schemeClr val="tx1"/>
                </a:solidFill>
                <a:latin typeface="+mn-lt"/>
                <a:ea typeface="+mn-ea"/>
                <a:cs typeface="+mn-cs"/>
              </a:rPr>
              <a:t>All lesions contribute to tissue loss even if they do not cause a relapse.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References</a:t>
            </a:r>
          </a:p>
          <a:p>
            <a:pPr marL="228600" indent="-228600">
              <a:buFont typeface="+mj-lt"/>
              <a:buAutoNum type="arabicPeriod"/>
            </a:pPr>
            <a:r>
              <a:rPr lang="en-GB" sz="1200" kern="1200" dirty="0">
                <a:solidFill>
                  <a:schemeClr val="tx1"/>
                </a:solidFill>
                <a:effectLst/>
                <a:latin typeface="+mn-lt"/>
                <a:ea typeface="+mn-ea"/>
                <a:cs typeface="+mn-cs"/>
              </a:rPr>
              <a:t>De Stefano N</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CNS Drugs</a:t>
            </a:r>
            <a:r>
              <a:rPr lang="en-GB" sz="1200" kern="1200" dirty="0">
                <a:solidFill>
                  <a:schemeClr val="tx1"/>
                </a:solidFill>
                <a:effectLst/>
                <a:latin typeface="+mn-lt"/>
                <a:ea typeface="+mn-ea"/>
                <a:cs typeface="+mn-cs"/>
              </a:rPr>
              <a:t> 2014;28:147–56.</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De Stefano N </a:t>
            </a:r>
            <a:r>
              <a:rPr lang="en-US" sz="1200" b="0" i="1" u="none" strike="noStrike" kern="1200" baseline="0" dirty="0">
                <a:solidFill>
                  <a:schemeClr val="tx1"/>
                </a:solidFill>
                <a:latin typeface="+mn-lt"/>
                <a:ea typeface="+mn-ea"/>
                <a:cs typeface="+mn-cs"/>
              </a:rPr>
              <a:t>et al. </a:t>
            </a:r>
            <a:r>
              <a:rPr lang="en-GB" sz="1200" b="0" i="1" u="none" strike="noStrike" kern="1200" baseline="0" dirty="0">
                <a:solidFill>
                  <a:schemeClr val="tx1"/>
                </a:solidFill>
                <a:latin typeface="+mn-lt"/>
                <a:ea typeface="+mn-ea"/>
                <a:cs typeface="+mn-cs"/>
              </a:rPr>
              <a:t>J </a:t>
            </a:r>
            <a:r>
              <a:rPr lang="en-GB" sz="1200" b="0" i="1" u="none" strike="noStrike" kern="1200" baseline="0" dirty="0" err="1">
                <a:solidFill>
                  <a:schemeClr val="tx1"/>
                </a:solidFill>
                <a:latin typeface="+mn-lt"/>
                <a:ea typeface="+mn-ea"/>
                <a:cs typeface="+mn-cs"/>
              </a:rPr>
              <a:t>Neurol</a:t>
            </a:r>
            <a:r>
              <a:rPr lang="en-GB"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Neurosurg</a:t>
            </a:r>
            <a:r>
              <a:rPr lang="en-US" sz="1200" b="0" i="1" u="none" strike="noStrike" kern="1200" baseline="0" dirty="0">
                <a:solidFill>
                  <a:schemeClr val="tx1"/>
                </a:solidFill>
                <a:latin typeface="+mn-lt"/>
                <a:ea typeface="+mn-ea"/>
                <a:cs typeface="+mn-cs"/>
              </a:rPr>
              <a:t> Psychiatry </a:t>
            </a:r>
            <a:r>
              <a:rPr lang="en-US" sz="1200" b="0" i="0" u="none" strike="noStrike" kern="1200" baseline="0" dirty="0">
                <a:solidFill>
                  <a:schemeClr val="tx1"/>
                </a:solidFill>
                <a:latin typeface="+mn-lt"/>
                <a:ea typeface="+mn-ea"/>
                <a:cs typeface="+mn-cs"/>
              </a:rPr>
              <a:t>2016;87:93–9.</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7</a:t>
            </a:fld>
            <a:endParaRPr lang="en-US" dirty="0"/>
          </a:p>
        </p:txBody>
      </p:sp>
    </p:spTree>
    <p:extLst>
      <p:ext uri="{BB962C8B-B14F-4D97-AF65-F5344CB8AC3E}">
        <p14:creationId xmlns:p14="http://schemas.microsoft.com/office/powerpoint/2010/main" val="57118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brain is a remarkably flexible organ. When learning new skills, such as speaking a foreign language or playing a musical instrument, it can recruit new areas to use for these tasks. In a similar way, if a part of the brain has been damaged, new areas can be recruited to help with the tasks previously performed by the damaged area. Thus, new areas of the brain can be recruited to compensate when MS causes damage to brain tissue</a:t>
            </a:r>
            <a:r>
              <a:rPr lang="en-GB" sz="1200" kern="1200" dirty="0">
                <a:solidFill>
                  <a:schemeClr val="tx1"/>
                </a:solidFill>
                <a:effectLst/>
                <a:latin typeface="+mn-lt"/>
                <a:ea typeface="+mn-ea"/>
                <a:cs typeface="+mn-cs"/>
              </a:rPr>
              <a:t>.</a:t>
            </a:r>
            <a:r>
              <a:rPr lang="en-GB" sz="1200" u="none" strike="noStrike" kern="1200" baseline="30000" dirty="0">
                <a:solidFill>
                  <a:schemeClr val="tx1"/>
                </a:solidFill>
                <a:effectLst/>
                <a:latin typeface="+mn-lt"/>
                <a:ea typeface="+mn-ea"/>
                <a:cs typeface="+mn-cs"/>
              </a:rPr>
              <a:t>1,2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u="none" strike="noStrike" kern="1200" baseline="300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The capacity of the brain to adapt is known as neurological reserve, and the more neurological reserve a brain has the healthier it is. However, it is now known that MS can be active even when </a:t>
            </a:r>
            <a:r>
              <a:rPr lang="en-US" sz="1200" b="0" i="0" u="none" strike="noStrike" kern="1200" baseline="0" dirty="0">
                <a:solidFill>
                  <a:schemeClr val="tx1"/>
                </a:solidFill>
                <a:latin typeface="+mn-lt"/>
                <a:ea typeface="+mn-ea"/>
                <a:cs typeface="+mn-cs"/>
              </a:rPr>
              <a:t>someone is feeling well. </a:t>
            </a:r>
            <a:r>
              <a:rPr lang="en-GB" sz="1200" b="0" i="0" u="none" strike="noStrike" kern="1200" baseline="0" dirty="0">
                <a:solidFill>
                  <a:schemeClr val="tx1"/>
                </a:solidFill>
                <a:latin typeface="+mn-lt"/>
                <a:ea typeface="+mn-ea"/>
                <a:cs typeface="+mn-cs"/>
              </a:rPr>
              <a:t> Research has shown that only about one in 10 lesions leads to a relapse,</a:t>
            </a:r>
            <a:r>
              <a:rPr lang="en-GB" sz="1200" b="0" i="0" u="none" strike="noStrike" kern="1200" baseline="30000" dirty="0">
                <a:solidFill>
                  <a:schemeClr val="tx1"/>
                </a:solidFill>
                <a:latin typeface="+mn-lt"/>
                <a:ea typeface="+mn-ea"/>
                <a:cs typeface="+mn-cs"/>
              </a:rPr>
              <a:t>3,4</a:t>
            </a:r>
            <a:r>
              <a:rPr lang="en-GB" sz="1200" b="0" i="0" u="none" strike="noStrike" kern="1200" baseline="0" dirty="0">
                <a:solidFill>
                  <a:schemeClr val="tx1"/>
                </a:solidFill>
                <a:latin typeface="+mn-lt"/>
                <a:ea typeface="+mn-ea"/>
                <a:cs typeface="+mn-cs"/>
              </a:rPr>
              <a:t> and that other, less noticeable, damage can also be ongoing.</a:t>
            </a:r>
            <a:r>
              <a:rPr lang="en-GB" sz="1200" b="0" i="0" u="none" strike="noStrike" kern="1200" baseline="30000" dirty="0">
                <a:solidFill>
                  <a:schemeClr val="tx1"/>
                </a:solidFill>
                <a:latin typeface="+mn-lt"/>
                <a:ea typeface="+mn-ea"/>
                <a:cs typeface="+mn-cs"/>
              </a:rPr>
              <a:t>5</a:t>
            </a:r>
            <a:r>
              <a:rPr lang="en-GB" sz="1200" b="0" i="0" u="none" strike="noStrike" kern="1200" baseline="0" dirty="0">
                <a:solidFill>
                  <a:schemeClr val="tx1"/>
                </a:solidFill>
                <a:latin typeface="+mn-lt"/>
                <a:ea typeface="+mn-ea"/>
                <a:cs typeface="+mn-cs"/>
              </a:rPr>
              <a:t> So, even if someone is not experiencing new or worsened symptoms, the brain may be using up some of its neurological reserve to compensate for damage. If all of its neurological reserve is used up, the brain can no longer recruit new areas and the symptoms of MS are more likely to progress.</a:t>
            </a:r>
            <a:endParaRPr lang="en-US" sz="1200" b="0" i="0" u="none" strike="noStrike" kern="1200" baseline="0" dirty="0">
              <a:solidFill>
                <a:schemeClr val="tx1"/>
              </a:solidFill>
              <a:latin typeface="+mn-lt"/>
              <a:ea typeface="+mn-ea"/>
              <a:cs typeface="+mn-cs"/>
            </a:endParaRPr>
          </a:p>
          <a:p>
            <a:endParaRPr lang="en-GB" sz="120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Neurological reserve is a valuable resource that plays a large part in having a healthy brain that </a:t>
            </a:r>
            <a:r>
              <a:rPr lang="en-US" sz="1200" b="0" i="0" u="none" strike="noStrike" kern="1200" baseline="0" dirty="0">
                <a:solidFill>
                  <a:schemeClr val="tx1"/>
                </a:solidFill>
                <a:latin typeface="+mn-lt"/>
                <a:ea typeface="+mn-ea"/>
                <a:cs typeface="+mn-cs"/>
              </a:rPr>
              <a:t>functions well. Section 4 of this slide deck </a:t>
            </a:r>
            <a:r>
              <a:rPr lang="en-GB" sz="1200" b="0" i="0" u="none" strike="noStrike" kern="1200" baseline="0" dirty="0">
                <a:solidFill>
                  <a:schemeClr val="tx1"/>
                </a:solidFill>
                <a:latin typeface="+mn-lt"/>
                <a:ea typeface="+mn-ea"/>
                <a:cs typeface="+mn-cs"/>
              </a:rPr>
              <a:t>explains how you can take positive action to maximize your lifelong brain health whatever your MS diagnosis.</a:t>
            </a:r>
            <a:endParaRPr lang="en-GB" sz="1200" kern="1200" baseline="30000" dirty="0">
              <a:solidFill>
                <a:schemeClr val="tx1"/>
              </a:solidFill>
              <a:effectLst/>
              <a:latin typeface="+mn-lt"/>
              <a:ea typeface="+mn-ea"/>
              <a:cs typeface="+mn-cs"/>
            </a:endParaRPr>
          </a:p>
          <a:p>
            <a:endParaRPr lang="en-GB" sz="1200" kern="1200" baseline="300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References</a:t>
            </a:r>
          </a:p>
          <a:p>
            <a:pPr marL="228600" indent="-228600">
              <a:buFont typeface="+mj-lt"/>
              <a:buAutoNum type="arabicPeriod"/>
            </a:pPr>
            <a:r>
              <a:rPr lang="en-GB" sz="1200" kern="1200" dirty="0">
                <a:solidFill>
                  <a:schemeClr val="tx1"/>
                </a:solidFill>
                <a:effectLst/>
                <a:latin typeface="+mn-lt"/>
                <a:ea typeface="+mn-ea"/>
                <a:cs typeface="+mn-cs"/>
              </a:rPr>
              <a:t>Rocca MA</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Neuroimage</a:t>
            </a:r>
            <a:r>
              <a:rPr lang="en-GB" sz="1200" kern="1200" dirty="0">
                <a:solidFill>
                  <a:schemeClr val="tx1"/>
                </a:solidFill>
                <a:effectLst/>
                <a:latin typeface="+mn-lt"/>
                <a:ea typeface="+mn-ea"/>
                <a:cs typeface="+mn-cs"/>
              </a:rPr>
              <a:t> 2003;18:847–55.</a:t>
            </a:r>
            <a:endParaRPr lang="en-US"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Rocca MA</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 Neuroimaging</a:t>
            </a:r>
            <a:r>
              <a:rPr lang="en-GB" sz="1200" kern="1200" dirty="0">
                <a:solidFill>
                  <a:schemeClr val="tx1"/>
                </a:solidFill>
                <a:effectLst/>
                <a:latin typeface="+mn-lt"/>
                <a:ea typeface="+mn-ea"/>
                <a:cs typeface="+mn-cs"/>
              </a:rPr>
              <a:t> 2007;17 </a:t>
            </a:r>
            <a:r>
              <a:rPr lang="en-GB" sz="1200" kern="1200" dirty="0" err="1">
                <a:solidFill>
                  <a:schemeClr val="tx1"/>
                </a:solidFill>
                <a:effectLst/>
                <a:latin typeface="+mn-lt"/>
                <a:ea typeface="+mn-ea"/>
                <a:cs typeface="+mn-cs"/>
              </a:rPr>
              <a:t>Suppl</a:t>
            </a:r>
            <a:r>
              <a:rPr lang="en-GB" sz="1200" kern="1200" dirty="0">
                <a:solidFill>
                  <a:schemeClr val="tx1"/>
                </a:solidFill>
                <a:effectLst/>
                <a:latin typeface="+mn-lt"/>
                <a:ea typeface="+mn-ea"/>
                <a:cs typeface="+mn-cs"/>
              </a:rPr>
              <a:t> 1:s36–41.</a:t>
            </a:r>
          </a:p>
          <a:p>
            <a:pPr marL="228600" indent="-228600">
              <a:buFont typeface="+mj-lt"/>
              <a:buAutoNum type="arabicPeriod"/>
            </a:pPr>
            <a:r>
              <a:rPr lang="en-US" sz="1200" kern="1200" dirty="0" err="1">
                <a:solidFill>
                  <a:schemeClr val="tx1"/>
                </a:solidFill>
                <a:effectLst/>
                <a:latin typeface="+mn-lt"/>
                <a:ea typeface="+mn-ea"/>
                <a:cs typeface="+mn-cs"/>
              </a:rPr>
              <a:t>Barkhof</a:t>
            </a:r>
            <a:r>
              <a:rPr lang="en-US" sz="1200" kern="1200" dirty="0">
                <a:solidFill>
                  <a:schemeClr val="tx1"/>
                </a:solidFill>
                <a:effectLst/>
                <a:latin typeface="+mn-lt"/>
                <a:ea typeface="+mn-ea"/>
                <a:cs typeface="+mn-cs"/>
              </a:rPr>
              <a:t> F </a:t>
            </a:r>
            <a:r>
              <a:rPr lang="en-US" sz="1200" i="1" kern="1200" dirty="0">
                <a:solidFill>
                  <a:schemeClr val="tx1"/>
                </a:solidFill>
                <a:effectLst/>
                <a:latin typeface="+mn-lt"/>
                <a:ea typeface="+mn-ea"/>
                <a:cs typeface="+mn-cs"/>
              </a:rPr>
              <a:t>et al. Am J </a:t>
            </a:r>
            <a:r>
              <a:rPr lang="en-US" sz="1200" i="1" kern="1200" dirty="0" err="1">
                <a:solidFill>
                  <a:schemeClr val="tx1"/>
                </a:solidFill>
                <a:effectLst/>
                <a:latin typeface="+mn-lt"/>
                <a:ea typeface="+mn-ea"/>
                <a:cs typeface="+mn-cs"/>
              </a:rPr>
              <a:t>Roentgenol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1992;159:1041–7.</a:t>
            </a:r>
          </a:p>
          <a:p>
            <a:pPr marL="228600" indent="-228600">
              <a:buFont typeface="+mj-lt"/>
              <a:buAutoNum type="arabicPeriod"/>
            </a:pPr>
            <a:r>
              <a:rPr lang="en-US" sz="1200" kern="1200" dirty="0" err="1">
                <a:solidFill>
                  <a:schemeClr val="tx1"/>
                </a:solidFill>
                <a:effectLst/>
                <a:latin typeface="+mn-lt"/>
                <a:ea typeface="+mn-ea"/>
                <a:cs typeface="+mn-cs"/>
              </a:rPr>
              <a:t>Kappos</a:t>
            </a:r>
            <a:r>
              <a:rPr lang="en-US" sz="1200" kern="1200" dirty="0">
                <a:solidFill>
                  <a:schemeClr val="tx1"/>
                </a:solidFill>
                <a:effectLst/>
                <a:latin typeface="+mn-lt"/>
                <a:ea typeface="+mn-ea"/>
                <a:cs typeface="+mn-cs"/>
              </a:rPr>
              <a:t> L </a:t>
            </a:r>
            <a:r>
              <a:rPr lang="en-US" sz="1200" i="1" kern="1200" dirty="0">
                <a:solidFill>
                  <a:schemeClr val="tx1"/>
                </a:solidFill>
                <a:effectLst/>
                <a:latin typeface="+mn-lt"/>
                <a:ea typeface="+mn-ea"/>
                <a:cs typeface="+mn-cs"/>
              </a:rPr>
              <a:t>et al. Lancet </a:t>
            </a:r>
            <a:r>
              <a:rPr lang="en-US" sz="1200" kern="1200" dirty="0">
                <a:solidFill>
                  <a:schemeClr val="tx1"/>
                </a:solidFill>
                <a:effectLst/>
                <a:latin typeface="+mn-lt"/>
                <a:ea typeface="+mn-ea"/>
                <a:cs typeface="+mn-cs"/>
              </a:rPr>
              <a:t>1999;353:964–9.</a:t>
            </a:r>
          </a:p>
          <a:p>
            <a:pPr marL="228600" indent="-228600">
              <a:buFont typeface="+mj-lt"/>
              <a:buAutoNum type="arabicPeriod"/>
            </a:pPr>
            <a:r>
              <a:rPr lang="en-US" sz="1200" kern="1200" dirty="0" err="1">
                <a:solidFill>
                  <a:schemeClr val="tx1"/>
                </a:solidFill>
                <a:effectLst/>
                <a:latin typeface="+mn-lt"/>
                <a:ea typeface="+mn-ea"/>
                <a:cs typeface="+mn-cs"/>
              </a:rPr>
              <a:t>Filippi</a:t>
            </a:r>
            <a:r>
              <a:rPr lang="en-US" sz="1200" kern="1200" dirty="0">
                <a:solidFill>
                  <a:schemeClr val="tx1"/>
                </a:solidFill>
                <a:effectLst/>
                <a:latin typeface="+mn-lt"/>
                <a:ea typeface="+mn-ea"/>
                <a:cs typeface="+mn-cs"/>
              </a:rPr>
              <a:t> M </a:t>
            </a:r>
            <a:r>
              <a:rPr lang="en-US" sz="1200" i="1" kern="1200" dirty="0">
                <a:solidFill>
                  <a:schemeClr val="tx1"/>
                </a:solidFill>
                <a:effectLst/>
                <a:latin typeface="+mn-lt"/>
                <a:ea typeface="+mn-ea"/>
                <a:cs typeface="+mn-cs"/>
              </a:rPr>
              <a:t>et al. J </a:t>
            </a:r>
            <a:r>
              <a:rPr lang="en-US" sz="1200" i="1" kern="1200" dirty="0" err="1">
                <a:solidFill>
                  <a:schemeClr val="tx1"/>
                </a:solidFill>
                <a:effectLst/>
                <a:latin typeface="+mn-lt"/>
                <a:ea typeface="+mn-ea"/>
                <a:cs typeface="+mn-cs"/>
              </a:rPr>
              <a:t>Neurol</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2005;252 </a:t>
            </a:r>
            <a:r>
              <a:rPr lang="en-US" sz="1200" kern="1200" dirty="0" err="1">
                <a:solidFill>
                  <a:schemeClr val="tx1"/>
                </a:solidFill>
                <a:effectLst/>
                <a:latin typeface="+mn-lt"/>
                <a:ea typeface="+mn-ea"/>
                <a:cs typeface="+mn-cs"/>
              </a:rPr>
              <a:t>Suppl</a:t>
            </a:r>
            <a:r>
              <a:rPr lang="en-US" sz="1200" kern="1200" dirty="0">
                <a:solidFill>
                  <a:schemeClr val="tx1"/>
                </a:solidFill>
                <a:effectLst/>
                <a:latin typeface="+mn-lt"/>
                <a:ea typeface="+mn-ea"/>
                <a:cs typeface="+mn-cs"/>
              </a:rPr>
              <a:t> 5:16–24.</a:t>
            </a:r>
          </a:p>
          <a:p>
            <a:pPr marL="0" indent="0">
              <a:buNone/>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8</a:t>
            </a:fld>
            <a:endParaRPr lang="en-US" dirty="0"/>
          </a:p>
        </p:txBody>
      </p:sp>
    </p:spTree>
    <p:extLst>
      <p:ext uri="{BB962C8B-B14F-4D97-AF65-F5344CB8AC3E}">
        <p14:creationId xmlns:p14="http://schemas.microsoft.com/office/powerpoint/2010/main" val="57118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About one in five people who have had a single relapse can receive a firm diagnosis from their first MRI scans.</a:t>
            </a:r>
            <a:r>
              <a:rPr lang="en-GB" sz="1200" u="none" strike="noStrike"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For </a:t>
            </a:r>
            <a:r>
              <a:rPr lang="en-GB" sz="1200" b="0" i="0" u="none" strike="noStrike" kern="1200" baseline="0" dirty="0">
                <a:solidFill>
                  <a:schemeClr val="tx1"/>
                </a:solidFill>
                <a:latin typeface="+mn-lt"/>
                <a:ea typeface="+mn-ea"/>
                <a:cs typeface="+mn-cs"/>
              </a:rPr>
              <a:t>others, further appointments for MRI scans and clinical examinations will ensure that a diagnosis can be made as soon as possible.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 prompt diagnosis means that people with MS and their healthcare professionals can start to treat and manage the disease as early as possible.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References</a:t>
            </a:r>
          </a:p>
          <a:p>
            <a:pPr marL="228600" indent="-228600">
              <a:buAutoNum type="arabicPeriod"/>
            </a:pPr>
            <a:r>
              <a:rPr lang="en-GB" sz="1200" kern="1200" dirty="0" err="1">
                <a:solidFill>
                  <a:schemeClr val="tx1"/>
                </a:solidFill>
                <a:effectLst/>
                <a:latin typeface="+mn-lt"/>
                <a:ea typeface="+mn-ea"/>
                <a:cs typeface="+mn-cs"/>
              </a:rPr>
              <a:t>Runia</a:t>
            </a:r>
            <a:r>
              <a:rPr lang="en-GB" sz="1200" kern="1200" dirty="0">
                <a:solidFill>
                  <a:schemeClr val="tx1"/>
                </a:solidFill>
                <a:effectLst/>
                <a:latin typeface="+mn-lt"/>
                <a:ea typeface="+mn-ea"/>
                <a:cs typeface="+mn-cs"/>
              </a:rPr>
              <a:t> TF</a:t>
            </a:r>
            <a:r>
              <a:rPr lang="en-GB" sz="1200" i="1" kern="1200" dirty="0">
                <a:solidFill>
                  <a:schemeClr val="tx1"/>
                </a:solidFill>
                <a:effectLst/>
                <a:latin typeface="+mn-lt"/>
                <a:ea typeface="+mn-ea"/>
                <a:cs typeface="+mn-cs"/>
              </a:rPr>
              <a:t> 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Eur</a:t>
            </a:r>
            <a:r>
              <a:rPr lang="en-GB" sz="1200" i="1" kern="1200" dirty="0">
                <a:solidFill>
                  <a:schemeClr val="tx1"/>
                </a:solidFill>
                <a:effectLst/>
                <a:latin typeface="+mn-lt"/>
                <a:ea typeface="+mn-ea"/>
                <a:cs typeface="+mn-cs"/>
              </a:rPr>
              <a:t> J </a:t>
            </a:r>
            <a:r>
              <a:rPr lang="en-GB" sz="1200" i="1" kern="1200" dirty="0" err="1">
                <a:solidFill>
                  <a:schemeClr val="tx1"/>
                </a:solidFill>
                <a:effectLst/>
                <a:latin typeface="+mn-lt"/>
                <a:ea typeface="+mn-ea"/>
                <a:cs typeface="+mn-cs"/>
              </a:rPr>
              <a:t>Neurol</a:t>
            </a:r>
            <a:r>
              <a:rPr lang="en-GB" sz="1200" kern="1200" dirty="0">
                <a:solidFill>
                  <a:schemeClr val="tx1"/>
                </a:solidFill>
                <a:effectLst/>
                <a:latin typeface="+mn-lt"/>
                <a:ea typeface="+mn-ea"/>
                <a:cs typeface="+mn-cs"/>
              </a:rPr>
              <a:t> 2013;20:1510–16.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9</a:t>
            </a:fld>
            <a:endParaRPr lang="en-US" dirty="0"/>
          </a:p>
        </p:txBody>
      </p:sp>
    </p:spTree>
    <p:extLst>
      <p:ext uri="{BB962C8B-B14F-4D97-AF65-F5344CB8AC3E}">
        <p14:creationId xmlns:p14="http://schemas.microsoft.com/office/powerpoint/2010/main" val="372029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10</a:t>
            </a:fld>
            <a:endParaRPr lang="en-US" dirty="0"/>
          </a:p>
        </p:txBody>
      </p:sp>
    </p:spTree>
    <p:extLst>
      <p:ext uri="{BB962C8B-B14F-4D97-AF65-F5344CB8AC3E}">
        <p14:creationId xmlns:p14="http://schemas.microsoft.com/office/powerpoint/2010/main" val="181658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Although no DMT has yet been approved worldwide for progressive MS without relapses, it is important to emphasize that everyone with MS can take positive action to manage their disease by living a brain-healthy lifestyle.</a:t>
            </a:r>
            <a:endParaRPr lang="en-US" dirty="0"/>
          </a:p>
          <a:p>
            <a:endParaRPr lang="en-US" dirty="0"/>
          </a:p>
        </p:txBody>
      </p:sp>
      <p:sp>
        <p:nvSpPr>
          <p:cNvPr id="4" name="Slide Number Placeholder 3"/>
          <p:cNvSpPr>
            <a:spLocks noGrp="1"/>
          </p:cNvSpPr>
          <p:nvPr>
            <p:ph type="sldNum" sz="quarter" idx="10"/>
          </p:nvPr>
        </p:nvSpPr>
        <p:spPr/>
        <p:txBody>
          <a:bodyPr/>
          <a:lstStyle/>
          <a:p>
            <a:fld id="{BFD20A3A-DB89-4F37-AE6C-BC0A196DE9A1}" type="slidenum">
              <a:rPr lang="en-US" smtClean="0"/>
              <a:t>11</a:t>
            </a:fld>
            <a:endParaRPr lang="en-US" dirty="0"/>
          </a:p>
        </p:txBody>
      </p:sp>
    </p:spTree>
    <p:extLst>
      <p:ext uri="{BB962C8B-B14F-4D97-AF65-F5344CB8AC3E}">
        <p14:creationId xmlns:p14="http://schemas.microsoft.com/office/powerpoint/2010/main" val="1816581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67"/>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2" name="Rectangle 11"/>
          <p:cNvSpPr/>
          <p:nvPr userDrawn="1"/>
        </p:nvSpPr>
        <p:spPr>
          <a:xfrm>
            <a:off x="-1" y="5915468"/>
            <a:ext cx="8041803" cy="96991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3"/>
          <p:cNvSpPr txBox="1">
            <a:spLocks/>
          </p:cNvSpPr>
          <p:nvPr userDrawn="1"/>
        </p:nvSpPr>
        <p:spPr>
          <a:xfrm>
            <a:off x="326070" y="6454043"/>
            <a:ext cx="7715731" cy="403957"/>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GB" sz="1100" baseline="0" dirty="0">
                <a:solidFill>
                  <a:schemeClr val="bg1"/>
                </a:solidFill>
              </a:rPr>
              <a:t>Preparation of </a:t>
            </a:r>
            <a:r>
              <a:rPr lang="en-GB" sz="1100" i="1" baseline="0" dirty="0">
                <a:solidFill>
                  <a:schemeClr val="bg1"/>
                </a:solidFill>
              </a:rPr>
              <a:t>Brain Health: time matters in multiple sclerosis</a:t>
            </a:r>
            <a:r>
              <a:rPr lang="en-GB" sz="1100" baseline="0" dirty="0">
                <a:solidFill>
                  <a:schemeClr val="bg1"/>
                </a:solidFill>
              </a:rPr>
              <a:t>, from which this slide set was derived, was funded by an educational grant from F. Hoffmann-La Roche, who had no influence on the content</a:t>
            </a:r>
          </a:p>
          <a:p>
            <a:pPr marL="0" indent="0">
              <a:spcBef>
                <a:spcPts val="600"/>
              </a:spcBef>
              <a:buNone/>
            </a:pPr>
            <a:r>
              <a:rPr lang="en-GB" sz="1100" baseline="0" dirty="0">
                <a:solidFill>
                  <a:schemeClr val="bg1"/>
                </a:solidFill>
              </a:rPr>
              <a:t>MS Brain Health activities and supporting materials have been funded by grants from AbbVie, Actelion Pharmaceuticals, Celgene and Sanofi Genzyme, and by educational grants from Biogen, F. Hoffmann-La Roche, Merck </a:t>
            </a:r>
            <a:r>
              <a:rPr lang="en-GB" sz="1100" baseline="0" dirty="0" err="1">
                <a:solidFill>
                  <a:schemeClr val="bg1"/>
                </a:solidFill>
              </a:rPr>
              <a:t>KGaA</a:t>
            </a:r>
            <a:r>
              <a:rPr lang="en-GB" sz="1100" baseline="0" dirty="0">
                <a:solidFill>
                  <a:schemeClr val="bg1"/>
                </a:solidFill>
              </a:rPr>
              <a:t> and Novartis, all of whom had no influence on the content.</a:t>
            </a:r>
          </a:p>
        </p:txBody>
      </p:sp>
      <p:sp>
        <p:nvSpPr>
          <p:cNvPr id="14" name="Rectangle 13"/>
          <p:cNvSpPr/>
          <p:nvPr userDrawn="1"/>
        </p:nvSpPr>
        <p:spPr>
          <a:xfrm>
            <a:off x="10130035" y="6608164"/>
            <a:ext cx="2078439" cy="24983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100" dirty="0">
                <a:latin typeface="+mj-lt"/>
              </a:rPr>
              <a:t>Date of preparation: July 2016</a:t>
            </a:r>
          </a:p>
        </p:txBody>
      </p:sp>
    </p:spTree>
    <p:extLst>
      <p:ext uri="{BB962C8B-B14F-4D97-AF65-F5344CB8AC3E}">
        <p14:creationId xmlns:p14="http://schemas.microsoft.com/office/powerpoint/2010/main" val="388984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30" name="Texte du titre"/>
          <p:cNvSpPr txBox="1">
            <a:spLocks noGrp="1"/>
          </p:cNvSpPr>
          <p:nvPr>
            <p:ph type="title"/>
          </p:nvPr>
        </p:nvSpPr>
        <p:spPr>
          <a:prstGeom prst="rect">
            <a:avLst/>
          </a:prstGeom>
        </p:spPr>
        <p:txBody>
          <a:bodyPr/>
          <a:lstStyle/>
          <a:p>
            <a:r>
              <a:t>Texte du titre</a:t>
            </a:r>
          </a:p>
        </p:txBody>
      </p:sp>
      <p:sp>
        <p:nvSpPr>
          <p:cNvPr id="31" name="Texte niveau 1…"/>
          <p:cNvSpPr txBox="1">
            <a:spLocks noGrp="1"/>
          </p:cNvSpPr>
          <p:nvPr>
            <p:ph type="body" idx="1"/>
          </p:nvPr>
        </p:nvSpPr>
        <p:spPr>
          <a:prstGeom prst="rect">
            <a:avLst/>
          </a:prstGeom>
        </p:spPr>
        <p:txBody>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32"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Tree>
    <p:extLst>
      <p:ext uri="{BB962C8B-B14F-4D97-AF65-F5344CB8AC3E}">
        <p14:creationId xmlns:p14="http://schemas.microsoft.com/office/powerpoint/2010/main" val="353971564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KP_Title and content">
    <p:spTree>
      <p:nvGrpSpPr>
        <p:cNvPr id="1" name=""/>
        <p:cNvGrpSpPr/>
        <p:nvPr/>
      </p:nvGrpSpPr>
      <p:grpSpPr>
        <a:xfrm>
          <a:off x="0" y="0"/>
          <a:ext cx="0" cy="0"/>
          <a:chOff x="0" y="0"/>
          <a:chExt cx="0" cy="0"/>
        </a:xfrm>
      </p:grpSpPr>
      <p:sp>
        <p:nvSpPr>
          <p:cNvPr id="39"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40"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1" name="Texte du titre"/>
          <p:cNvSpPr txBox="1">
            <a:spLocks noGrp="1"/>
          </p:cNvSpPr>
          <p:nvPr>
            <p:ph type="title"/>
          </p:nvPr>
        </p:nvSpPr>
        <p:spPr>
          <a:xfrm>
            <a:off x="-2" y="0"/>
            <a:ext cx="10865271" cy="1335600"/>
          </a:xfrm>
          <a:prstGeom prst="rect">
            <a:avLst/>
          </a:prstGeom>
        </p:spPr>
        <p:txBody>
          <a:bodyPr/>
          <a:lstStyle/>
          <a:p>
            <a:r>
              <a:t>Texte du titre</a:t>
            </a:r>
          </a:p>
        </p:txBody>
      </p:sp>
      <p:sp>
        <p:nvSpPr>
          <p:cNvPr id="42"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3" name="Text Placeholder 12"/>
          <p:cNvSpPr>
            <a:spLocks noGrp="1"/>
          </p:cNvSpPr>
          <p:nvPr>
            <p:ph type="body" sz="quarter" idx="13"/>
          </p:nvPr>
        </p:nvSpPr>
        <p:spPr>
          <a:xfrm>
            <a:off x="528274" y="6581000"/>
            <a:ext cx="10780444"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44" name="Rectangle 3"/>
          <p:cNvSpPr/>
          <p:nvPr/>
        </p:nvSpPr>
        <p:spPr>
          <a:xfrm>
            <a:off x="10865269" y="-1"/>
            <a:ext cx="1333082" cy="1332736"/>
          </a:xfrm>
          <a:prstGeom prst="rect">
            <a:avLst/>
          </a:prstGeom>
          <a:solidFill>
            <a:srgbClr val="FBE1D3"/>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Tree>
    <p:extLst>
      <p:ext uri="{BB962C8B-B14F-4D97-AF65-F5344CB8AC3E}">
        <p14:creationId xmlns:p14="http://schemas.microsoft.com/office/powerpoint/2010/main" val="41660787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sp>
        <p:nvSpPr>
          <p:cNvPr id="51"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52"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53" name="Texte niveau 1…"/>
          <p:cNvSpPr txBox="1">
            <a:spLocks noGrp="1"/>
          </p:cNvSpPr>
          <p:nvPr>
            <p:ph type="body" sz="quarter" idx="1"/>
          </p:nvPr>
        </p:nvSpPr>
        <p:spPr>
          <a:xfrm>
            <a:off x="0" y="4442360"/>
            <a:ext cx="10021047" cy="399601"/>
          </a:xfrm>
          <a:prstGeom prst="rect">
            <a:avLst/>
          </a:prstGeom>
        </p:spPr>
        <p:txBody>
          <a:bodyPr lIns="396000" tIns="46799" rIns="46799" bIns="4679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54" name="Rectangle 2"/>
          <p:cNvSpPr/>
          <p:nvPr/>
        </p:nvSpPr>
        <p:spPr>
          <a:xfrm>
            <a:off x="0" y="-1"/>
            <a:ext cx="12198351" cy="902522"/>
          </a:xfrm>
          <a:prstGeom prst="rect">
            <a:avLst/>
          </a:prstGeom>
          <a:solidFill>
            <a:srgbClr val="FFFFFF"/>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55" name="Texte du titre"/>
          <p:cNvSpPr txBox="1">
            <a:spLocks noGrp="1"/>
          </p:cNvSpPr>
          <p:nvPr>
            <p:ph type="title"/>
          </p:nvPr>
        </p:nvSpPr>
        <p:spPr>
          <a:xfrm>
            <a:off x="0" y="19"/>
            <a:ext cx="10021047" cy="3744000"/>
          </a:xfrm>
          <a:prstGeom prst="rect">
            <a:avLst/>
          </a:prstGeom>
          <a:ln w="9525">
            <a:solidFill>
              <a:schemeClr val="accent1"/>
            </a:solidFill>
            <a:round/>
          </a:ln>
        </p:spPr>
        <p:txBody>
          <a:bodyPr/>
          <a:lstStyle>
            <a:lvl1pPr>
              <a:defRPr sz="4000"/>
            </a:lvl1pPr>
          </a:lstStyle>
          <a:p>
            <a:r>
              <a:t>Texte du titre</a:t>
            </a:r>
          </a:p>
        </p:txBody>
      </p:sp>
      <p:pic>
        <p:nvPicPr>
          <p:cNvPr id="56" name="Picture 3" descr="Picture 3"/>
          <p:cNvPicPr>
            <a:picLocks noChangeAspect="1"/>
          </p:cNvPicPr>
          <p:nvPr/>
        </p:nvPicPr>
        <p:blipFill>
          <a:blip r:embed="rId2">
            <a:extLst/>
          </a:blip>
          <a:srcRect l="41360" t="15644" r="8315" b="472"/>
          <a:stretch>
            <a:fillRect/>
          </a:stretch>
        </p:blipFill>
        <p:spPr>
          <a:xfrm>
            <a:off x="10021047" y="1"/>
            <a:ext cx="2177305" cy="3738835"/>
          </a:xfrm>
          <a:prstGeom prst="rect">
            <a:avLst/>
          </a:prstGeom>
          <a:ln>
            <a:solidFill>
              <a:schemeClr val="accent1"/>
            </a:solidFill>
          </a:ln>
        </p:spPr>
      </p:pic>
      <p:sp>
        <p:nvSpPr>
          <p:cNvPr id="57" name="Text Placeholder 16"/>
          <p:cNvSpPr>
            <a:spLocks noGrp="1"/>
          </p:cNvSpPr>
          <p:nvPr>
            <p:ph type="body" sz="quarter" idx="13"/>
          </p:nvPr>
        </p:nvSpPr>
        <p:spPr>
          <a:xfrm>
            <a:off x="-1" y="3900255"/>
            <a:ext cx="10021048" cy="542107"/>
          </a:xfrm>
          <a:prstGeom prst="rect">
            <a:avLst/>
          </a:prstGeom>
        </p:spPr>
        <p:txBody>
          <a:bodyPr lIns="396000" tIns="45719" rIns="45719" bIns="45719"/>
          <a:lstStyle/>
          <a:p>
            <a:pPr marL="0" indent="0">
              <a:buClrTx/>
              <a:buSzTx/>
              <a:buFontTx/>
              <a:buNone/>
              <a:defRPr>
                <a:solidFill>
                  <a:schemeClr val="accent5"/>
                </a:solidFill>
              </a:defRPr>
            </a:pPr>
            <a:endParaRPr dirty="0"/>
          </a:p>
        </p:txBody>
      </p:sp>
      <p:pic>
        <p:nvPicPr>
          <p:cNvPr id="58" name="Picture 2" descr="Picture 2"/>
          <p:cNvPicPr>
            <a:picLocks noChangeAspect="1"/>
          </p:cNvPicPr>
          <p:nvPr/>
        </p:nvPicPr>
        <p:blipFill>
          <a:blip r:embed="rId3">
            <a:extLst/>
          </a:blip>
          <a:stretch>
            <a:fillRect/>
          </a:stretch>
        </p:blipFill>
        <p:spPr>
          <a:xfrm>
            <a:off x="8845994" y="5605961"/>
            <a:ext cx="3352357" cy="1256933"/>
          </a:xfrm>
          <a:prstGeom prst="rect">
            <a:avLst/>
          </a:prstGeom>
          <a:ln w="12700">
            <a:miter lim="400000"/>
          </a:ln>
        </p:spPr>
      </p:pic>
      <p:sp>
        <p:nvSpPr>
          <p:cNvPr id="59" name="Text Placeholder 3"/>
          <p:cNvSpPr txBox="1"/>
          <p:nvPr/>
        </p:nvSpPr>
        <p:spPr>
          <a:xfrm>
            <a:off x="-1" y="6223838"/>
            <a:ext cx="8139025"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chemeClr val="accent5"/>
                </a:solidFill>
              </a:defRPr>
            </a:lvl1pPr>
          </a:lstStyle>
          <a:p>
            <a:pPr hangingPunct="0"/>
            <a:endParaRPr kern="0" dirty="0">
              <a:solidFill>
                <a:srgbClr val="9D3E37"/>
              </a:solidFill>
              <a:latin typeface="Arial"/>
              <a:cs typeface="Arial"/>
              <a:sym typeface="Arial"/>
            </a:endParaRPr>
          </a:p>
        </p:txBody>
      </p:sp>
      <p:sp>
        <p:nvSpPr>
          <p:cNvPr id="60" name="TextBox 9"/>
          <p:cNvSpPr txBox="1"/>
          <p:nvPr/>
        </p:nvSpPr>
        <p:spPr>
          <a:xfrm>
            <a:off x="5433212" y="-1"/>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39368415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wo column">
    <p:spTree>
      <p:nvGrpSpPr>
        <p:cNvPr id="1" name=""/>
        <p:cNvGrpSpPr/>
        <p:nvPr/>
      </p:nvGrpSpPr>
      <p:grpSpPr>
        <a:xfrm>
          <a:off x="0" y="0"/>
          <a:ext cx="0" cy="0"/>
          <a:chOff x="0" y="0"/>
          <a:chExt cx="0" cy="0"/>
        </a:xfrm>
      </p:grpSpPr>
      <p:sp>
        <p:nvSpPr>
          <p:cNvPr id="6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68"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69" name="Texte du titre"/>
          <p:cNvSpPr txBox="1">
            <a:spLocks noGrp="1"/>
          </p:cNvSpPr>
          <p:nvPr>
            <p:ph type="title"/>
          </p:nvPr>
        </p:nvSpPr>
        <p:spPr>
          <a:prstGeom prst="rect">
            <a:avLst/>
          </a:prstGeom>
        </p:spPr>
        <p:txBody>
          <a:bodyPr/>
          <a:lstStyle/>
          <a:p>
            <a:r>
              <a:t>Texte du titre</a:t>
            </a:r>
          </a:p>
        </p:txBody>
      </p:sp>
      <p:sp>
        <p:nvSpPr>
          <p:cNvPr id="70" name="Texte niveau 1…"/>
          <p:cNvSpPr txBox="1">
            <a:spLocks noGrp="1"/>
          </p:cNvSpPr>
          <p:nvPr>
            <p:ph type="body" sz="half" idx="1"/>
          </p:nvPr>
        </p:nvSpPr>
        <p:spPr>
          <a:xfrm>
            <a:off x="528273" y="1600200"/>
            <a:ext cx="5557197" cy="4525964"/>
          </a:xfrm>
          <a:prstGeom prst="rect">
            <a:avLst/>
          </a:prstGeom>
        </p:spPr>
        <p:txBody>
          <a:bodyPr/>
          <a:lstStyle>
            <a:lvl4pPr marL="1727200" indent="-355600"/>
            <a:lvl5pPr marL="2184400" indent="-355600"/>
          </a:lstStyle>
          <a:p>
            <a:r>
              <a:t>Texte niveau 1</a:t>
            </a:r>
          </a:p>
          <a:p>
            <a:pPr lvl="1"/>
            <a:r>
              <a:t>Texte niveau 2</a:t>
            </a:r>
          </a:p>
          <a:p>
            <a:pPr lvl="2"/>
            <a:r>
              <a:t>Texte niveau 3</a:t>
            </a:r>
          </a:p>
          <a:p>
            <a:pPr lvl="3"/>
            <a:r>
              <a:t>Texte niveau 4</a:t>
            </a:r>
          </a:p>
          <a:p>
            <a:pPr lvl="4"/>
            <a:r>
              <a:t>Texte niveau 5</a:t>
            </a:r>
          </a:p>
        </p:txBody>
      </p:sp>
      <p:pic>
        <p:nvPicPr>
          <p:cNvPr id="71"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72" name="Text Placeholder 12"/>
          <p:cNvSpPr>
            <a:spLocks noGrp="1"/>
          </p:cNvSpPr>
          <p:nvPr>
            <p:ph type="body" sz="quarter" idx="13"/>
          </p:nvPr>
        </p:nvSpPr>
        <p:spPr>
          <a:xfrm>
            <a:off x="528275" y="6581000"/>
            <a:ext cx="11116960" cy="277000"/>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73" name="TextBox 8"/>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358011151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81"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82" name="Texte du titre"/>
          <p:cNvSpPr txBox="1">
            <a:spLocks noGrp="1"/>
          </p:cNvSpPr>
          <p:nvPr>
            <p:ph type="title"/>
          </p:nvPr>
        </p:nvSpPr>
        <p:spPr>
          <a:prstGeom prst="rect">
            <a:avLst/>
          </a:prstGeom>
        </p:spPr>
        <p:txBody>
          <a:bodyPr/>
          <a:lstStyle/>
          <a:p>
            <a:r>
              <a:t>Texte du titre</a:t>
            </a:r>
          </a:p>
        </p:txBody>
      </p:sp>
      <p:sp>
        <p:nvSpPr>
          <p:cNvPr id="83" name="Texte niveau 1…"/>
          <p:cNvSpPr txBox="1">
            <a:spLocks noGrp="1"/>
          </p:cNvSpPr>
          <p:nvPr>
            <p:ph type="body" sz="half" idx="1"/>
          </p:nvPr>
        </p:nvSpPr>
        <p:spPr>
          <a:xfrm>
            <a:off x="528275" y="2465797"/>
            <a:ext cx="5556493" cy="3660366"/>
          </a:xfrm>
          <a:prstGeom prst="rect">
            <a:avLst/>
          </a:prstGeom>
        </p:spPr>
        <p:txBody>
          <a:bodyPr/>
          <a:lstStyle>
            <a:lvl4pPr marL="1727200" indent="-355600"/>
            <a:lvl5pPr marL="2184400" indent="-355600"/>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pic>
        <p:nvPicPr>
          <p:cNvPr id="84"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85" name="Text Placeholder 2"/>
          <p:cNvSpPr>
            <a:spLocks noGrp="1"/>
          </p:cNvSpPr>
          <p:nvPr>
            <p:ph type="body" sz="quarter" idx="13"/>
          </p:nvPr>
        </p:nvSpPr>
        <p:spPr>
          <a:xfrm>
            <a:off x="528275" y="1535112"/>
            <a:ext cx="5556493" cy="639763"/>
          </a:xfrm>
          <a:prstGeom prst="rect">
            <a:avLst/>
          </a:prstGeom>
        </p:spPr>
        <p:txBody>
          <a:bodyPr anchor="b"/>
          <a:lstStyle/>
          <a:p>
            <a:pPr marL="0" indent="0">
              <a:buClrTx/>
              <a:buSzTx/>
              <a:buFontTx/>
              <a:buNone/>
            </a:pPr>
            <a:endParaRPr/>
          </a:p>
        </p:txBody>
      </p:sp>
      <p:sp>
        <p:nvSpPr>
          <p:cNvPr id="86" name="Text Placeholder 2"/>
          <p:cNvSpPr>
            <a:spLocks noGrp="1"/>
          </p:cNvSpPr>
          <p:nvPr>
            <p:ph type="body" sz="quarter" idx="14"/>
          </p:nvPr>
        </p:nvSpPr>
        <p:spPr>
          <a:xfrm>
            <a:off x="6103978" y="1533400"/>
            <a:ext cx="5556493" cy="639763"/>
          </a:xfrm>
          <a:prstGeom prst="rect">
            <a:avLst/>
          </a:prstGeom>
        </p:spPr>
        <p:txBody>
          <a:bodyPr anchor="b"/>
          <a:lstStyle/>
          <a:p>
            <a:pPr marL="0" indent="0">
              <a:buClrTx/>
              <a:buSzTx/>
              <a:buFontTx/>
              <a:buNone/>
            </a:pPr>
            <a:endParaRPr/>
          </a:p>
        </p:txBody>
      </p:sp>
      <p:sp>
        <p:nvSpPr>
          <p:cNvPr id="87" name="Text Placeholder 12"/>
          <p:cNvSpPr>
            <a:spLocks noGrp="1"/>
          </p:cNvSpPr>
          <p:nvPr>
            <p:ph type="body" sz="quarter" idx="15"/>
          </p:nvPr>
        </p:nvSpPr>
        <p:spPr>
          <a:xfrm>
            <a:off x="574740" y="6581003"/>
            <a:ext cx="11070496" cy="276999"/>
          </a:xfrm>
          <a:prstGeom prst="rect">
            <a:avLst/>
          </a:prstGeom>
        </p:spPr>
        <p:txBody>
          <a:bodyPr tIns="46800" bIns="46800" anchor="b"/>
          <a:lstStyle/>
          <a:p>
            <a:pPr marL="0" indent="0">
              <a:buClrTx/>
              <a:buSzTx/>
              <a:buFontTx/>
              <a:buNone/>
              <a:defRPr sz="1200">
                <a:solidFill>
                  <a:schemeClr val="accent4"/>
                </a:solidFill>
              </a:defRPr>
            </a:pPr>
            <a:endParaRPr dirty="0"/>
          </a:p>
        </p:txBody>
      </p:sp>
      <p:sp>
        <p:nvSpPr>
          <p:cNvPr id="88" name="TextBox 10"/>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23255071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5"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96"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97" name="Texte du titre"/>
          <p:cNvSpPr txBox="1">
            <a:spLocks noGrp="1"/>
          </p:cNvSpPr>
          <p:nvPr>
            <p:ph type="title"/>
          </p:nvPr>
        </p:nvSpPr>
        <p:spPr>
          <a:prstGeom prst="rect">
            <a:avLst/>
          </a:prstGeom>
        </p:spPr>
        <p:txBody>
          <a:bodyPr/>
          <a:lstStyle/>
          <a:p>
            <a:r>
              <a:t>Texte du titre</a:t>
            </a:r>
          </a:p>
        </p:txBody>
      </p:sp>
      <p:pic>
        <p:nvPicPr>
          <p:cNvPr id="98" name="Picture 2" descr="Picture 2"/>
          <p:cNvPicPr>
            <a:picLocks noChangeAspect="1"/>
          </p:cNvPicPr>
          <p:nvPr/>
        </p:nvPicPr>
        <p:blipFill>
          <a:blip r:embed="rId2">
            <a:extLst/>
          </a:blip>
          <a:srcRect l="38568" t="17716" r="4821" b="248"/>
          <a:stretch>
            <a:fillRect/>
          </a:stretch>
        </p:blipFill>
        <p:spPr>
          <a:xfrm>
            <a:off x="11308715" y="-1"/>
            <a:ext cx="889636" cy="1333184"/>
          </a:xfrm>
          <a:prstGeom prst="rect">
            <a:avLst/>
          </a:prstGeom>
          <a:ln w="12700">
            <a:miter lim="400000"/>
          </a:ln>
        </p:spPr>
      </p:pic>
      <p:sp>
        <p:nvSpPr>
          <p:cNvPr id="99" name="Texte niveau 1…"/>
          <p:cNvSpPr txBox="1">
            <a:spLocks noGrp="1"/>
          </p:cNvSpPr>
          <p:nvPr>
            <p:ph type="body" sz="quarter" idx="1"/>
          </p:nvPr>
        </p:nvSpPr>
        <p:spPr>
          <a:xfrm>
            <a:off x="528274" y="6581000"/>
            <a:ext cx="1078044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100" name="TextBox 4"/>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Tree>
    <p:extLst>
      <p:ext uri="{BB962C8B-B14F-4D97-AF65-F5344CB8AC3E}">
        <p14:creationId xmlns:p14="http://schemas.microsoft.com/office/powerpoint/2010/main" val="12185968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08"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09" name="Texte niveau 1…"/>
          <p:cNvSpPr txBox="1">
            <a:spLocks noGrp="1"/>
          </p:cNvSpPr>
          <p:nvPr>
            <p:ph type="body" sz="quarter" idx="1"/>
          </p:nvPr>
        </p:nvSpPr>
        <p:spPr>
          <a:xfrm>
            <a:off x="528274" y="6581000"/>
            <a:ext cx="10828854" cy="277000"/>
          </a:xfrm>
          <a:prstGeom prst="rect">
            <a:avLst/>
          </a:prstGeom>
        </p:spPr>
        <p:txBody>
          <a:bodyPr anchor="b"/>
          <a:lstStyle>
            <a:lvl1pPr marL="0" indent="0">
              <a:buClrTx/>
              <a:buSzTx/>
              <a:buFontTx/>
              <a:buNone/>
              <a:defRPr sz="1200">
                <a:solidFill>
                  <a:schemeClr val="accent4"/>
                </a:solidFill>
              </a:defRPr>
            </a:lvl1pPr>
            <a:lvl2pPr marL="512999" indent="-170999">
              <a:buClrTx/>
              <a:buFontTx/>
              <a:defRPr sz="1200">
                <a:solidFill>
                  <a:schemeClr val="accent4"/>
                </a:solidFill>
              </a:defRPr>
            </a:lvl2pPr>
            <a:lvl3pPr marL="889199" indent="-205200">
              <a:buClrTx/>
              <a:buFontTx/>
              <a:defRPr sz="1200">
                <a:solidFill>
                  <a:schemeClr val="accent4"/>
                </a:solidFill>
              </a:defRPr>
            </a:lvl3pPr>
            <a:lvl4pPr marL="1485900" indent="-114300">
              <a:buClrTx/>
              <a:buFontTx/>
              <a:defRPr sz="1200">
                <a:solidFill>
                  <a:schemeClr val="accent4"/>
                </a:solidFill>
              </a:defRPr>
            </a:lvl4pPr>
            <a:lvl5pPr marL="1965960" indent="-137160">
              <a:buClrTx/>
              <a:buFontTx/>
              <a:defRPr sz="1200">
                <a:solidFill>
                  <a:schemeClr val="accent4"/>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367590741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O NOT USE">
    <p:spTree>
      <p:nvGrpSpPr>
        <p:cNvPr id="1" name=""/>
        <p:cNvGrpSpPr/>
        <p:nvPr/>
      </p:nvGrpSpPr>
      <p:grpSpPr>
        <a:xfrm>
          <a:off x="0" y="0"/>
          <a:ext cx="0" cy="0"/>
          <a:chOff x="0" y="0"/>
          <a:chExt cx="0" cy="0"/>
        </a:xfrm>
      </p:grpSpPr>
      <p:sp>
        <p:nvSpPr>
          <p:cNvPr id="116"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17"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118" name="Texte du titre"/>
          <p:cNvSpPr txBox="1">
            <a:spLocks noGrp="1"/>
          </p:cNvSpPr>
          <p:nvPr>
            <p:ph type="title"/>
          </p:nvPr>
        </p:nvSpPr>
        <p:spPr>
          <a:xfrm>
            <a:off x="914876" y="2130425"/>
            <a:ext cx="10368600" cy="1470026"/>
          </a:xfrm>
          <a:prstGeom prst="rect">
            <a:avLst/>
          </a:prstGeom>
        </p:spPr>
        <p:txBody>
          <a:bodyPr/>
          <a:lstStyle/>
          <a:p>
            <a:r>
              <a:t>Texte du titre</a:t>
            </a:r>
          </a:p>
        </p:txBody>
      </p:sp>
      <p:sp>
        <p:nvSpPr>
          <p:cNvPr id="119" name="Texte niveau 1…"/>
          <p:cNvSpPr txBox="1">
            <a:spLocks noGrp="1"/>
          </p:cNvSpPr>
          <p:nvPr>
            <p:ph type="body" sz="quarter" idx="1"/>
          </p:nvPr>
        </p:nvSpPr>
        <p:spPr>
          <a:xfrm>
            <a:off x="1829752" y="3886200"/>
            <a:ext cx="8538848" cy="1752600"/>
          </a:xfrm>
          <a:prstGeom prst="rect">
            <a:avLst/>
          </a:prstGeom>
        </p:spPr>
        <p:txBody>
          <a:bodyPr/>
          <a:lstStyle>
            <a:lvl1pPr marL="0" indent="0" algn="ctr">
              <a:buClrTx/>
              <a:buSzTx/>
              <a:buFontTx/>
              <a:buNone/>
              <a:defRPr>
                <a:solidFill>
                  <a:srgbClr val="888888"/>
                </a:solidFill>
              </a:defRPr>
            </a:lvl1pPr>
            <a:lvl2pPr marL="0" indent="457200" algn="ctr">
              <a:buClrTx/>
              <a:buSzTx/>
              <a:buFontTx/>
              <a:buNone/>
              <a:defRPr>
                <a:solidFill>
                  <a:srgbClr val="888888"/>
                </a:solidFill>
              </a:defRPr>
            </a:lvl2pPr>
            <a:lvl3pPr marL="0" indent="914400" algn="ctr">
              <a:buClrTx/>
              <a:buSzTx/>
              <a:buFontTx/>
              <a:buNone/>
              <a:defRPr>
                <a:solidFill>
                  <a:srgbClr val="888888"/>
                </a:solidFill>
              </a:defRPr>
            </a:lvl3pPr>
            <a:lvl4pPr marL="0" indent="1371600" algn="ctr">
              <a:buClrTx/>
              <a:buSzTx/>
              <a:buFontTx/>
              <a:buNone/>
              <a:defRPr>
                <a:solidFill>
                  <a:srgbClr val="888888"/>
                </a:solidFill>
              </a:defRPr>
            </a:lvl4pPr>
            <a:lvl5pPr marL="0" indent="1828800" algn="ctr">
              <a:buClrTx/>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24025045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3" y="1597820"/>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2"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1"/>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8" name="TextBox 7"/>
          <p:cNvSpPr txBox="1"/>
          <p:nvPr userDrawn="1"/>
        </p:nvSpPr>
        <p:spPr>
          <a:xfrm>
            <a:off x="11148735" y="-19236"/>
            <a:ext cx="1046440" cy="1387559"/>
          </a:xfrm>
          <a:prstGeom prst="rect">
            <a:avLst/>
          </a:prstGeom>
          <a:noFill/>
        </p:spPr>
        <p:txBody>
          <a:bodyPr vert="vert270" wrap="none" rtlCol="0" anchor="b">
            <a:spAutoFit/>
          </a:bodyPr>
          <a:lstStyle/>
          <a:p>
            <a:r>
              <a:rPr lang="en-GB" sz="2800" b="1" dirty="0">
                <a:solidFill>
                  <a:schemeClr val="bg1"/>
                </a:solidFill>
              </a:rPr>
              <a:t>DRAFT</a:t>
            </a:r>
            <a:br>
              <a:rPr lang="en-GB" sz="2800" b="1" dirty="0">
                <a:solidFill>
                  <a:schemeClr val="bg1"/>
                </a:solidFill>
              </a:rPr>
            </a:br>
            <a:r>
              <a:rPr lang="en-GB" sz="2800" b="1" dirty="0">
                <a:solidFill>
                  <a:schemeClr val="bg1"/>
                </a:solidFill>
              </a:rPr>
              <a:t>SLIDES</a:t>
            </a:r>
            <a:endParaRPr lang="en-GB" sz="1050" b="1" dirty="0">
              <a:solidFill>
                <a:schemeClr val="bg1"/>
              </a:solidFill>
            </a:endParaRPr>
          </a:p>
        </p:txBody>
      </p:sp>
    </p:spTree>
    <p:extLst>
      <p:ext uri="{BB962C8B-B14F-4D97-AF65-F5344CB8AC3E}">
        <p14:creationId xmlns:p14="http://schemas.microsoft.com/office/powerpoint/2010/main" val="201774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3" y="1597820"/>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7" y="6581001"/>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38010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0"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0" y="20"/>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0"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userDrawn="1"/>
        </p:nvSpPr>
        <p:spPr>
          <a:xfrm>
            <a:off x="0" y="6096879"/>
            <a:ext cx="8136904" cy="403957"/>
          </a:xfrm>
          <a:prstGeom prst="rect">
            <a:avLst/>
          </a:prstGeom>
        </p:spPr>
        <p:txBody>
          <a:bodyPr lIns="39600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chemeClr val="accent5"/>
                </a:solidFill>
              </a:rPr>
              <a:t>MS Brain Health activities and supporting materials have been funded by grants from AbbVie, </a:t>
            </a:r>
            <a:r>
              <a:rPr lang="en-GB" sz="1200" dirty="0" err="1">
                <a:solidFill>
                  <a:schemeClr val="accent5"/>
                </a:solidFill>
              </a:rPr>
              <a:t>Actelion</a:t>
            </a:r>
            <a:r>
              <a:rPr lang="en-GB" sz="1200" dirty="0">
                <a:solidFill>
                  <a:schemeClr val="accent5"/>
                </a:solidFill>
              </a:rPr>
              <a:t> Pharmaceuticals and Sanofi Genzyme and by educational grants from Biogen, F. Hoffmann-La Roche, Merck </a:t>
            </a:r>
            <a:r>
              <a:rPr lang="en-GB" sz="1200" dirty="0" err="1">
                <a:solidFill>
                  <a:schemeClr val="accent5"/>
                </a:solidFill>
              </a:rPr>
              <a:t>KGaA</a:t>
            </a:r>
            <a:r>
              <a:rPr lang="en-GB" sz="1200" dirty="0">
                <a:solidFill>
                  <a:schemeClr val="accent5"/>
                </a:solidFill>
              </a:rPr>
              <a:t> and Novartis, all of whom had no influence on the content</a:t>
            </a:r>
          </a:p>
        </p:txBody>
      </p:sp>
    </p:spTree>
    <p:extLst>
      <p:ext uri="{BB962C8B-B14F-4D97-AF65-F5344CB8AC3E}">
        <p14:creationId xmlns:p14="http://schemas.microsoft.com/office/powerpoint/2010/main" val="388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1"/>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1"/>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2"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1"/>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9" name="TextBox 8"/>
          <p:cNvSpPr txBox="1"/>
          <p:nvPr userDrawn="1"/>
        </p:nvSpPr>
        <p:spPr>
          <a:xfrm>
            <a:off x="11148735" y="-19236"/>
            <a:ext cx="1046440" cy="1387559"/>
          </a:xfrm>
          <a:prstGeom prst="rect">
            <a:avLst/>
          </a:prstGeom>
          <a:noFill/>
        </p:spPr>
        <p:txBody>
          <a:bodyPr vert="vert270" wrap="none" rtlCol="0" anchor="b">
            <a:spAutoFit/>
          </a:bodyPr>
          <a:lstStyle/>
          <a:p>
            <a:r>
              <a:rPr lang="en-GB" sz="2800" b="1" dirty="0">
                <a:solidFill>
                  <a:schemeClr val="bg1"/>
                </a:solidFill>
              </a:rPr>
              <a:t>DRAFT</a:t>
            </a:r>
            <a:br>
              <a:rPr lang="en-GB" sz="2800" b="1" dirty="0">
                <a:solidFill>
                  <a:schemeClr val="bg1"/>
                </a:solidFill>
              </a:rPr>
            </a:br>
            <a:r>
              <a:rPr lang="en-GB" sz="2800" b="1" dirty="0">
                <a:solidFill>
                  <a:schemeClr val="bg1"/>
                </a:solidFill>
              </a:rPr>
              <a:t>SLIDES</a:t>
            </a:r>
            <a:endParaRPr lang="en-GB" sz="1050" b="1" dirty="0">
              <a:solidFill>
                <a:schemeClr val="bg1"/>
              </a:solidFill>
            </a:endParaRPr>
          </a:p>
        </p:txBody>
      </p:sp>
    </p:spTree>
    <p:extLst>
      <p:ext uri="{BB962C8B-B14F-4D97-AF65-F5344CB8AC3E}">
        <p14:creationId xmlns:p14="http://schemas.microsoft.com/office/powerpoint/2010/main" val="18978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798"/>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2"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11" name="TextBox 10"/>
          <p:cNvSpPr txBox="1"/>
          <p:nvPr userDrawn="1"/>
        </p:nvSpPr>
        <p:spPr>
          <a:xfrm>
            <a:off x="11148735" y="-19236"/>
            <a:ext cx="1046440" cy="1387559"/>
          </a:xfrm>
          <a:prstGeom prst="rect">
            <a:avLst/>
          </a:prstGeom>
          <a:noFill/>
        </p:spPr>
        <p:txBody>
          <a:bodyPr vert="vert270" wrap="none" rtlCol="0" anchor="b">
            <a:spAutoFit/>
          </a:bodyPr>
          <a:lstStyle/>
          <a:p>
            <a:r>
              <a:rPr lang="en-GB" sz="2800" b="1" dirty="0">
                <a:solidFill>
                  <a:schemeClr val="bg1"/>
                </a:solidFill>
              </a:rPr>
              <a:t>DRAFT</a:t>
            </a:r>
            <a:br>
              <a:rPr lang="en-GB" sz="2800" b="1" dirty="0">
                <a:solidFill>
                  <a:schemeClr val="bg1"/>
                </a:solidFill>
              </a:rPr>
            </a:br>
            <a:r>
              <a:rPr lang="en-GB" sz="2800" b="1" dirty="0">
                <a:solidFill>
                  <a:schemeClr val="bg1"/>
                </a:solidFill>
              </a:rPr>
              <a:t>SLIDES</a:t>
            </a:r>
            <a:endParaRPr lang="en-GB" sz="1050" b="1" dirty="0">
              <a:solidFill>
                <a:schemeClr val="bg1"/>
              </a:solidFill>
            </a:endParaRPr>
          </a:p>
        </p:txBody>
      </p:sp>
    </p:spTree>
    <p:extLst>
      <p:ext uri="{BB962C8B-B14F-4D97-AF65-F5344CB8AC3E}">
        <p14:creationId xmlns:p14="http://schemas.microsoft.com/office/powerpoint/2010/main" val="18867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2"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37" y="6581001"/>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5" name="TextBox 4"/>
          <p:cNvSpPr txBox="1"/>
          <p:nvPr userDrawn="1"/>
        </p:nvSpPr>
        <p:spPr>
          <a:xfrm>
            <a:off x="11148735" y="-19236"/>
            <a:ext cx="1046440" cy="1387559"/>
          </a:xfrm>
          <a:prstGeom prst="rect">
            <a:avLst/>
          </a:prstGeom>
          <a:noFill/>
        </p:spPr>
        <p:txBody>
          <a:bodyPr vert="vert270" wrap="none" rtlCol="0" anchor="b">
            <a:spAutoFit/>
          </a:bodyPr>
          <a:lstStyle/>
          <a:p>
            <a:r>
              <a:rPr lang="en-GB" sz="2800" b="1" dirty="0">
                <a:solidFill>
                  <a:schemeClr val="bg1"/>
                </a:solidFill>
              </a:rPr>
              <a:t>DRAFT</a:t>
            </a:r>
            <a:br>
              <a:rPr lang="en-GB" sz="2800" b="1" dirty="0">
                <a:solidFill>
                  <a:schemeClr val="bg1"/>
                </a:solidFill>
              </a:rPr>
            </a:br>
            <a:r>
              <a:rPr lang="en-GB" sz="2800" b="1" dirty="0">
                <a:solidFill>
                  <a:schemeClr val="bg1"/>
                </a:solidFill>
              </a:rPr>
              <a:t>SLIDES</a:t>
            </a:r>
            <a:endParaRPr lang="en-GB" sz="1050" b="1" dirty="0">
              <a:solidFill>
                <a:schemeClr val="bg1"/>
              </a:solidFill>
            </a:endParaRPr>
          </a:p>
        </p:txBody>
      </p:sp>
    </p:spTree>
    <p:extLst>
      <p:ext uri="{BB962C8B-B14F-4D97-AF65-F5344CB8AC3E}">
        <p14:creationId xmlns:p14="http://schemas.microsoft.com/office/powerpoint/2010/main" val="141299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37" y="6581001"/>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0545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Presentation title slide">
    <p:spTree>
      <p:nvGrpSpPr>
        <p:cNvPr id="1" name=""/>
        <p:cNvGrpSpPr/>
        <p:nvPr/>
      </p:nvGrpSpPr>
      <p:grpSpPr>
        <a:xfrm>
          <a:off x="0" y="0"/>
          <a:ext cx="0" cy="0"/>
          <a:chOff x="0" y="0"/>
          <a:chExt cx="0" cy="0"/>
        </a:xfrm>
      </p:grpSpPr>
      <p:sp>
        <p:nvSpPr>
          <p:cNvPr id="14" name="Numéro de diapositive"/>
          <p:cNvSpPr txBox="1">
            <a:spLocks noGrp="1"/>
          </p:cNvSpPr>
          <p:nvPr>
            <p:ph type="sldNum" sz="quarter" idx="2"/>
          </p:nvPr>
        </p:nvSpPr>
        <p:spPr>
          <a:prstGeom prst="rect">
            <a:avLst/>
          </a:prstGeom>
        </p:spPr>
        <p:txBody>
          <a:bodyPr/>
          <a:lstStyle/>
          <a:p>
            <a:fld id="{86CB4B4D-7CA3-9044-876B-883B54F8677D}" type="slidenum">
              <a:rPr>
                <a:solidFill>
                  <a:srgbClr val="346B2D"/>
                </a:solidFill>
              </a:rPr>
              <a:pPr/>
              <a:t>‹#›</a:t>
            </a:fld>
            <a:endParaRPr>
              <a:solidFill>
                <a:srgbClr val="346B2D"/>
              </a:solidFill>
            </a:endParaRPr>
          </a:p>
        </p:txBody>
      </p:sp>
      <p:sp>
        <p:nvSpPr>
          <p:cNvPr id="15"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pic>
        <p:nvPicPr>
          <p:cNvPr id="16" name="Picture 3" descr="Picture 3"/>
          <p:cNvPicPr>
            <a:picLocks noChangeAspect="1"/>
          </p:cNvPicPr>
          <p:nvPr/>
        </p:nvPicPr>
        <p:blipFill>
          <a:blip r:embed="rId2">
            <a:extLst/>
          </a:blip>
          <a:srcRect l="34246" t="12013" r="51682"/>
          <a:stretch>
            <a:fillRect/>
          </a:stretch>
        </p:blipFill>
        <p:spPr>
          <a:xfrm>
            <a:off x="1" y="0"/>
            <a:ext cx="1061755" cy="6869878"/>
          </a:xfrm>
          <a:prstGeom prst="rect">
            <a:avLst/>
          </a:prstGeom>
          <a:ln w="12700">
            <a:miter lim="400000"/>
          </a:ln>
        </p:spPr>
      </p:pic>
      <p:pic>
        <p:nvPicPr>
          <p:cNvPr id="17" name="Picture 3" descr="Picture 3"/>
          <p:cNvPicPr>
            <a:picLocks noChangeAspect="1"/>
          </p:cNvPicPr>
          <p:nvPr/>
        </p:nvPicPr>
        <p:blipFill>
          <a:blip r:embed="rId2">
            <a:extLst/>
          </a:blip>
          <a:srcRect l="9" t="12013" r="52038"/>
          <a:stretch>
            <a:fillRect/>
          </a:stretch>
        </p:blipFill>
        <p:spPr>
          <a:xfrm flipH="1">
            <a:off x="1034954" y="0"/>
            <a:ext cx="4825258" cy="6869878"/>
          </a:xfrm>
          <a:prstGeom prst="rect">
            <a:avLst/>
          </a:prstGeom>
          <a:ln w="12700">
            <a:miter lim="400000"/>
          </a:ln>
        </p:spPr>
      </p:pic>
      <p:pic>
        <p:nvPicPr>
          <p:cNvPr id="18" name="Picture 3" descr="Picture 3"/>
          <p:cNvPicPr>
            <a:picLocks noChangeAspect="1"/>
          </p:cNvPicPr>
          <p:nvPr/>
        </p:nvPicPr>
        <p:blipFill>
          <a:blip r:embed="rId2">
            <a:extLst/>
          </a:blip>
          <a:srcRect l="268" t="12017" r="15735"/>
          <a:stretch>
            <a:fillRect/>
          </a:stretch>
        </p:blipFill>
        <p:spPr>
          <a:xfrm>
            <a:off x="5860211" y="-8780"/>
            <a:ext cx="6338141" cy="6869566"/>
          </a:xfrm>
          <a:prstGeom prst="rect">
            <a:avLst/>
          </a:prstGeom>
          <a:ln w="12700">
            <a:miter lim="400000"/>
          </a:ln>
          <a:effectLst>
            <a:reflection endPos="40000" dir="5400000" sy="-100000" algn="bl" rotWithShape="0"/>
          </a:effectLst>
        </p:spPr>
      </p:pic>
      <p:sp>
        <p:nvSpPr>
          <p:cNvPr id="19" name="Texte niveau 1…"/>
          <p:cNvSpPr txBox="1">
            <a:spLocks noGrp="1"/>
          </p:cNvSpPr>
          <p:nvPr>
            <p:ph type="body" sz="quarter" idx="1"/>
          </p:nvPr>
        </p:nvSpPr>
        <p:spPr>
          <a:xfrm>
            <a:off x="-3" y="5477672"/>
            <a:ext cx="8020178" cy="399601"/>
          </a:xfrm>
          <a:prstGeom prst="rect">
            <a:avLst/>
          </a:prstGeom>
        </p:spPr>
        <p:txBody>
          <a:bodyPr lIns="45719" tIns="45719" rIns="45719" bIns="45719"/>
          <a:lstStyle>
            <a:lvl1pPr marL="0" indent="0">
              <a:buClrTx/>
              <a:buSzTx/>
              <a:buFontTx/>
              <a:buNone/>
              <a:defRPr sz="2000">
                <a:solidFill>
                  <a:schemeClr val="accent5"/>
                </a:solidFill>
              </a:defRPr>
            </a:lvl1pPr>
            <a:lvl2pPr marL="0" indent="457200">
              <a:buClrTx/>
              <a:buSzTx/>
              <a:buFontTx/>
              <a:buNone/>
              <a:defRPr sz="2000">
                <a:solidFill>
                  <a:schemeClr val="accent5"/>
                </a:solidFill>
              </a:defRPr>
            </a:lvl2pPr>
            <a:lvl3pPr marL="0" indent="914400">
              <a:buClrTx/>
              <a:buSzTx/>
              <a:buFontTx/>
              <a:buNone/>
              <a:defRPr sz="2000">
                <a:solidFill>
                  <a:schemeClr val="accent5"/>
                </a:solidFill>
              </a:defRPr>
            </a:lvl3pPr>
            <a:lvl4pPr marL="0" indent="1371600">
              <a:buClrTx/>
              <a:buSzTx/>
              <a:buFontTx/>
              <a:buNone/>
              <a:defRPr sz="2000">
                <a:solidFill>
                  <a:schemeClr val="accent5"/>
                </a:solidFill>
              </a:defRPr>
            </a:lvl4pPr>
            <a:lvl5pPr marL="0" indent="1828800">
              <a:buClrTx/>
              <a:buSzTx/>
              <a:buFontTx/>
              <a:buNone/>
              <a:defRPr sz="2000">
                <a:solidFill>
                  <a:schemeClr val="accent5"/>
                </a:solidFill>
              </a:defRPr>
            </a:lvl5pPr>
          </a:lstStyle>
          <a:p>
            <a:r>
              <a:t>Texte niveau 1</a:t>
            </a:r>
          </a:p>
          <a:p>
            <a:pPr lvl="1"/>
            <a:r>
              <a:t>Texte niveau 2</a:t>
            </a:r>
          </a:p>
          <a:p>
            <a:pPr lvl="2"/>
            <a:r>
              <a:t>Texte niveau 3</a:t>
            </a:r>
          </a:p>
          <a:p>
            <a:pPr lvl="3"/>
            <a:r>
              <a:t>Texte niveau 4</a:t>
            </a:r>
          </a:p>
          <a:p>
            <a:pPr lvl="4"/>
            <a:r>
              <a:t>Texte niveau 5</a:t>
            </a:r>
          </a:p>
        </p:txBody>
      </p:sp>
      <p:sp>
        <p:nvSpPr>
          <p:cNvPr id="20" name="Texte du titre"/>
          <p:cNvSpPr txBox="1">
            <a:spLocks noGrp="1"/>
          </p:cNvSpPr>
          <p:nvPr>
            <p:ph type="title"/>
          </p:nvPr>
        </p:nvSpPr>
        <p:spPr>
          <a:xfrm>
            <a:off x="1" y="557545"/>
            <a:ext cx="8020177" cy="2895207"/>
          </a:xfrm>
          <a:prstGeom prst="rect">
            <a:avLst/>
          </a:prstGeom>
        </p:spPr>
        <p:txBody>
          <a:bodyPr/>
          <a:lstStyle>
            <a:lvl1pPr>
              <a:defRPr sz="4000"/>
            </a:lvl1pPr>
          </a:lstStyle>
          <a:p>
            <a:r>
              <a:t>Texte du titre</a:t>
            </a:r>
          </a:p>
        </p:txBody>
      </p:sp>
      <p:sp>
        <p:nvSpPr>
          <p:cNvPr id="21" name="Rectangle 11"/>
          <p:cNvSpPr/>
          <p:nvPr/>
        </p:nvSpPr>
        <p:spPr>
          <a:xfrm>
            <a:off x="108175" y="6443231"/>
            <a:ext cx="7922945" cy="403958"/>
          </a:xfrm>
          <a:prstGeom prst="rect">
            <a:avLst/>
          </a:prstGeom>
          <a:solidFill>
            <a:schemeClr val="accent1">
              <a:alpha val="50195"/>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a:cs typeface="Arial"/>
              <a:sym typeface="Arial"/>
            </a:endParaRPr>
          </a:p>
        </p:txBody>
      </p:sp>
      <p:sp>
        <p:nvSpPr>
          <p:cNvPr id="22" name="Text Placeholder 3"/>
          <p:cNvSpPr txBox="1"/>
          <p:nvPr/>
        </p:nvSpPr>
        <p:spPr>
          <a:xfrm>
            <a:off x="167667" y="6425510"/>
            <a:ext cx="7803962"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spcBef>
                <a:spcPts val="600"/>
              </a:spcBef>
              <a:defRPr sz="1200">
                <a:solidFill>
                  <a:srgbClr val="FFFFFF"/>
                </a:solidFill>
              </a:defRPr>
            </a:lvl1pPr>
          </a:lstStyle>
          <a:p>
            <a:pPr hangingPunct="0"/>
            <a:r>
              <a:rPr kern="0">
                <a:latin typeface="Arial"/>
                <a:cs typeface="Arial"/>
                <a:sym typeface="Arial"/>
              </a:rPr>
              <a:t>L’assistance pour la préparation de cette présentation a été financée par une subvention d’AbbVie et par une subvention pédagogique de Novartis, ces deux entités n’ayant eu aucune influence sur le contenu</a:t>
            </a:r>
          </a:p>
        </p:txBody>
      </p:sp>
    </p:spTree>
    <p:extLst>
      <p:ext uri="{BB962C8B-B14F-4D97-AF65-F5344CB8AC3E}">
        <p14:creationId xmlns:p14="http://schemas.microsoft.com/office/powerpoint/2010/main" val="42890160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1"/>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1"/>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1"/>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8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éro de diapositive"/>
          <p:cNvSpPr txBox="1">
            <a:spLocks noGrp="1"/>
          </p:cNvSpPr>
          <p:nvPr>
            <p:ph type="sldNum" sz="quarter" idx="2"/>
          </p:nvPr>
        </p:nvSpPr>
        <p:spPr>
          <a:xfrm>
            <a:off x="11928675" y="6586019"/>
            <a:ext cx="278503" cy="279180"/>
          </a:xfrm>
          <a:prstGeom prst="rect">
            <a:avLst/>
          </a:prstGeom>
          <a:ln w="12700">
            <a:miter lim="400000"/>
          </a:ln>
        </p:spPr>
        <p:txBody>
          <a:bodyPr wrap="none" lIns="0" tIns="46800" rIns="90000" bIns="46800" anchor="b">
            <a:spAutoFit/>
          </a:bodyPr>
          <a:lstStyle>
            <a:lvl1pPr algn="r">
              <a:defRPr sz="1200">
                <a:solidFill>
                  <a:schemeClr val="accent4"/>
                </a:solidFill>
              </a:defRPr>
            </a:lvl1pPr>
          </a:lstStyle>
          <a:p>
            <a:pPr hangingPunct="0"/>
            <a:fld id="{86CB4B4D-7CA3-9044-876B-883B54F8677D}" type="slidenum">
              <a:rPr kern="0">
                <a:solidFill>
                  <a:srgbClr val="346B2D"/>
                </a:solidFill>
                <a:latin typeface="Arial"/>
                <a:cs typeface="Arial"/>
                <a:sym typeface="Arial"/>
              </a:rPr>
              <a:pPr hangingPunct="0"/>
              <a:t>‹#›</a:t>
            </a:fld>
            <a:endParaRPr kern="0" dirty="0">
              <a:solidFill>
                <a:srgbClr val="346B2D"/>
              </a:solidFill>
              <a:latin typeface="Arial"/>
              <a:cs typeface="Arial"/>
              <a:sym typeface="Arial"/>
            </a:endParaRPr>
          </a:p>
        </p:txBody>
      </p:sp>
      <p:sp>
        <p:nvSpPr>
          <p:cNvPr id="3" name="TextBox 3"/>
          <p:cNvSpPr txBox="1"/>
          <p:nvPr/>
        </p:nvSpPr>
        <p:spPr>
          <a:xfrm>
            <a:off x="6721863" y="-14516"/>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a:latin typeface="Arial"/>
                <a:cs typeface="Arial"/>
                <a:sym typeface="Arial"/>
              </a:rPr>
              <a:t>DRAFT SLIDES</a:t>
            </a:r>
          </a:p>
        </p:txBody>
      </p:sp>
      <p:sp>
        <p:nvSpPr>
          <p:cNvPr id="4" name="Texte du titre"/>
          <p:cNvSpPr txBox="1">
            <a:spLocks noGrp="1"/>
          </p:cNvSpPr>
          <p:nvPr>
            <p:ph type="title"/>
          </p:nvPr>
        </p:nvSpPr>
        <p:spPr>
          <a:xfrm>
            <a:off x="0" y="0"/>
            <a:ext cx="11310545" cy="1335600"/>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396000" tIns="107999" rIns="396000" bIns="107999" anchor="b">
            <a:normAutofit/>
          </a:bodyPr>
          <a:lstStyle/>
          <a:p>
            <a:r>
              <a:rPr dirty="0" err="1"/>
              <a:t>Texte</a:t>
            </a:r>
            <a:r>
              <a:rPr dirty="0"/>
              <a:t> du </a:t>
            </a:r>
            <a:r>
              <a:rPr dirty="0" err="1"/>
              <a:t>titre</a:t>
            </a:r>
            <a:endParaRPr dirty="0"/>
          </a:p>
        </p:txBody>
      </p:sp>
      <p:sp>
        <p:nvSpPr>
          <p:cNvPr id="5" name="Texte niveau 1…"/>
          <p:cNvSpPr txBox="1">
            <a:spLocks noGrp="1"/>
          </p:cNvSpPr>
          <p:nvPr>
            <p:ph type="body" idx="1"/>
          </p:nvPr>
        </p:nvSpPr>
        <p:spPr>
          <a:xfrm>
            <a:off x="509595" y="1597821"/>
            <a:ext cx="10799123"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Texte niveau 1</a:t>
            </a:r>
          </a:p>
          <a:p>
            <a:pPr lvl="1"/>
            <a:r>
              <a:t>Texte niveau 2</a:t>
            </a:r>
          </a:p>
          <a:p>
            <a:pPr lvl="2"/>
            <a:r>
              <a:t>Texte niveau 3</a:t>
            </a:r>
          </a:p>
          <a:p>
            <a:pPr lvl="3"/>
            <a:r>
              <a:t>Texte niveau 4</a:t>
            </a:r>
          </a:p>
          <a:p>
            <a:pPr lvl="4"/>
            <a:r>
              <a:t>Texte niveau 5</a:t>
            </a:r>
          </a:p>
        </p:txBody>
      </p:sp>
      <p:pic>
        <p:nvPicPr>
          <p:cNvPr id="6" name="Picture 2" descr="Picture 2"/>
          <p:cNvPicPr>
            <a:picLocks noChangeAspect="1"/>
          </p:cNvPicPr>
          <p:nvPr/>
        </p:nvPicPr>
        <p:blipFill>
          <a:blip r:embed="rId11">
            <a:extLst/>
          </a:blip>
          <a:srcRect l="38568" t="17716" r="4821" b="248"/>
          <a:stretch>
            <a:fillRect/>
          </a:stretch>
        </p:blipFill>
        <p:spPr>
          <a:xfrm>
            <a:off x="11308715" y="-1"/>
            <a:ext cx="889636" cy="1333184"/>
          </a:xfrm>
          <a:prstGeom prst="rect">
            <a:avLst/>
          </a:prstGeom>
          <a:ln w="12700">
            <a:miter lim="400000"/>
          </a:ln>
        </p:spPr>
      </p:pic>
      <p:sp>
        <p:nvSpPr>
          <p:cNvPr id="7" name="TextBox 7"/>
          <p:cNvSpPr txBox="1"/>
          <p:nvPr/>
        </p:nvSpPr>
        <p:spPr>
          <a:xfrm>
            <a:off x="6721863" y="595084"/>
            <a:ext cx="4505399" cy="8309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800">
                <a:solidFill>
                  <a:srgbClr val="FFFFFF"/>
                </a:solidFill>
              </a:defRPr>
            </a:lvl1pPr>
          </a:lstStyle>
          <a:p>
            <a:pPr hangingPunct="0"/>
            <a:r>
              <a:rPr kern="0" dirty="0">
                <a:latin typeface="Arial"/>
                <a:cs typeface="Arial"/>
                <a:sym typeface="Arial"/>
              </a:rPr>
              <a:t>DRAFT SLIDES</a:t>
            </a:r>
          </a:p>
        </p:txBody>
      </p:sp>
    </p:spTree>
    <p:extLst>
      <p:ext uri="{BB962C8B-B14F-4D97-AF65-F5344CB8AC3E}">
        <p14:creationId xmlns:p14="http://schemas.microsoft.com/office/powerpoint/2010/main" val="1271732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FFFFFF"/>
          </a:solidFill>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41000" marR="0" indent="-3990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162799" marR="0" indent="-47879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638300" marR="0" indent="-26670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488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060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63239" marR="0" indent="-320039"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204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tiff"/><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jpe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0.png"/><Relationship Id="rId51"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8.png"/><Relationship Id="rId4" Type="http://schemas.openxmlformats.org/officeDocument/2006/relationships/image" Target="../media/image59.png"/><Relationship Id="rId9"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for presenters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3000"/>
              </a:spcBef>
            </a:pPr>
            <a:r>
              <a:rPr lang="en-GB" dirty="0"/>
              <a:t>This slide deck is intended to be used for the education of people with </a:t>
            </a:r>
            <a:r>
              <a:rPr lang="en-GB"/>
              <a:t>multiple sclerosis (MS)</a:t>
            </a:r>
            <a:endParaRPr lang="en-GB" dirty="0"/>
          </a:p>
          <a:p>
            <a:pPr>
              <a:lnSpc>
                <a:spcPct val="110000"/>
              </a:lnSpc>
              <a:spcBef>
                <a:spcPts val="3000"/>
              </a:spcBef>
            </a:pPr>
            <a:r>
              <a:rPr lang="en-GB" dirty="0"/>
              <a:t>Sections of this slide deck may be presented independently; however, the funding statement on the title slide should always be retained and presented alongside any material obtained from this slide deck</a:t>
            </a:r>
          </a:p>
          <a:p>
            <a:pPr>
              <a:lnSpc>
                <a:spcPct val="110000"/>
              </a:lnSpc>
              <a:spcBef>
                <a:spcPts val="3000"/>
              </a:spcBef>
            </a:pPr>
            <a:r>
              <a:rPr lang="en-GB" dirty="0"/>
              <a:t>Please include your own Conflict of Interest statement at the start of the presentation if necessary, in keeping with the compliance regulations in your own country and the country where the slides are being presented</a:t>
            </a:r>
            <a:endParaRPr lang="en-US" dirty="0"/>
          </a:p>
          <a:p>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7369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a:xfrm>
            <a:off x="3793331" y="1538606"/>
            <a:ext cx="8208912" cy="4410674"/>
          </a:xfrm>
          <a:prstGeom prst="rect">
            <a:avLst/>
          </a:prstGeom>
        </p:spPr>
      </p:pic>
      <p:sp>
        <p:nvSpPr>
          <p:cNvPr id="2" name="Title 1"/>
          <p:cNvSpPr>
            <a:spLocks noGrp="1"/>
          </p:cNvSpPr>
          <p:nvPr>
            <p:ph type="title"/>
          </p:nvPr>
        </p:nvSpPr>
        <p:spPr/>
        <p:txBody>
          <a:bodyPr/>
          <a:lstStyle/>
          <a:p>
            <a:r>
              <a:rPr lang="en-GB" dirty="0"/>
              <a:t>3. Early treatment with a disease-modifying therapy:</a:t>
            </a:r>
            <a:br>
              <a:rPr lang="en-GB" dirty="0"/>
            </a:br>
            <a:r>
              <a:rPr lang="en-GB" dirty="0"/>
              <a:t>Start treatment as soon as possible if appropriate</a:t>
            </a:r>
            <a:endParaRPr lang="en-US" dirty="0"/>
          </a:p>
        </p:txBody>
      </p:sp>
      <p:sp>
        <p:nvSpPr>
          <p:cNvPr id="14" name="Content Placeholder 3"/>
          <p:cNvSpPr>
            <a:spLocks noGrp="1"/>
          </p:cNvSpPr>
          <p:nvPr>
            <p:ph idx="1"/>
          </p:nvPr>
        </p:nvSpPr>
        <p:spPr>
          <a:xfrm>
            <a:off x="509463" y="1597820"/>
            <a:ext cx="3643908" cy="4616960"/>
          </a:xfrm>
        </p:spPr>
        <p:txBody>
          <a:bodyPr>
            <a:normAutofit/>
          </a:bodyPr>
          <a:lstStyle/>
          <a:p>
            <a:pPr>
              <a:lnSpc>
                <a:spcPct val="90000"/>
              </a:lnSpc>
            </a:pPr>
            <a:r>
              <a:rPr lang="en-GB" dirty="0"/>
              <a:t>In people with relapsing forms</a:t>
            </a:r>
            <a:br>
              <a:rPr lang="en-GB" dirty="0"/>
            </a:br>
            <a:r>
              <a:rPr lang="en-GB" dirty="0"/>
              <a:t>of MS, starting treatment with a DMT early in the disease course </a:t>
            </a:r>
            <a:br>
              <a:rPr lang="en-GB" dirty="0"/>
            </a:br>
            <a:r>
              <a:rPr lang="en-GB" dirty="0"/>
              <a:t>(if appropriate) is associated with better long-term outcomes than delaying treatment</a:t>
            </a:r>
            <a:r>
              <a:rPr lang="en-GB" baseline="30000" dirty="0"/>
              <a:t>1</a:t>
            </a:r>
          </a:p>
          <a:p>
            <a:endParaRPr lang="en-US" dirty="0"/>
          </a:p>
        </p:txBody>
      </p:sp>
      <p:sp>
        <p:nvSpPr>
          <p:cNvPr id="10" name="Text Placeholder 9"/>
          <p:cNvSpPr>
            <a:spLocks noGrp="1"/>
          </p:cNvSpPr>
          <p:nvPr>
            <p:ph type="body" sz="quarter" idx="14"/>
          </p:nvPr>
        </p:nvSpPr>
        <p:spPr>
          <a:xfrm>
            <a:off x="528137" y="6057781"/>
            <a:ext cx="11032759" cy="800219"/>
          </a:xfrm>
        </p:spPr>
        <p:txBody>
          <a:bodyPr/>
          <a:lstStyle/>
          <a:p>
            <a:r>
              <a:rPr lang="en-GB" dirty="0"/>
              <a:t>DMT, disease-modifying therapy</a:t>
            </a:r>
          </a:p>
          <a:p>
            <a:r>
              <a:rPr lang="en-GB" dirty="0"/>
              <a:t>1. </a:t>
            </a:r>
            <a:r>
              <a:rPr lang="en-GB" dirty="0" err="1"/>
              <a:t>Giovannoni</a:t>
            </a:r>
            <a:r>
              <a:rPr lang="en-GB" dirty="0"/>
              <a:t> G</a:t>
            </a:r>
            <a:r>
              <a:rPr lang="en-GB" i="1" dirty="0"/>
              <a:t> et al.</a:t>
            </a:r>
            <a:r>
              <a:rPr lang="en-GB" dirty="0"/>
              <a:t> 2015. Appendix 1. Brain health: time matters in multiple sclerosis;57–60.</a:t>
            </a:r>
          </a:p>
          <a:p>
            <a:r>
              <a:rPr lang="en-GB" dirty="0"/>
              <a:t>Adapted with permission from  Oxford PharmaGenesis from </a:t>
            </a:r>
            <a:r>
              <a:rPr lang="en-GB" dirty="0" err="1"/>
              <a:t>Giovannoni</a:t>
            </a:r>
            <a:r>
              <a:rPr lang="en-GB" dirty="0"/>
              <a:t> G </a:t>
            </a:r>
            <a:r>
              <a:rPr lang="en-GB" i="1" dirty="0"/>
              <a:t>et al.</a:t>
            </a:r>
            <a:r>
              <a:rPr lang="en-GB" dirty="0"/>
              <a:t> </a:t>
            </a:r>
            <a:r>
              <a:rPr lang="en-GB" i="1" dirty="0"/>
              <a:t>Brain health: time matters in multiple sclerosis</a:t>
            </a:r>
            <a:r>
              <a:rPr lang="en-GB" dirty="0"/>
              <a:t>, © 2015 Oxford PharmaGenesis Ltd.</a:t>
            </a:r>
            <a:endParaRPr lang="en-US" dirty="0"/>
          </a:p>
        </p:txBody>
      </p:sp>
      <p:pic>
        <p:nvPicPr>
          <p:cNvPr id="17" name="Picture 16"/>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926617" y="144218"/>
            <a:ext cx="1268558" cy="1268558"/>
          </a:xfrm>
          <a:prstGeom prst="rect">
            <a:avLst/>
          </a:prstGeom>
        </p:spPr>
      </p:pic>
    </p:spTree>
    <p:extLst>
      <p:ext uri="{BB962C8B-B14F-4D97-AF65-F5344CB8AC3E}">
        <p14:creationId xmlns:p14="http://schemas.microsoft.com/office/powerpoint/2010/main" val="58189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Early treatment with a disease-modifying therapy:</a:t>
            </a:r>
            <a:br>
              <a:rPr lang="en-GB" dirty="0"/>
            </a:br>
            <a:r>
              <a:rPr lang="en-GB" dirty="0"/>
              <a:t>Choose the most appropriate DMT</a:t>
            </a:r>
            <a:endParaRPr lang="en-US" dirty="0"/>
          </a:p>
        </p:txBody>
      </p:sp>
      <p:sp>
        <p:nvSpPr>
          <p:cNvPr id="13" name="Content Placeholder 8"/>
          <p:cNvSpPr>
            <a:spLocks noGrp="1"/>
          </p:cNvSpPr>
          <p:nvPr>
            <p:ph idx="1"/>
          </p:nvPr>
        </p:nvSpPr>
        <p:spPr>
          <a:xfrm>
            <a:off x="509464" y="1597820"/>
            <a:ext cx="5372100" cy="4855516"/>
          </a:xfrm>
          <a:prstGeom prst="rect">
            <a:avLst/>
          </a:prstGeom>
        </p:spPr>
        <p:txBody>
          <a:bodyPr>
            <a:normAutofit/>
          </a:bodyPr>
          <a:lstStyle/>
          <a:p>
            <a:r>
              <a:rPr lang="en-GB" dirty="0"/>
              <a:t>Different DMTs act on the body in different ways and each is associated with a particular set of benefits and possible side effects</a:t>
            </a:r>
          </a:p>
          <a:p>
            <a:r>
              <a:rPr lang="en-GB" dirty="0"/>
              <a:t>Choosing the most appropriate DMT for you is therefore something to talk about with your HCPs</a:t>
            </a:r>
            <a:endParaRPr lang="en-US" dirty="0"/>
          </a:p>
        </p:txBody>
      </p:sp>
      <p:sp>
        <p:nvSpPr>
          <p:cNvPr id="10" name="Text Placeholder 9"/>
          <p:cNvSpPr>
            <a:spLocks noGrp="1"/>
          </p:cNvSpPr>
          <p:nvPr>
            <p:ph type="body" sz="quarter" idx="14"/>
          </p:nvPr>
        </p:nvSpPr>
        <p:spPr/>
        <p:txBody>
          <a:bodyPr/>
          <a:lstStyle/>
          <a:p>
            <a:r>
              <a:rPr lang="en-GB" dirty="0"/>
              <a:t>DMT, disease-modifying therapy; HCP, healthcare professional</a:t>
            </a:r>
          </a:p>
          <a:p>
            <a:r>
              <a:rPr lang="en-GB" dirty="0"/>
              <a:t>1. </a:t>
            </a:r>
            <a:r>
              <a:rPr lang="en-GB" dirty="0" err="1"/>
              <a:t>Giovannoni</a:t>
            </a:r>
            <a:r>
              <a:rPr lang="en-GB" dirty="0"/>
              <a:t> G</a:t>
            </a:r>
            <a:r>
              <a:rPr lang="en-GB" i="1" dirty="0"/>
              <a:t> et al.</a:t>
            </a:r>
            <a:r>
              <a:rPr lang="en-GB" dirty="0"/>
              <a:t> 2015. Appendix 1. Brain health: time matters in multiple sclerosis;57–60.</a:t>
            </a:r>
            <a:endParaRPr lang="en-US" dirty="0"/>
          </a:p>
        </p:txBody>
      </p:sp>
      <p:pic>
        <p:nvPicPr>
          <p:cNvPr id="17" name="Picture 16"/>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26617" y="144218"/>
            <a:ext cx="1268558" cy="1268558"/>
          </a:xfrm>
          <a:prstGeom prst="rect">
            <a:avLst/>
          </a:prstGeom>
        </p:spPr>
      </p:pic>
      <p:grpSp>
        <p:nvGrpSpPr>
          <p:cNvPr id="4" name="Group 3"/>
          <p:cNvGrpSpPr/>
          <p:nvPr/>
        </p:nvGrpSpPr>
        <p:grpSpPr>
          <a:xfrm>
            <a:off x="5953571" y="1509069"/>
            <a:ext cx="5744914" cy="4800251"/>
            <a:chOff x="6623481" y="1986778"/>
            <a:chExt cx="4680520" cy="3910880"/>
          </a:xfrm>
        </p:grpSpPr>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3481" y="1986778"/>
              <a:ext cx="4680520" cy="195021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800000">
              <a:off x="6623481" y="3947441"/>
              <a:ext cx="4680520" cy="1950217"/>
            </a:xfrm>
            <a:prstGeom prst="rect">
              <a:avLst/>
            </a:prstGeom>
          </p:spPr>
        </p:pic>
      </p:grpSp>
    </p:spTree>
    <p:extLst>
      <p:ext uri="{BB962C8B-B14F-4D97-AF65-F5344CB8AC3E}">
        <p14:creationId xmlns:p14="http://schemas.microsoft.com/office/powerpoint/2010/main" val="154855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Lead a brain-healthy lifestyle</a:t>
            </a:r>
          </a:p>
        </p:txBody>
      </p:sp>
      <p:sp>
        <p:nvSpPr>
          <p:cNvPr id="4" name="Text Placeholder 3"/>
          <p:cNvSpPr>
            <a:spLocks noGrp="1"/>
          </p:cNvSpPr>
          <p:nvPr>
            <p:ph type="body" sz="quarter" idx="14"/>
          </p:nvPr>
        </p:nvSpPr>
        <p:spPr/>
        <p:txBody>
          <a:bodyPr/>
          <a:lstStyle/>
          <a:p>
            <a:endParaRPr lang="en-US"/>
          </a:p>
        </p:txBody>
      </p:sp>
      <p:grpSp>
        <p:nvGrpSpPr>
          <p:cNvPr id="22" name="Group 21"/>
          <p:cNvGrpSpPr/>
          <p:nvPr/>
        </p:nvGrpSpPr>
        <p:grpSpPr>
          <a:xfrm>
            <a:off x="2348946" y="1700808"/>
            <a:ext cx="7497283" cy="4904928"/>
            <a:chOff x="2497187" y="1700808"/>
            <a:chExt cx="7497283" cy="4904928"/>
          </a:xfrm>
        </p:grpSpPr>
        <p:sp>
          <p:nvSpPr>
            <p:cNvPr id="5" name="Rectangle 4"/>
            <p:cNvSpPr/>
            <p:nvPr/>
          </p:nvSpPr>
          <p:spPr>
            <a:xfrm>
              <a:off x="2497187" y="1700808"/>
              <a:ext cx="2376264" cy="2376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5047278" y="1700808"/>
              <a:ext cx="2376264" cy="2376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609755" y="1700808"/>
              <a:ext cx="2376264" cy="2376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505638" y="4229472"/>
              <a:ext cx="2376264" cy="2376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055729" y="4229472"/>
              <a:ext cx="2376264" cy="2376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618206" y="4229472"/>
              <a:ext cx="2376264" cy="2376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2334521" y="3244334"/>
            <a:ext cx="2390689" cy="615553"/>
          </a:xfrm>
          <a:prstGeom prst="rect">
            <a:avLst/>
          </a:prstGeom>
        </p:spPr>
        <p:txBody>
          <a:bodyPr wrap="square">
            <a:spAutoFit/>
          </a:bodyPr>
          <a:lstStyle/>
          <a:p>
            <a:pPr algn="ctr"/>
            <a:r>
              <a:rPr lang="en-GB" sz="1700" b="1" dirty="0">
                <a:solidFill>
                  <a:schemeClr val="bg1"/>
                </a:solidFill>
              </a:rPr>
              <a:t>Keep as active</a:t>
            </a:r>
            <a:br>
              <a:rPr lang="en-GB" sz="1700" b="1" dirty="0">
                <a:solidFill>
                  <a:schemeClr val="bg1"/>
                </a:solidFill>
              </a:rPr>
            </a:br>
            <a:r>
              <a:rPr lang="en-GB" sz="1700" b="1" dirty="0">
                <a:solidFill>
                  <a:schemeClr val="bg1"/>
                </a:solidFill>
              </a:rPr>
              <a:t> as you can</a:t>
            </a:r>
          </a:p>
        </p:txBody>
      </p:sp>
      <p:sp>
        <p:nvSpPr>
          <p:cNvPr id="24" name="Rectangle 23"/>
          <p:cNvSpPr/>
          <p:nvPr/>
        </p:nvSpPr>
        <p:spPr>
          <a:xfrm>
            <a:off x="4907488" y="3244334"/>
            <a:ext cx="2390689" cy="615553"/>
          </a:xfrm>
          <a:prstGeom prst="rect">
            <a:avLst/>
          </a:prstGeom>
        </p:spPr>
        <p:txBody>
          <a:bodyPr wrap="square">
            <a:spAutoFit/>
          </a:bodyPr>
          <a:lstStyle/>
          <a:p>
            <a:pPr algn="ctr"/>
            <a:r>
              <a:rPr lang="en-GB" sz="1700" b="1" dirty="0">
                <a:solidFill>
                  <a:schemeClr val="bg1"/>
                </a:solidFill>
              </a:rPr>
              <a:t>Keep your weight under control</a:t>
            </a:r>
          </a:p>
        </p:txBody>
      </p:sp>
      <p:sp>
        <p:nvSpPr>
          <p:cNvPr id="25" name="Rectangle 24"/>
          <p:cNvSpPr/>
          <p:nvPr/>
        </p:nvSpPr>
        <p:spPr>
          <a:xfrm>
            <a:off x="7469965" y="3268476"/>
            <a:ext cx="2390689" cy="615553"/>
          </a:xfrm>
          <a:prstGeom prst="rect">
            <a:avLst/>
          </a:prstGeom>
        </p:spPr>
        <p:txBody>
          <a:bodyPr wrap="square">
            <a:spAutoFit/>
          </a:bodyPr>
          <a:lstStyle/>
          <a:p>
            <a:pPr algn="ctr"/>
            <a:r>
              <a:rPr lang="en-GB" sz="1700" b="1" dirty="0">
                <a:solidFill>
                  <a:schemeClr val="bg1"/>
                </a:solidFill>
              </a:rPr>
              <a:t>Keep your </a:t>
            </a:r>
            <a:br>
              <a:rPr lang="en-GB" sz="1700" b="1" dirty="0">
                <a:solidFill>
                  <a:schemeClr val="bg1"/>
                </a:solidFill>
              </a:rPr>
            </a:br>
            <a:r>
              <a:rPr lang="en-GB" sz="1700" b="1" dirty="0">
                <a:solidFill>
                  <a:schemeClr val="bg1"/>
                </a:solidFill>
              </a:rPr>
              <a:t>mind active</a:t>
            </a:r>
          </a:p>
        </p:txBody>
      </p:sp>
      <p:sp>
        <p:nvSpPr>
          <p:cNvPr id="26" name="Rectangle 25"/>
          <p:cNvSpPr/>
          <p:nvPr/>
        </p:nvSpPr>
        <p:spPr>
          <a:xfrm>
            <a:off x="2357397" y="5733256"/>
            <a:ext cx="2390689" cy="353943"/>
          </a:xfrm>
          <a:prstGeom prst="rect">
            <a:avLst/>
          </a:prstGeom>
        </p:spPr>
        <p:txBody>
          <a:bodyPr wrap="square">
            <a:spAutoFit/>
          </a:bodyPr>
          <a:lstStyle/>
          <a:p>
            <a:pPr algn="ctr"/>
            <a:r>
              <a:rPr lang="en-GB" sz="1700" b="1" dirty="0">
                <a:solidFill>
                  <a:schemeClr val="bg1"/>
                </a:solidFill>
              </a:rPr>
              <a:t>Avoid smoking</a:t>
            </a:r>
          </a:p>
        </p:txBody>
      </p:sp>
      <p:sp>
        <p:nvSpPr>
          <p:cNvPr id="27" name="Rectangle 26"/>
          <p:cNvSpPr/>
          <p:nvPr/>
        </p:nvSpPr>
        <p:spPr>
          <a:xfrm>
            <a:off x="4932026" y="5733256"/>
            <a:ext cx="2390689" cy="615553"/>
          </a:xfrm>
          <a:prstGeom prst="rect">
            <a:avLst/>
          </a:prstGeom>
        </p:spPr>
        <p:txBody>
          <a:bodyPr wrap="square">
            <a:spAutoFit/>
          </a:bodyPr>
          <a:lstStyle/>
          <a:p>
            <a:pPr algn="ctr"/>
            <a:r>
              <a:rPr lang="en-GB" sz="1700" b="1" dirty="0">
                <a:solidFill>
                  <a:schemeClr val="bg1"/>
                </a:solidFill>
              </a:rPr>
              <a:t>Watch how much you drink</a:t>
            </a:r>
          </a:p>
        </p:txBody>
      </p:sp>
      <p:sp>
        <p:nvSpPr>
          <p:cNvPr id="28" name="Rectangle 27"/>
          <p:cNvSpPr/>
          <p:nvPr/>
        </p:nvSpPr>
        <p:spPr>
          <a:xfrm>
            <a:off x="7186217" y="5594756"/>
            <a:ext cx="2952326" cy="877163"/>
          </a:xfrm>
          <a:prstGeom prst="rect">
            <a:avLst/>
          </a:prstGeom>
        </p:spPr>
        <p:txBody>
          <a:bodyPr wrap="square">
            <a:spAutoFit/>
          </a:bodyPr>
          <a:lstStyle/>
          <a:p>
            <a:pPr algn="ctr"/>
            <a:r>
              <a:rPr lang="en-GB" sz="1700" b="1" dirty="0">
                <a:solidFill>
                  <a:schemeClr val="bg1"/>
                </a:solidFill>
              </a:rPr>
              <a:t>Continue taking </a:t>
            </a:r>
            <a:br>
              <a:rPr lang="en-GB" sz="1700" b="1" dirty="0">
                <a:solidFill>
                  <a:schemeClr val="bg1"/>
                </a:solidFill>
              </a:rPr>
            </a:br>
            <a:r>
              <a:rPr lang="en-GB" sz="1700" b="1" dirty="0">
                <a:solidFill>
                  <a:schemeClr val="bg1"/>
                </a:solidFill>
              </a:rPr>
              <a:t>other medicines your doctor has prescribed</a:t>
            </a:r>
          </a:p>
        </p:txBody>
      </p:sp>
      <p:pic>
        <p:nvPicPr>
          <p:cNvPr id="31" name="Picture 3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453835" y="1977666"/>
            <a:ext cx="1266667" cy="1266667"/>
          </a:xfrm>
          <a:prstGeom prst="rect">
            <a:avLst/>
          </a:prstGeom>
        </p:spPr>
      </p:pic>
      <p:pic>
        <p:nvPicPr>
          <p:cNvPr id="32" name="Picture 31"/>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8016311" y="1977667"/>
            <a:ext cx="1266667" cy="1266667"/>
          </a:xfrm>
          <a:prstGeom prst="rect">
            <a:avLst/>
          </a:prstGeom>
        </p:spPr>
      </p:pic>
      <p:pic>
        <p:nvPicPr>
          <p:cNvPr id="33" name="Picture 32"/>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2919407" y="4409070"/>
            <a:ext cx="1266667" cy="1266667"/>
          </a:xfrm>
          <a:prstGeom prst="rect">
            <a:avLst/>
          </a:prstGeom>
        </p:spPr>
      </p:pic>
      <p:pic>
        <p:nvPicPr>
          <p:cNvPr id="34" name="Picture 33"/>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5406164" y="4301770"/>
            <a:ext cx="1393334" cy="1393334"/>
          </a:xfrm>
          <a:prstGeom prst="rect">
            <a:avLst/>
          </a:prstGeom>
        </p:spPr>
      </p:pic>
      <p:pic>
        <p:nvPicPr>
          <p:cNvPr id="35" name="Picture 34"/>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8016312" y="4328089"/>
            <a:ext cx="1266667" cy="1266667"/>
          </a:xfrm>
          <a:prstGeom prst="rect">
            <a:avLst/>
          </a:prstGeom>
        </p:spPr>
      </p:pic>
      <p:pic>
        <p:nvPicPr>
          <p:cNvPr id="38" name="Picture 37"/>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2721663" y="1843457"/>
            <a:ext cx="1647732" cy="1647730"/>
          </a:xfrm>
          <a:prstGeom prst="rect">
            <a:avLst/>
          </a:prstGeom>
        </p:spPr>
      </p:pic>
      <p:pic>
        <p:nvPicPr>
          <p:cNvPr id="30" name="Picture 29"/>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10547443" y="-71682"/>
            <a:ext cx="1647732" cy="1647730"/>
          </a:xfrm>
          <a:prstGeom prst="rect">
            <a:avLst/>
          </a:prstGeom>
        </p:spPr>
      </p:pic>
    </p:spTree>
    <p:extLst>
      <p:ext uri="{BB962C8B-B14F-4D97-AF65-F5344CB8AC3E}">
        <p14:creationId xmlns:p14="http://schemas.microsoft.com/office/powerpoint/2010/main" val="284954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Monitoring of disease activity:</a:t>
            </a:r>
            <a:br>
              <a:rPr lang="en-US" dirty="0"/>
            </a:br>
            <a:r>
              <a:rPr lang="en-US" dirty="0"/>
              <a:t>Share a full picture of your health with your HCPs</a:t>
            </a:r>
          </a:p>
        </p:txBody>
      </p:sp>
      <p:sp>
        <p:nvSpPr>
          <p:cNvPr id="6" name="Text Placeholder 5"/>
          <p:cNvSpPr>
            <a:spLocks noGrp="1"/>
          </p:cNvSpPr>
          <p:nvPr>
            <p:ph type="body" sz="quarter" idx="14"/>
          </p:nvPr>
        </p:nvSpPr>
        <p:spPr>
          <a:xfrm>
            <a:off x="528137" y="6134725"/>
            <a:ext cx="11188811" cy="723275"/>
          </a:xfrm>
        </p:spPr>
        <p:txBody>
          <a:bodyPr/>
          <a:lstStyle/>
          <a:p>
            <a:r>
              <a:rPr lang="en-GB" dirty="0"/>
              <a:t>HCP, healthcare professional</a:t>
            </a:r>
            <a:endParaRPr lang="en-US" dirty="0"/>
          </a:p>
          <a:p>
            <a:r>
              <a:rPr lang="en-GB" dirty="0"/>
              <a:t>Adapted with permission from Oxford PharmaGenesis from </a:t>
            </a:r>
            <a:r>
              <a:rPr lang="en-GB" dirty="0" err="1"/>
              <a:t>Giovannoni</a:t>
            </a:r>
            <a:r>
              <a:rPr lang="en-GB" dirty="0"/>
              <a:t> G </a:t>
            </a:r>
            <a:r>
              <a:rPr lang="en-GB" i="1" dirty="0"/>
              <a:t>et al.</a:t>
            </a:r>
            <a:r>
              <a:rPr lang="en-GB" dirty="0"/>
              <a:t> </a:t>
            </a:r>
            <a:r>
              <a:rPr lang="en-GB" i="1" dirty="0"/>
              <a:t>Brain health: time matters in multiple sclerosis</a:t>
            </a:r>
            <a:r>
              <a:rPr lang="en-GB" dirty="0"/>
              <a:t>, © 2015 Oxford PharmaGenesis Ltd.</a:t>
            </a:r>
            <a:endParaRPr lang="en-US" dirty="0"/>
          </a:p>
        </p:txBody>
      </p:sp>
      <p:sp>
        <p:nvSpPr>
          <p:cNvPr id="4" name="Rounded Rectangle 3"/>
          <p:cNvSpPr/>
          <p:nvPr/>
        </p:nvSpPr>
        <p:spPr>
          <a:xfrm>
            <a:off x="2676988" y="1560338"/>
            <a:ext cx="1656184" cy="504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Anxiety</a:t>
            </a:r>
            <a:endParaRPr lang="en-US" sz="2400" dirty="0">
              <a:solidFill>
                <a:schemeClr val="bg1"/>
              </a:solidFill>
            </a:endParaRPr>
          </a:p>
        </p:txBody>
      </p:sp>
      <p:sp>
        <p:nvSpPr>
          <p:cNvPr id="14" name="Rounded Rectangle 13"/>
          <p:cNvSpPr/>
          <p:nvPr/>
        </p:nvSpPr>
        <p:spPr>
          <a:xfrm>
            <a:off x="208041" y="1856657"/>
            <a:ext cx="1944216" cy="504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Depression</a:t>
            </a:r>
            <a:endParaRPr lang="en-US" sz="2400" dirty="0">
              <a:solidFill>
                <a:schemeClr val="bg1"/>
              </a:solidFill>
            </a:endParaRPr>
          </a:p>
        </p:txBody>
      </p:sp>
      <p:sp>
        <p:nvSpPr>
          <p:cNvPr id="18" name="Rounded Rectangle 17"/>
          <p:cNvSpPr/>
          <p:nvPr/>
        </p:nvSpPr>
        <p:spPr>
          <a:xfrm>
            <a:off x="338611" y="2632448"/>
            <a:ext cx="1656184" cy="792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Sleep disorders</a:t>
            </a:r>
            <a:endParaRPr lang="en-US" sz="2400" dirty="0">
              <a:solidFill>
                <a:schemeClr val="bg1"/>
              </a:solidFill>
            </a:endParaRPr>
          </a:p>
        </p:txBody>
      </p:sp>
      <p:sp>
        <p:nvSpPr>
          <p:cNvPr id="19" name="Rounded Rectangle 18"/>
          <p:cNvSpPr/>
          <p:nvPr/>
        </p:nvSpPr>
        <p:spPr>
          <a:xfrm>
            <a:off x="2585014" y="2291739"/>
            <a:ext cx="165618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Impaired speech</a:t>
            </a:r>
            <a:endParaRPr lang="en-US" sz="2400" dirty="0">
              <a:solidFill>
                <a:schemeClr val="bg1"/>
              </a:solidFill>
            </a:endParaRPr>
          </a:p>
        </p:txBody>
      </p:sp>
      <p:sp>
        <p:nvSpPr>
          <p:cNvPr id="20" name="Rounded Rectangle 19"/>
          <p:cNvSpPr/>
          <p:nvPr/>
        </p:nvSpPr>
        <p:spPr>
          <a:xfrm>
            <a:off x="196938" y="3813000"/>
            <a:ext cx="3185116" cy="504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Impaired swallowing</a:t>
            </a:r>
            <a:endParaRPr lang="en-US" sz="2400" dirty="0">
              <a:solidFill>
                <a:schemeClr val="bg1"/>
              </a:solidFill>
            </a:endParaRPr>
          </a:p>
        </p:txBody>
      </p:sp>
      <p:sp>
        <p:nvSpPr>
          <p:cNvPr id="21" name="Rounded Rectangle 20"/>
          <p:cNvSpPr/>
          <p:nvPr/>
        </p:nvSpPr>
        <p:spPr>
          <a:xfrm>
            <a:off x="961404" y="4548322"/>
            <a:ext cx="1656184" cy="792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Bladder problems</a:t>
            </a:r>
            <a:endParaRPr lang="en-US" sz="2400" dirty="0">
              <a:solidFill>
                <a:schemeClr val="bg1"/>
              </a:solidFill>
            </a:endParaRPr>
          </a:p>
        </p:txBody>
      </p:sp>
      <p:sp>
        <p:nvSpPr>
          <p:cNvPr id="22" name="Rounded Rectangle 21"/>
          <p:cNvSpPr/>
          <p:nvPr/>
        </p:nvSpPr>
        <p:spPr>
          <a:xfrm>
            <a:off x="9884098" y="5106303"/>
            <a:ext cx="1656184" cy="504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Tremor</a:t>
            </a:r>
            <a:endParaRPr lang="en-US" sz="2400" dirty="0">
              <a:solidFill>
                <a:schemeClr val="bg1"/>
              </a:solidFill>
            </a:endParaRPr>
          </a:p>
        </p:txBody>
      </p:sp>
      <p:sp>
        <p:nvSpPr>
          <p:cNvPr id="23" name="Rounded Rectangle 22"/>
          <p:cNvSpPr/>
          <p:nvPr/>
        </p:nvSpPr>
        <p:spPr>
          <a:xfrm>
            <a:off x="7469343" y="4554338"/>
            <a:ext cx="165618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Poor balance</a:t>
            </a:r>
            <a:endParaRPr lang="en-US" sz="2400" dirty="0">
              <a:solidFill>
                <a:schemeClr val="bg1"/>
              </a:solidFill>
            </a:endParaRPr>
          </a:p>
        </p:txBody>
      </p:sp>
      <p:sp>
        <p:nvSpPr>
          <p:cNvPr id="24" name="Rounded Rectangle 23"/>
          <p:cNvSpPr/>
          <p:nvPr/>
        </p:nvSpPr>
        <p:spPr>
          <a:xfrm>
            <a:off x="3041100" y="4548322"/>
            <a:ext cx="1656184" cy="792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Bowel problems</a:t>
            </a:r>
            <a:endParaRPr lang="en-US" sz="2400" dirty="0">
              <a:solidFill>
                <a:schemeClr val="bg1"/>
              </a:solidFill>
            </a:endParaRPr>
          </a:p>
        </p:txBody>
      </p:sp>
      <p:sp>
        <p:nvSpPr>
          <p:cNvPr id="25" name="Rounded Rectangle 24"/>
          <p:cNvSpPr/>
          <p:nvPr/>
        </p:nvSpPr>
        <p:spPr>
          <a:xfrm>
            <a:off x="3671670" y="3813000"/>
            <a:ext cx="1656184" cy="504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Vertigo</a:t>
            </a:r>
            <a:endParaRPr lang="en-US" sz="2400" dirty="0">
              <a:solidFill>
                <a:schemeClr val="bg1"/>
              </a:solidFill>
            </a:endParaRPr>
          </a:p>
        </p:txBody>
      </p:sp>
      <p:sp>
        <p:nvSpPr>
          <p:cNvPr id="29" name="Rounded Rectangle 28"/>
          <p:cNvSpPr/>
          <p:nvPr/>
        </p:nvSpPr>
        <p:spPr>
          <a:xfrm>
            <a:off x="9678747" y="2276229"/>
            <a:ext cx="2172422"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Cognitive problems</a:t>
            </a:r>
            <a:endParaRPr lang="en-US" sz="2400" dirty="0">
              <a:solidFill>
                <a:schemeClr val="bg1"/>
              </a:solidFill>
            </a:endParaRPr>
          </a:p>
        </p:txBody>
      </p:sp>
      <p:sp>
        <p:nvSpPr>
          <p:cNvPr id="30" name="Rounded Rectangle 29"/>
          <p:cNvSpPr/>
          <p:nvPr/>
        </p:nvSpPr>
        <p:spPr>
          <a:xfrm>
            <a:off x="7321723" y="1604657"/>
            <a:ext cx="3185116" cy="504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Painful loss of vision</a:t>
            </a:r>
            <a:endParaRPr lang="en-US" sz="2400" dirty="0">
              <a:solidFill>
                <a:schemeClr val="bg1"/>
              </a:solidFill>
            </a:endParaRPr>
          </a:p>
        </p:txBody>
      </p:sp>
      <p:sp>
        <p:nvSpPr>
          <p:cNvPr id="31" name="Rounded Rectangle 30"/>
          <p:cNvSpPr/>
          <p:nvPr/>
        </p:nvSpPr>
        <p:spPr>
          <a:xfrm>
            <a:off x="7258097" y="3525000"/>
            <a:ext cx="165618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Unstable vision</a:t>
            </a:r>
            <a:endParaRPr lang="en-US" sz="2400" dirty="0">
              <a:solidFill>
                <a:schemeClr val="bg1"/>
              </a:solidFill>
            </a:endParaRPr>
          </a:p>
        </p:txBody>
      </p:sp>
      <p:sp>
        <p:nvSpPr>
          <p:cNvPr id="32" name="Rounded Rectangle 31"/>
          <p:cNvSpPr/>
          <p:nvPr/>
        </p:nvSpPr>
        <p:spPr>
          <a:xfrm>
            <a:off x="7788883" y="2383485"/>
            <a:ext cx="165618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Double vision</a:t>
            </a:r>
            <a:endParaRPr lang="en-US" sz="2400" dirty="0">
              <a:solidFill>
                <a:schemeClr val="bg1"/>
              </a:solidFill>
            </a:endParaRPr>
          </a:p>
        </p:txBody>
      </p:sp>
      <p:sp>
        <p:nvSpPr>
          <p:cNvPr id="33" name="Rounded Rectangle 32"/>
          <p:cNvSpPr/>
          <p:nvPr/>
        </p:nvSpPr>
        <p:spPr>
          <a:xfrm>
            <a:off x="9392182" y="4360773"/>
            <a:ext cx="2148100" cy="568154"/>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Clumsiness</a:t>
            </a:r>
            <a:endParaRPr lang="en-US" sz="2400" dirty="0">
              <a:solidFill>
                <a:schemeClr val="bg1"/>
              </a:solidFill>
            </a:endParaRPr>
          </a:p>
        </p:txBody>
      </p:sp>
      <p:sp>
        <p:nvSpPr>
          <p:cNvPr id="34" name="Rounded Rectangle 33"/>
          <p:cNvSpPr/>
          <p:nvPr/>
        </p:nvSpPr>
        <p:spPr>
          <a:xfrm>
            <a:off x="9092010" y="3309412"/>
            <a:ext cx="2448272" cy="792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Stiffness and painful spasms</a:t>
            </a:r>
            <a:endParaRPr lang="en-US" sz="2400" dirty="0">
              <a:solidFill>
                <a:schemeClr val="bg1"/>
              </a:solidFill>
            </a:endParaRPr>
          </a:p>
        </p:txBody>
      </p:sp>
      <p:sp>
        <p:nvSpPr>
          <p:cNvPr id="36" name="Rounded Rectangle 35"/>
          <p:cNvSpPr/>
          <p:nvPr/>
        </p:nvSpPr>
        <p:spPr>
          <a:xfrm>
            <a:off x="2177334" y="3201412"/>
            <a:ext cx="2655493" cy="504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Involuntary crying</a:t>
            </a:r>
            <a:endParaRPr lang="en-US" sz="2400" dirty="0">
              <a:solidFill>
                <a:schemeClr val="bg1"/>
              </a:solidFill>
            </a:endParaRPr>
          </a:p>
        </p:txBody>
      </p:sp>
      <p:sp>
        <p:nvSpPr>
          <p:cNvPr id="26" name="Rounded Rectangle 25"/>
          <p:cNvSpPr/>
          <p:nvPr/>
        </p:nvSpPr>
        <p:spPr>
          <a:xfrm>
            <a:off x="5455145" y="6072925"/>
            <a:ext cx="1656184" cy="504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Pain</a:t>
            </a:r>
            <a:endParaRPr lang="en-US" sz="2400" dirty="0">
              <a:solidFill>
                <a:schemeClr val="bg1"/>
              </a:solidFill>
            </a:endParaRPr>
          </a:p>
        </p:txBody>
      </p:sp>
      <p:sp>
        <p:nvSpPr>
          <p:cNvPr id="27" name="Rounded Rectangle 26"/>
          <p:cNvSpPr/>
          <p:nvPr/>
        </p:nvSpPr>
        <p:spPr>
          <a:xfrm>
            <a:off x="7550448" y="5610303"/>
            <a:ext cx="1656184" cy="504000"/>
          </a:xfrm>
          <a:prstGeom prst="roundRect">
            <a:avLst/>
          </a:prstGeom>
          <a:solidFill>
            <a:schemeClr val="bg2"/>
          </a:solidFill>
          <a:ln w="127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Fatigue</a:t>
            </a:r>
            <a:endParaRPr lang="en-US" sz="2400" dirty="0">
              <a:solidFill>
                <a:schemeClr val="bg1"/>
              </a:solidFill>
            </a:endParaRPr>
          </a:p>
        </p:txBody>
      </p:sp>
      <p:sp>
        <p:nvSpPr>
          <p:cNvPr id="28" name="Rounded Rectangle 27"/>
          <p:cNvSpPr/>
          <p:nvPr/>
        </p:nvSpPr>
        <p:spPr>
          <a:xfrm>
            <a:off x="1166703" y="5466303"/>
            <a:ext cx="188986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Exercise intolerance</a:t>
            </a:r>
            <a:endParaRPr lang="en-US" sz="2400" dirty="0">
              <a:solidFill>
                <a:schemeClr val="bg1"/>
              </a:solidFill>
            </a:endParaRPr>
          </a:p>
        </p:txBody>
      </p:sp>
      <p:sp>
        <p:nvSpPr>
          <p:cNvPr id="35" name="Rounded Rectangle 34"/>
          <p:cNvSpPr/>
          <p:nvPr/>
        </p:nvSpPr>
        <p:spPr>
          <a:xfrm>
            <a:off x="3285096" y="5458775"/>
            <a:ext cx="200299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Sensitivity to temperature</a:t>
            </a:r>
            <a:endParaRPr lang="en-US" sz="2400" dirty="0">
              <a:solidFill>
                <a:schemeClr val="bg1"/>
              </a:solidFill>
            </a:endParaRPr>
          </a:p>
        </p:txBody>
      </p:sp>
      <p:pic>
        <p:nvPicPr>
          <p:cNvPr id="37" name="Picture 36"/>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994131" y="67716"/>
            <a:ext cx="1201044" cy="1201044"/>
          </a:xfrm>
          <a:prstGeom prst="rect">
            <a:avLst/>
          </a:prstGeom>
        </p:spPr>
      </p:pic>
      <p:pic>
        <p:nvPicPr>
          <p:cNvPr id="1026" name="Picture 2" descr="\\UK-FS-01\Server\POLICY\MS\OHPF Multi-sponsor\OHPF020D PR and patient group activity\Production\OHPF020D_Female body outli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4792" y="1401186"/>
            <a:ext cx="1356891" cy="4453589"/>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9445067" y="5784925"/>
            <a:ext cx="1656184" cy="792000"/>
          </a:xfrm>
          <a:prstGeom prst="roundRect">
            <a:avLst/>
          </a:prstGeom>
          <a:solidFill>
            <a:schemeClr val="tx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bg1"/>
                </a:solidFill>
              </a:rPr>
              <a:t>Sexual problems</a:t>
            </a:r>
            <a:endParaRPr lang="en-US" sz="2400" dirty="0">
              <a:solidFill>
                <a:schemeClr val="bg1"/>
              </a:solidFill>
            </a:endParaRPr>
          </a:p>
        </p:txBody>
      </p:sp>
    </p:spTree>
    <p:extLst>
      <p:ext uri="{BB962C8B-B14F-4D97-AF65-F5344CB8AC3E}">
        <p14:creationId xmlns:p14="http://schemas.microsoft.com/office/powerpoint/2010/main" val="43173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 t="-785" r="-124" b="-785"/>
          <a:stretch/>
        </p:blipFill>
        <p:spPr>
          <a:xfrm>
            <a:off x="-142959" y="-82146"/>
            <a:ext cx="12481092" cy="7039538"/>
          </a:xfrm>
          <a:prstGeom prst="rect">
            <a:avLst/>
          </a:prstGeom>
          <a:noFill/>
          <a:ln>
            <a:noFill/>
          </a:ln>
        </p:spPr>
      </p:pic>
      <p:sp>
        <p:nvSpPr>
          <p:cNvPr id="2" name="Title 1"/>
          <p:cNvSpPr>
            <a:spLocks noGrp="1"/>
          </p:cNvSpPr>
          <p:nvPr>
            <p:ph type="title"/>
          </p:nvPr>
        </p:nvSpPr>
        <p:spPr/>
        <p:txBody>
          <a:bodyPr/>
          <a:lstStyle/>
          <a:p>
            <a:r>
              <a:rPr lang="en-US" dirty="0"/>
              <a:t>5. Monitoring of disease activity:</a:t>
            </a:r>
            <a:br>
              <a:rPr lang="en-US" dirty="0"/>
            </a:br>
            <a:r>
              <a:rPr lang="en-US" dirty="0"/>
              <a:t>Monitoring is key to maximizing lifelong brain health</a:t>
            </a:r>
          </a:p>
        </p:txBody>
      </p:sp>
      <p:grpSp>
        <p:nvGrpSpPr>
          <p:cNvPr id="24" name="Group 23"/>
          <p:cNvGrpSpPr/>
          <p:nvPr/>
        </p:nvGrpSpPr>
        <p:grpSpPr>
          <a:xfrm>
            <a:off x="5368122" y="1650146"/>
            <a:ext cx="2313641" cy="1130782"/>
            <a:chOff x="4836548" y="1618356"/>
            <a:chExt cx="2313641" cy="1130782"/>
          </a:xfrm>
        </p:grpSpPr>
        <p:sp>
          <p:nvSpPr>
            <p:cNvPr id="25" name="Rounded Rectangle 24"/>
            <p:cNvSpPr/>
            <p:nvPr/>
          </p:nvSpPr>
          <p:spPr>
            <a:xfrm>
              <a:off x="4836548" y="1618356"/>
              <a:ext cx="1334310" cy="6267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600" dirty="0"/>
                <a:t>Disability progression</a:t>
              </a:r>
            </a:p>
          </p:txBody>
        </p:sp>
        <p:sp>
          <p:nvSpPr>
            <p:cNvPr id="26" name="Rounded Rectangle 25"/>
            <p:cNvSpPr/>
            <p:nvPr/>
          </p:nvSpPr>
          <p:spPr>
            <a:xfrm>
              <a:off x="6026637" y="2448296"/>
              <a:ext cx="1123552" cy="30084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600" dirty="0"/>
                <a:t>Relapses</a:t>
              </a:r>
            </a:p>
          </p:txBody>
        </p:sp>
      </p:grpSp>
      <p:grpSp>
        <p:nvGrpSpPr>
          <p:cNvPr id="27" name="Group 26"/>
          <p:cNvGrpSpPr/>
          <p:nvPr/>
        </p:nvGrpSpPr>
        <p:grpSpPr>
          <a:xfrm>
            <a:off x="4297387" y="3012989"/>
            <a:ext cx="3744416" cy="1264069"/>
            <a:chOff x="3658746" y="2849028"/>
            <a:chExt cx="3744416" cy="1264069"/>
          </a:xfrm>
        </p:grpSpPr>
        <p:sp>
          <p:nvSpPr>
            <p:cNvPr id="28" name="Rounded Rectangle 27"/>
            <p:cNvSpPr/>
            <p:nvPr/>
          </p:nvSpPr>
          <p:spPr>
            <a:xfrm>
              <a:off x="6116289" y="3481063"/>
              <a:ext cx="1286873" cy="6320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600" dirty="0"/>
                <a:t>Brain</a:t>
              </a:r>
              <a:br>
                <a:rPr lang="en-GB" sz="1600" dirty="0"/>
              </a:br>
              <a:r>
                <a:rPr lang="en-GB" sz="1600" dirty="0"/>
                <a:t> tissue loss</a:t>
              </a:r>
            </a:p>
          </p:txBody>
        </p:sp>
        <p:sp>
          <p:nvSpPr>
            <p:cNvPr id="29" name="Rounded Rectangle 28"/>
            <p:cNvSpPr/>
            <p:nvPr/>
          </p:nvSpPr>
          <p:spPr>
            <a:xfrm>
              <a:off x="3658746" y="2849028"/>
              <a:ext cx="2292243" cy="115212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1600" dirty="0"/>
                <a:t>Lesions detectable using standard clinical MRI techniques</a:t>
              </a:r>
              <a:br>
                <a:rPr lang="en-GB" sz="1600" dirty="0"/>
              </a:br>
              <a:r>
                <a:rPr lang="en-GB" sz="1600" dirty="0"/>
                <a:t>(white matter)</a:t>
              </a:r>
            </a:p>
          </p:txBody>
        </p:sp>
      </p:grpSp>
      <p:sp>
        <p:nvSpPr>
          <p:cNvPr id="30" name="Content Placeholder 2"/>
          <p:cNvSpPr>
            <a:spLocks noGrp="1"/>
          </p:cNvSpPr>
          <p:nvPr>
            <p:ph sz="half" idx="4294967295"/>
          </p:nvPr>
        </p:nvSpPr>
        <p:spPr>
          <a:xfrm>
            <a:off x="8329835" y="1484783"/>
            <a:ext cx="3865340" cy="3768947"/>
          </a:xfrm>
          <a:prstGeom prst="rect">
            <a:avLst/>
          </a:prstGeom>
        </p:spPr>
        <p:txBody>
          <a:bodyPr>
            <a:noAutofit/>
          </a:bodyPr>
          <a:lstStyle/>
          <a:p>
            <a:pPr lvl="0">
              <a:lnSpc>
                <a:spcPct val="110000"/>
              </a:lnSpc>
            </a:pPr>
            <a:r>
              <a:rPr lang="en-GB" sz="2000" dirty="0"/>
              <a:t>Disease activity in the form of lesions and brain tissue loss can predict relapses and disability progression</a:t>
            </a:r>
            <a:r>
              <a:rPr lang="en-GB" sz="2000" baseline="30000" dirty="0"/>
              <a:t>1</a:t>
            </a:r>
            <a:endParaRPr lang="en-GB" sz="2000" dirty="0"/>
          </a:p>
          <a:p>
            <a:pPr>
              <a:lnSpc>
                <a:spcPct val="110000"/>
              </a:lnSpc>
            </a:pPr>
            <a:r>
              <a:rPr lang="en-GB" sz="2000" dirty="0"/>
              <a:t>All disease activity damages tissue in the brain and spinal cord even if this doesn’t immediately lead to a relapse </a:t>
            </a:r>
          </a:p>
          <a:p>
            <a:pPr>
              <a:lnSpc>
                <a:spcPct val="110000"/>
              </a:lnSpc>
            </a:pPr>
            <a:endParaRPr lang="en-GB" sz="2000" dirty="0"/>
          </a:p>
          <a:p>
            <a:pPr>
              <a:lnSpc>
                <a:spcPct val="110000"/>
              </a:lnSpc>
            </a:pPr>
            <a:endParaRPr lang="en-GB" sz="2000" dirty="0"/>
          </a:p>
        </p:txBody>
      </p:sp>
      <p:sp>
        <p:nvSpPr>
          <p:cNvPr id="31" name="Content Placeholder 5"/>
          <p:cNvSpPr>
            <a:spLocks noGrp="1"/>
          </p:cNvSpPr>
          <p:nvPr>
            <p:ph sz="half" idx="1"/>
          </p:nvPr>
        </p:nvSpPr>
        <p:spPr>
          <a:xfrm>
            <a:off x="192931" y="1484784"/>
            <a:ext cx="3888432" cy="5040560"/>
          </a:xfrm>
        </p:spPr>
        <p:txBody>
          <a:bodyPr>
            <a:normAutofit/>
          </a:bodyPr>
          <a:lstStyle/>
          <a:p>
            <a:pPr>
              <a:lnSpc>
                <a:spcPct val="110000"/>
              </a:lnSpc>
            </a:pPr>
            <a:r>
              <a:rPr lang="en-GB" sz="2000" dirty="0"/>
              <a:t>Regularly monitoring disease activity using MRI can give early warning that MS is not responding well to treatment</a:t>
            </a:r>
          </a:p>
          <a:p>
            <a:pPr>
              <a:lnSpc>
                <a:spcPct val="110000"/>
              </a:lnSpc>
            </a:pPr>
            <a:r>
              <a:rPr lang="en-GB" sz="2000" dirty="0"/>
              <a:t>This is because there is more to MS disease activity than meets the eye </a:t>
            </a:r>
          </a:p>
          <a:p>
            <a:pPr>
              <a:lnSpc>
                <a:spcPct val="110000"/>
              </a:lnSpc>
            </a:pPr>
            <a:endParaRPr lang="en-GB" sz="2000" dirty="0"/>
          </a:p>
          <a:p>
            <a:pPr>
              <a:lnSpc>
                <a:spcPct val="110000"/>
              </a:lnSpc>
            </a:pPr>
            <a:endParaRPr lang="en-GB" sz="2000" dirty="0"/>
          </a:p>
        </p:txBody>
      </p:sp>
      <p:sp>
        <p:nvSpPr>
          <p:cNvPr id="32" name="Rounded Rectangle 31"/>
          <p:cNvSpPr/>
          <p:nvPr/>
        </p:nvSpPr>
        <p:spPr>
          <a:xfrm>
            <a:off x="2137147" y="4427685"/>
            <a:ext cx="7920880" cy="1633238"/>
          </a:xfrm>
          <a:prstGeom prst="roundRect">
            <a:avLst/>
          </a:prstGeom>
          <a:solidFill>
            <a:schemeClr val="bg1"/>
          </a:solidFill>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20000"/>
              </a:lnSpc>
            </a:pPr>
            <a:r>
              <a:rPr lang="en-GB" sz="2000" b="1" dirty="0">
                <a:solidFill>
                  <a:schemeClr val="tx2"/>
                </a:solidFill>
              </a:rPr>
              <a:t>MRI or clinical evidence that disease activity is poorly controlled should prompt discussion about the possibility of switching to a DMT that acts on the body in a different way</a:t>
            </a:r>
          </a:p>
        </p:txBody>
      </p:sp>
      <p:sp>
        <p:nvSpPr>
          <p:cNvPr id="5" name="Text Placeholder 4"/>
          <p:cNvSpPr>
            <a:spLocks noGrp="1"/>
          </p:cNvSpPr>
          <p:nvPr>
            <p:ph type="body" sz="quarter" idx="14"/>
          </p:nvPr>
        </p:nvSpPr>
        <p:spPr>
          <a:xfrm>
            <a:off x="528137" y="6057781"/>
            <a:ext cx="11066516" cy="800219"/>
          </a:xfrm>
        </p:spPr>
        <p:txBody>
          <a:bodyPr/>
          <a:lstStyle/>
          <a:p>
            <a:r>
              <a:rPr lang="en-GB" dirty="0">
                <a:solidFill>
                  <a:schemeClr val="bg1"/>
                </a:solidFill>
              </a:rPr>
              <a:t>DMT, disease-modifying therapy; MRI, magnetic resonance imaging </a:t>
            </a:r>
          </a:p>
          <a:p>
            <a:r>
              <a:rPr lang="en-GB" dirty="0">
                <a:solidFill>
                  <a:schemeClr val="bg1"/>
                </a:solidFill>
              </a:rPr>
              <a:t>1. </a:t>
            </a:r>
            <a:r>
              <a:rPr lang="en-GB" dirty="0" err="1">
                <a:solidFill>
                  <a:schemeClr val="bg1"/>
                </a:solidFill>
              </a:rPr>
              <a:t>Giovannoni</a:t>
            </a:r>
            <a:r>
              <a:rPr lang="en-GB" dirty="0">
                <a:solidFill>
                  <a:schemeClr val="bg1"/>
                </a:solidFill>
              </a:rPr>
              <a:t> G</a:t>
            </a:r>
            <a:r>
              <a:rPr lang="en-GB" i="1" dirty="0">
                <a:solidFill>
                  <a:schemeClr val="bg1"/>
                </a:solidFill>
              </a:rPr>
              <a:t> et al.</a:t>
            </a:r>
            <a:r>
              <a:rPr lang="en-GB" dirty="0">
                <a:solidFill>
                  <a:schemeClr val="bg1"/>
                </a:solidFill>
              </a:rPr>
              <a:t> 2015. Appendix 2. </a:t>
            </a:r>
            <a:r>
              <a:rPr lang="en-GB" i="1" dirty="0">
                <a:solidFill>
                  <a:schemeClr val="bg1"/>
                </a:solidFill>
              </a:rPr>
              <a:t>Brain health: time matters in multiple sclerosis</a:t>
            </a:r>
            <a:r>
              <a:rPr lang="en-GB" dirty="0">
                <a:solidFill>
                  <a:schemeClr val="bg1"/>
                </a:solidFill>
              </a:rPr>
              <a:t>; pp61–63</a:t>
            </a:r>
          </a:p>
          <a:p>
            <a:r>
              <a:rPr lang="en-US" dirty="0">
                <a:solidFill>
                  <a:schemeClr val="bg1"/>
                </a:solidFill>
              </a:rPr>
              <a:t>Adapted with permission from  Oxford PharmaGenesis from </a:t>
            </a:r>
            <a:r>
              <a:rPr lang="en-US" dirty="0" err="1">
                <a:solidFill>
                  <a:schemeClr val="bg1"/>
                </a:solidFill>
              </a:rPr>
              <a:t>Giovannoni</a:t>
            </a:r>
            <a:r>
              <a:rPr lang="en-US" dirty="0">
                <a:solidFill>
                  <a:schemeClr val="bg1"/>
                </a:solidFill>
              </a:rPr>
              <a:t> G et al. Brain health: time matters in multiple sclerosis, © 2015 Oxford PharmaGenesis Ltd.</a:t>
            </a:r>
          </a:p>
        </p:txBody>
      </p:sp>
      <p:pic>
        <p:nvPicPr>
          <p:cNvPr id="33" name="Picture 32"/>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994131" y="67716"/>
            <a:ext cx="1201044" cy="1201044"/>
          </a:xfrm>
          <a:prstGeom prst="rect">
            <a:avLst/>
          </a:prstGeom>
        </p:spPr>
      </p:pic>
    </p:spTree>
    <p:extLst>
      <p:ext uri="{BB962C8B-B14F-4D97-AF65-F5344CB8AC3E}">
        <p14:creationId xmlns:p14="http://schemas.microsoft.com/office/powerpoint/2010/main" val="199820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Informed, shared decision-making</a:t>
            </a:r>
          </a:p>
        </p:txBody>
      </p:sp>
      <p:sp>
        <p:nvSpPr>
          <p:cNvPr id="11" name="Text Placeholder 10"/>
          <p:cNvSpPr>
            <a:spLocks noGrp="1"/>
          </p:cNvSpPr>
          <p:nvPr>
            <p:ph type="body" sz="quarter" idx="14"/>
          </p:nvPr>
        </p:nvSpPr>
        <p:spPr/>
        <p:txBody>
          <a:bodyPr/>
          <a:lstStyle/>
          <a:p>
            <a:r>
              <a:rPr lang="en-GB" dirty="0"/>
              <a:t>DMT, disease-modifying therapy; HCP, healthcare professional</a:t>
            </a:r>
          </a:p>
          <a:p>
            <a:r>
              <a:rPr lang="en-GB" dirty="0"/>
              <a:t>1. de </a:t>
            </a:r>
            <a:r>
              <a:rPr lang="en-GB" dirty="0" err="1"/>
              <a:t>Seze</a:t>
            </a:r>
            <a:r>
              <a:rPr lang="en-GB" dirty="0"/>
              <a:t> J</a:t>
            </a:r>
            <a:r>
              <a:rPr lang="en-GB" i="1" dirty="0"/>
              <a:t> et al.</a:t>
            </a:r>
            <a:r>
              <a:rPr lang="en-GB" dirty="0"/>
              <a:t> </a:t>
            </a:r>
            <a:r>
              <a:rPr lang="en-GB" i="1" dirty="0"/>
              <a:t>Patient Prefer Adherence</a:t>
            </a:r>
            <a:r>
              <a:rPr lang="en-GB" dirty="0"/>
              <a:t> 2012;6:263–73; 2. </a:t>
            </a:r>
            <a:r>
              <a:rPr lang="en-GB" dirty="0" err="1"/>
              <a:t>Bunz</a:t>
            </a:r>
            <a:r>
              <a:rPr lang="en-GB" dirty="0"/>
              <a:t> TJ</a:t>
            </a:r>
            <a:r>
              <a:rPr lang="en-GB" i="1" dirty="0"/>
              <a:t> et al. Value Health</a:t>
            </a:r>
            <a:r>
              <a:rPr lang="en-GB" dirty="0"/>
              <a:t> 2013;16:A109</a:t>
            </a:r>
            <a:endParaRPr lang="en-US" dirty="0"/>
          </a:p>
        </p:txBody>
      </p:sp>
      <p:sp>
        <p:nvSpPr>
          <p:cNvPr id="9" name="Content Placeholder 6"/>
          <p:cNvSpPr>
            <a:spLocks noGrp="1"/>
          </p:cNvSpPr>
          <p:nvPr>
            <p:ph sz="half" idx="1"/>
          </p:nvPr>
        </p:nvSpPr>
        <p:spPr>
          <a:xfrm>
            <a:off x="528137" y="1600201"/>
            <a:ext cx="5555748" cy="4525963"/>
          </a:xfrm>
        </p:spPr>
        <p:txBody>
          <a:bodyPr>
            <a:normAutofit fontScale="85000" lnSpcReduction="20000"/>
          </a:bodyPr>
          <a:lstStyle/>
          <a:p>
            <a:pPr>
              <a:lnSpc>
                <a:spcPct val="120000"/>
              </a:lnSpc>
            </a:pPr>
            <a:r>
              <a:rPr lang="en-GB" dirty="0"/>
              <a:t>Decisions about DMTs should be informed and shared between you as a person with MS, and your HCPs </a:t>
            </a:r>
          </a:p>
          <a:p>
            <a:pPr>
              <a:lnSpc>
                <a:spcPct val="120000"/>
              </a:lnSpc>
            </a:pPr>
            <a:r>
              <a:rPr lang="en-GB" dirty="0"/>
              <a:t>You should feel able to discuss your values, needs, limitations, lifestyle, treatment goals and the likely disease course with your HCPs</a:t>
            </a:r>
          </a:p>
          <a:p>
            <a:pPr lvl="1">
              <a:lnSpc>
                <a:spcPct val="120000"/>
              </a:lnSpc>
            </a:pPr>
            <a:r>
              <a:rPr lang="en-GB" dirty="0"/>
              <a:t>When people with MS have open, trust-based relationships with HCPs, they are more likely to continue with treatment,</a:t>
            </a:r>
            <a:r>
              <a:rPr lang="en-GB" baseline="30000" dirty="0"/>
              <a:t>1</a:t>
            </a:r>
            <a:r>
              <a:rPr lang="en-GB" dirty="0"/>
              <a:t> and so are less likely to experience serious relapses</a:t>
            </a:r>
            <a:r>
              <a:rPr lang="en-GB" baseline="30000" dirty="0"/>
              <a:t>2</a:t>
            </a:r>
          </a:p>
        </p:txBody>
      </p:sp>
      <p:sp>
        <p:nvSpPr>
          <p:cNvPr id="10" name="Rounded Rectangle 9"/>
          <p:cNvSpPr/>
          <p:nvPr/>
        </p:nvSpPr>
        <p:spPr>
          <a:xfrm>
            <a:off x="6529635" y="1621599"/>
            <a:ext cx="5184576" cy="16633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A well-informed and proactive collaboration with your healthcare</a:t>
            </a:r>
            <a:br>
              <a:rPr lang="en-GB" sz="2400" dirty="0"/>
            </a:br>
            <a:r>
              <a:rPr lang="en-GB" sz="2400" dirty="0"/>
              <a:t> team is an important part of  </a:t>
            </a:r>
            <a:br>
              <a:rPr lang="en-GB" sz="2400" dirty="0"/>
            </a:br>
            <a:r>
              <a:rPr lang="en-GB" sz="2400" dirty="0"/>
              <a:t>managing your MS successfully</a:t>
            </a:r>
            <a:endParaRPr lang="en-US" sz="2400" dirty="0"/>
          </a:p>
        </p:txBody>
      </p:sp>
      <p:pic>
        <p:nvPicPr>
          <p:cNvPr id="14" name="Picture 13"/>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843222" y="67383"/>
            <a:ext cx="1345393" cy="134539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423" y="3712046"/>
            <a:ext cx="5715000" cy="2381250"/>
          </a:xfrm>
          <a:prstGeom prst="rect">
            <a:avLst/>
          </a:prstGeom>
        </p:spPr>
      </p:pic>
    </p:spTree>
    <p:extLst>
      <p:ext uri="{BB962C8B-B14F-4D97-AF65-F5344CB8AC3E}">
        <p14:creationId xmlns:p14="http://schemas.microsoft.com/office/powerpoint/2010/main" val="414482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Conclusions 1: What can you do?</a:t>
            </a:r>
            <a:endParaRPr lang="en-US" dirty="0"/>
          </a:p>
        </p:txBody>
      </p:sp>
      <p:sp>
        <p:nvSpPr>
          <p:cNvPr id="6" name="Content Placeholder 5"/>
          <p:cNvSpPr>
            <a:spLocks noGrp="1"/>
          </p:cNvSpPr>
          <p:nvPr>
            <p:ph idx="1"/>
          </p:nvPr>
        </p:nvSpPr>
        <p:spPr>
          <a:xfrm>
            <a:off x="3001243" y="1597820"/>
            <a:ext cx="8856984" cy="2158121"/>
          </a:xfrm>
        </p:spPr>
        <p:txBody>
          <a:bodyPr>
            <a:normAutofit/>
          </a:bodyPr>
          <a:lstStyle/>
          <a:p>
            <a:pPr lvl="0"/>
            <a:r>
              <a:rPr lang="en-GB" sz="2000" dirty="0"/>
              <a:t>Be aware that MS disease activity may be ongoing even when you feel well and that this can threaten brain health</a:t>
            </a:r>
          </a:p>
          <a:p>
            <a:r>
              <a:rPr lang="en-GB" sz="2000" dirty="0"/>
              <a:t>Discuss neurological reserve and brain health with others, including HCPs</a:t>
            </a:r>
          </a:p>
          <a:p>
            <a:endParaRPr lang="en-US" sz="2000" dirty="0"/>
          </a:p>
        </p:txBody>
      </p:sp>
      <p:sp>
        <p:nvSpPr>
          <p:cNvPr id="7" name="Text Placeholder 6"/>
          <p:cNvSpPr>
            <a:spLocks noGrp="1"/>
          </p:cNvSpPr>
          <p:nvPr>
            <p:ph type="body" sz="quarter" idx="14"/>
          </p:nvPr>
        </p:nvSpPr>
        <p:spPr/>
        <p:txBody>
          <a:bodyPr/>
          <a:lstStyle/>
          <a:p>
            <a:r>
              <a:rPr lang="en-GB" dirty="0"/>
              <a:t>HCP, healthcare professional</a:t>
            </a:r>
            <a:endParaRPr lang="en-US" dirty="0"/>
          </a:p>
        </p:txBody>
      </p:sp>
      <p:grpSp>
        <p:nvGrpSpPr>
          <p:cNvPr id="9" name="Group 8"/>
          <p:cNvGrpSpPr/>
          <p:nvPr/>
        </p:nvGrpSpPr>
        <p:grpSpPr>
          <a:xfrm>
            <a:off x="434015" y="1556791"/>
            <a:ext cx="2443387" cy="2376265"/>
            <a:chOff x="2320096" y="1700808"/>
            <a:chExt cx="2413565" cy="2376264"/>
          </a:xfrm>
        </p:grpSpPr>
        <p:sp>
          <p:nvSpPr>
            <p:cNvPr id="10" name="Rectangle 9"/>
            <p:cNvSpPr/>
            <p:nvPr/>
          </p:nvSpPr>
          <p:spPr>
            <a:xfrm>
              <a:off x="2348946" y="1700808"/>
              <a:ext cx="2376264" cy="2376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320096" y="3068959"/>
              <a:ext cx="2413565" cy="830997"/>
            </a:xfrm>
            <a:prstGeom prst="rect">
              <a:avLst/>
            </a:prstGeom>
          </p:spPr>
          <p:txBody>
            <a:bodyPr wrap="square">
              <a:spAutoFit/>
            </a:bodyPr>
            <a:lstStyle/>
            <a:p>
              <a:pPr algn="ctr"/>
              <a:r>
                <a:rPr lang="en-GB" sz="1600" b="1" dirty="0">
                  <a:solidFill>
                    <a:schemeClr val="bg1"/>
                  </a:solidFill>
                </a:rPr>
                <a:t>Understanding the importance of </a:t>
              </a:r>
              <a:r>
                <a:rPr lang="en-GB" sz="1600" b="1" spc="-60" dirty="0">
                  <a:solidFill>
                    <a:schemeClr val="bg1"/>
                  </a:solidFill>
                </a:rPr>
                <a:t>preserving brain health</a:t>
              </a:r>
            </a:p>
          </p:txBody>
        </p:sp>
        <p:pic>
          <p:nvPicPr>
            <p:cNvPr id="12" name="Picture 11"/>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973213" y="1916832"/>
              <a:ext cx="1159054" cy="1159054"/>
            </a:xfrm>
            <a:prstGeom prst="rect">
              <a:avLst/>
            </a:prstGeom>
          </p:spPr>
        </p:pic>
      </p:grpSp>
      <p:sp>
        <p:nvSpPr>
          <p:cNvPr id="17" name="Content Placeholder 5"/>
          <p:cNvSpPr txBox="1">
            <a:spLocks/>
          </p:cNvSpPr>
          <p:nvPr/>
        </p:nvSpPr>
        <p:spPr>
          <a:xfrm>
            <a:off x="3001243" y="4124053"/>
            <a:ext cx="8304529" cy="2473299"/>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Ask for urgent referral to a neurologist if MS is suspected, preferably to one with a specialist interest in MS, or to an MS specialist clinic</a:t>
            </a:r>
          </a:p>
          <a:p>
            <a:r>
              <a:rPr lang="en-GB" sz="2000" dirty="0"/>
              <a:t>Request timely access to diagnostic procedures, including MRI</a:t>
            </a:r>
            <a:endParaRPr lang="en-US" sz="2000" dirty="0"/>
          </a:p>
          <a:p>
            <a:r>
              <a:rPr lang="en-GB" sz="2000" dirty="0"/>
              <a:t>Stay in touch with your MS team if you do not receive a diagnosis straight away</a:t>
            </a:r>
            <a:endParaRPr lang="en-US" sz="2000" dirty="0"/>
          </a:p>
          <a:p>
            <a:endParaRPr lang="en-US" sz="2000" dirty="0"/>
          </a:p>
        </p:txBody>
      </p:sp>
      <p:grpSp>
        <p:nvGrpSpPr>
          <p:cNvPr id="18" name="Group 17"/>
          <p:cNvGrpSpPr/>
          <p:nvPr/>
        </p:nvGrpSpPr>
        <p:grpSpPr>
          <a:xfrm>
            <a:off x="490409" y="4085456"/>
            <a:ext cx="2363987" cy="2341446"/>
            <a:chOff x="467089" y="1717328"/>
            <a:chExt cx="2399140" cy="2376264"/>
          </a:xfrm>
        </p:grpSpPr>
        <p:sp>
          <p:nvSpPr>
            <p:cNvPr id="19" name="Rectangle 18"/>
            <p:cNvSpPr/>
            <p:nvPr/>
          </p:nvSpPr>
          <p:spPr>
            <a:xfrm>
              <a:off x="467089" y="1717328"/>
              <a:ext cx="2376264" cy="23762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75540" y="3085480"/>
              <a:ext cx="2390689" cy="584775"/>
            </a:xfrm>
            <a:prstGeom prst="rect">
              <a:avLst/>
            </a:prstGeom>
          </p:spPr>
          <p:txBody>
            <a:bodyPr wrap="square">
              <a:spAutoFit/>
            </a:bodyPr>
            <a:lstStyle/>
            <a:p>
              <a:pPr algn="ctr"/>
              <a:r>
                <a:rPr lang="en-GB" sz="1600" b="1" dirty="0">
                  <a:solidFill>
                    <a:schemeClr val="bg1"/>
                  </a:solidFill>
                </a:rPr>
                <a:t>Early referral </a:t>
              </a:r>
              <a:br>
                <a:rPr lang="en-GB" sz="1600" b="1" dirty="0">
                  <a:solidFill>
                    <a:schemeClr val="bg1"/>
                  </a:solidFill>
                </a:rPr>
              </a:br>
              <a:r>
                <a:rPr lang="en-GB" sz="1600" b="1" dirty="0">
                  <a:solidFill>
                    <a:schemeClr val="bg1"/>
                  </a:solidFill>
                </a:rPr>
                <a:t>and diagnosis</a:t>
              </a:r>
            </a:p>
          </p:txBody>
        </p:sp>
        <p:pic>
          <p:nvPicPr>
            <p:cNvPr id="21" name="Picture 2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115894" y="1967679"/>
              <a:ext cx="1159054" cy="1159054"/>
            </a:xfrm>
            <a:prstGeom prst="rect">
              <a:avLst/>
            </a:prstGeom>
          </p:spPr>
        </p:pic>
      </p:grpSp>
    </p:spTree>
    <p:extLst>
      <p:ext uri="{BB962C8B-B14F-4D97-AF65-F5344CB8AC3E}">
        <p14:creationId xmlns:p14="http://schemas.microsoft.com/office/powerpoint/2010/main" val="256883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Conclusions 2: What can you do?</a:t>
            </a:r>
            <a:endParaRPr lang="en-US" dirty="0"/>
          </a:p>
        </p:txBody>
      </p:sp>
      <p:sp>
        <p:nvSpPr>
          <p:cNvPr id="6" name="Content Placeholder 5"/>
          <p:cNvSpPr>
            <a:spLocks noGrp="1"/>
          </p:cNvSpPr>
          <p:nvPr>
            <p:ph idx="1"/>
          </p:nvPr>
        </p:nvSpPr>
        <p:spPr>
          <a:xfrm>
            <a:off x="3001243" y="1597820"/>
            <a:ext cx="8304529" cy="4525963"/>
          </a:xfrm>
        </p:spPr>
        <p:txBody>
          <a:bodyPr>
            <a:normAutofit/>
          </a:bodyPr>
          <a:lstStyle/>
          <a:p>
            <a:r>
              <a:rPr lang="en-GB" sz="2000" dirty="0"/>
              <a:t>Ask your HCPs whether it is appropriate to start treatment with a DMT</a:t>
            </a:r>
          </a:p>
          <a:p>
            <a:r>
              <a:rPr lang="en-GB" sz="2000" dirty="0"/>
              <a:t>Find out what options are available</a:t>
            </a:r>
          </a:p>
          <a:p>
            <a:endParaRPr lang="en-US" sz="2000" dirty="0"/>
          </a:p>
        </p:txBody>
      </p:sp>
      <p:sp>
        <p:nvSpPr>
          <p:cNvPr id="7" name="Text Placeholder 6"/>
          <p:cNvSpPr>
            <a:spLocks noGrp="1"/>
          </p:cNvSpPr>
          <p:nvPr>
            <p:ph type="body" sz="quarter" idx="14"/>
          </p:nvPr>
        </p:nvSpPr>
        <p:spPr/>
        <p:txBody>
          <a:bodyPr/>
          <a:lstStyle/>
          <a:p>
            <a:r>
              <a:rPr lang="en-GB" dirty="0"/>
              <a:t>DMT, disease-modifying therapy; HCP, healthcare professional</a:t>
            </a:r>
            <a:endParaRPr lang="en-US" dirty="0"/>
          </a:p>
        </p:txBody>
      </p:sp>
      <p:sp>
        <p:nvSpPr>
          <p:cNvPr id="17" name="Content Placeholder 5"/>
          <p:cNvSpPr txBox="1">
            <a:spLocks/>
          </p:cNvSpPr>
          <p:nvPr/>
        </p:nvSpPr>
        <p:spPr>
          <a:xfrm>
            <a:off x="3001243" y="4124053"/>
            <a:ext cx="8304529" cy="254530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Embrace a brain-healthy lifestyle that includes keeping physically active, keeping your weight under control, keeping your mind active, not smoking, watching how much you drink and taking any prescribed medications</a:t>
            </a:r>
          </a:p>
          <a:p>
            <a:endParaRPr lang="en-US" sz="2000" dirty="0"/>
          </a:p>
        </p:txBody>
      </p:sp>
      <p:grpSp>
        <p:nvGrpSpPr>
          <p:cNvPr id="2" name="Group 1"/>
          <p:cNvGrpSpPr/>
          <p:nvPr/>
        </p:nvGrpSpPr>
        <p:grpSpPr>
          <a:xfrm>
            <a:off x="486713" y="1556792"/>
            <a:ext cx="2390689" cy="2376264"/>
            <a:chOff x="486713" y="1556792"/>
            <a:chExt cx="2390689" cy="2376264"/>
          </a:xfrm>
        </p:grpSpPr>
        <p:sp>
          <p:nvSpPr>
            <p:cNvPr id="28" name="Rectangle 27"/>
            <p:cNvSpPr/>
            <p:nvPr/>
          </p:nvSpPr>
          <p:spPr>
            <a:xfrm>
              <a:off x="486713" y="1556792"/>
              <a:ext cx="2376264" cy="23762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86713" y="2844552"/>
              <a:ext cx="2390689" cy="1077218"/>
            </a:xfrm>
            <a:prstGeom prst="rect">
              <a:avLst/>
            </a:prstGeom>
          </p:spPr>
          <p:txBody>
            <a:bodyPr wrap="square">
              <a:spAutoFit/>
            </a:bodyPr>
            <a:lstStyle/>
            <a:p>
              <a:pPr algn="ctr"/>
              <a:r>
                <a:rPr lang="en-US" sz="1600" b="1" dirty="0">
                  <a:solidFill>
                    <a:schemeClr val="bg1"/>
                  </a:solidFill>
                </a:rPr>
                <a:t>Early treatment with a disease-modifying </a:t>
              </a:r>
              <a:r>
                <a:rPr lang="en-US" sz="1600" b="1" spc="-90" dirty="0">
                  <a:solidFill>
                    <a:schemeClr val="bg1"/>
                  </a:solidFill>
                </a:rPr>
                <a:t>therapy (when appropriate)</a:t>
              </a:r>
              <a:endParaRPr lang="en-GB" sz="1600" b="1" spc="-90" dirty="0">
                <a:solidFill>
                  <a:schemeClr val="bg1"/>
                </a:solidFill>
              </a:endParaRPr>
            </a:p>
          </p:txBody>
        </p:sp>
        <p:pic>
          <p:nvPicPr>
            <p:cNvPr id="30" name="Picture 29"/>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23633" y="1757506"/>
              <a:ext cx="1159054" cy="1159054"/>
            </a:xfrm>
            <a:prstGeom prst="rect">
              <a:avLst/>
            </a:prstGeom>
          </p:spPr>
        </p:pic>
      </p:grpSp>
      <p:sp>
        <p:nvSpPr>
          <p:cNvPr id="32" name="Rectangle 31"/>
          <p:cNvSpPr/>
          <p:nvPr/>
        </p:nvSpPr>
        <p:spPr>
          <a:xfrm>
            <a:off x="464716" y="4085456"/>
            <a:ext cx="2389681" cy="2376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73215" y="5453608"/>
            <a:ext cx="2404187" cy="830997"/>
          </a:xfrm>
          <a:prstGeom prst="rect">
            <a:avLst/>
          </a:prstGeom>
        </p:spPr>
        <p:txBody>
          <a:bodyPr wrap="square">
            <a:spAutoFit/>
          </a:bodyPr>
          <a:lstStyle/>
          <a:p>
            <a:pPr algn="ctr"/>
            <a:r>
              <a:rPr lang="en-GB" sz="1600" b="1" dirty="0">
                <a:solidFill>
                  <a:schemeClr val="bg1"/>
                </a:solidFill>
              </a:rPr>
              <a:t>Living a brain-healthy lifestyle, including </a:t>
            </a:r>
            <a:r>
              <a:rPr lang="en-GB" sz="1600" b="1" spc="-60" dirty="0">
                <a:solidFill>
                  <a:schemeClr val="bg1"/>
                </a:solidFill>
              </a:rPr>
              <a:t>treating other diseases  </a:t>
            </a:r>
            <a:r>
              <a:rPr lang="en-GB" sz="1600" b="1" dirty="0">
                <a:solidFill>
                  <a:schemeClr val="bg1"/>
                </a:solidFill>
              </a:rPr>
              <a:t> </a:t>
            </a:r>
          </a:p>
        </p:txBody>
      </p:sp>
      <p:pic>
        <p:nvPicPr>
          <p:cNvPr id="16" name="Picture 1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31727" y="4149080"/>
            <a:ext cx="1455658" cy="1455658"/>
          </a:xfrm>
          <a:prstGeom prst="rect">
            <a:avLst/>
          </a:prstGeom>
        </p:spPr>
      </p:pic>
    </p:spTree>
    <p:extLst>
      <p:ext uri="{BB962C8B-B14F-4D97-AF65-F5344CB8AC3E}">
        <p14:creationId xmlns:p14="http://schemas.microsoft.com/office/powerpoint/2010/main" val="185245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Conclusions 3: What can you do?</a:t>
            </a:r>
            <a:endParaRPr lang="en-US" dirty="0"/>
          </a:p>
        </p:txBody>
      </p:sp>
      <p:sp>
        <p:nvSpPr>
          <p:cNvPr id="6" name="Content Placeholder 5"/>
          <p:cNvSpPr>
            <a:spLocks noGrp="1"/>
          </p:cNvSpPr>
          <p:nvPr>
            <p:ph idx="1"/>
          </p:nvPr>
        </p:nvSpPr>
        <p:spPr>
          <a:xfrm>
            <a:off x="3001243" y="1597820"/>
            <a:ext cx="9001000" cy="2677821"/>
          </a:xfrm>
        </p:spPr>
        <p:txBody>
          <a:bodyPr>
            <a:normAutofit/>
          </a:bodyPr>
          <a:lstStyle/>
          <a:p>
            <a:r>
              <a:rPr lang="en-GB" sz="2000" dirty="0"/>
              <a:t>Keep an MS diary and share this information with your HCPs</a:t>
            </a:r>
          </a:p>
          <a:p>
            <a:r>
              <a:rPr lang="en-GB" sz="2000" dirty="0"/>
              <a:t>Discuss strategies for managing your MS</a:t>
            </a:r>
          </a:p>
          <a:p>
            <a:r>
              <a:rPr lang="en-GB" sz="2000" dirty="0"/>
              <a:t>Ask the HCPs who oversee your treatment how they plan to monitor your MS</a:t>
            </a:r>
          </a:p>
          <a:p>
            <a:r>
              <a:rPr lang="en-GB" sz="2000" dirty="0"/>
              <a:t>Ensure that you feel well informed about the results of your </a:t>
            </a:r>
            <a:r>
              <a:rPr lang="en-US" sz="2000" dirty="0"/>
              <a:t>clinical assessments and MRI </a:t>
            </a:r>
            <a:r>
              <a:rPr lang="en-GB" sz="2000" dirty="0"/>
              <a:t>scans</a:t>
            </a:r>
          </a:p>
          <a:p>
            <a:r>
              <a:rPr lang="en-GB" sz="2000" dirty="0"/>
              <a:t>Ask whether it is appropriate to switch to another DMT</a:t>
            </a:r>
            <a:endParaRPr lang="en-US" sz="2000" dirty="0"/>
          </a:p>
        </p:txBody>
      </p:sp>
      <p:sp>
        <p:nvSpPr>
          <p:cNvPr id="7" name="Text Placeholder 6"/>
          <p:cNvSpPr>
            <a:spLocks noGrp="1"/>
          </p:cNvSpPr>
          <p:nvPr>
            <p:ph type="body" sz="quarter" idx="14"/>
          </p:nvPr>
        </p:nvSpPr>
        <p:spPr/>
        <p:txBody>
          <a:bodyPr/>
          <a:lstStyle/>
          <a:p>
            <a:r>
              <a:rPr lang="en-GB" dirty="0"/>
              <a:t>DMT, disease-modifying therapy; HCP, healthcare professional; MRI, magnetic resonance imaging</a:t>
            </a:r>
            <a:endParaRPr lang="en-US" dirty="0"/>
          </a:p>
        </p:txBody>
      </p:sp>
      <p:sp>
        <p:nvSpPr>
          <p:cNvPr id="17" name="Content Placeholder 5"/>
          <p:cNvSpPr txBox="1">
            <a:spLocks/>
          </p:cNvSpPr>
          <p:nvPr/>
        </p:nvSpPr>
        <p:spPr>
          <a:xfrm>
            <a:off x="3001243" y="4124052"/>
            <a:ext cx="8304529" cy="2262981"/>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Be part of the decision-making process  together with your HCPs</a:t>
            </a:r>
          </a:p>
          <a:p>
            <a:r>
              <a:rPr lang="en-GB" sz="2000" dirty="0"/>
              <a:t>Prepare for your appointments by making notes about topics you would like to discuss</a:t>
            </a:r>
          </a:p>
          <a:p>
            <a:r>
              <a:rPr lang="en-GB" sz="2000" dirty="0"/>
              <a:t>Explain to your HCPs what matters to you</a:t>
            </a:r>
          </a:p>
          <a:p>
            <a:r>
              <a:rPr lang="en-GB" sz="2000" dirty="0"/>
              <a:t>Look for other resources to help with these conversations</a:t>
            </a:r>
          </a:p>
          <a:p>
            <a:pPr lvl="1"/>
            <a:r>
              <a:rPr lang="en-GB" sz="1600" dirty="0"/>
              <a:t>Your local MS patient organizations may be able to help</a:t>
            </a:r>
          </a:p>
          <a:p>
            <a:endParaRPr lang="en-US" sz="2000" dirty="0"/>
          </a:p>
        </p:txBody>
      </p:sp>
      <p:sp>
        <p:nvSpPr>
          <p:cNvPr id="29" name="Rectangle 28"/>
          <p:cNvSpPr/>
          <p:nvPr/>
        </p:nvSpPr>
        <p:spPr>
          <a:xfrm>
            <a:off x="486713" y="2844552"/>
            <a:ext cx="2390689" cy="1077218"/>
          </a:xfrm>
          <a:prstGeom prst="rect">
            <a:avLst/>
          </a:prstGeom>
        </p:spPr>
        <p:txBody>
          <a:bodyPr wrap="square">
            <a:spAutoFit/>
          </a:bodyPr>
          <a:lstStyle/>
          <a:p>
            <a:pPr algn="ctr"/>
            <a:r>
              <a:rPr lang="en-US" sz="1600" b="1" dirty="0">
                <a:solidFill>
                  <a:schemeClr val="bg1"/>
                </a:solidFill>
              </a:rPr>
              <a:t>Early treatment with a disease-modifying </a:t>
            </a:r>
            <a:r>
              <a:rPr lang="en-US" sz="1600" b="1" spc="-90" dirty="0">
                <a:solidFill>
                  <a:schemeClr val="bg1"/>
                </a:solidFill>
              </a:rPr>
              <a:t>therapy (when appropriate)</a:t>
            </a:r>
            <a:endParaRPr lang="en-GB" sz="1600" b="1" spc="-90" dirty="0">
              <a:solidFill>
                <a:schemeClr val="bg1"/>
              </a:solidFill>
            </a:endParaRPr>
          </a:p>
        </p:txBody>
      </p:sp>
      <p:pic>
        <p:nvPicPr>
          <p:cNvPr id="30" name="Picture 29"/>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23633" y="1757506"/>
            <a:ext cx="1159054" cy="1159054"/>
          </a:xfrm>
          <a:prstGeom prst="rect">
            <a:avLst/>
          </a:prstGeom>
        </p:spPr>
      </p:pic>
      <p:grpSp>
        <p:nvGrpSpPr>
          <p:cNvPr id="13" name="Group 12"/>
          <p:cNvGrpSpPr/>
          <p:nvPr/>
        </p:nvGrpSpPr>
        <p:grpSpPr>
          <a:xfrm>
            <a:off x="492190" y="1556792"/>
            <a:ext cx="2399140" cy="2376264"/>
            <a:chOff x="4899038" y="4229472"/>
            <a:chExt cx="2399140" cy="2376264"/>
          </a:xfrm>
        </p:grpSpPr>
        <p:sp>
          <p:nvSpPr>
            <p:cNvPr id="14" name="Rectangle 13"/>
            <p:cNvSpPr/>
            <p:nvPr/>
          </p:nvSpPr>
          <p:spPr>
            <a:xfrm>
              <a:off x="4907488" y="4229472"/>
              <a:ext cx="2376264" cy="2376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899038" y="5517232"/>
              <a:ext cx="2399140" cy="1077218"/>
            </a:xfrm>
            <a:prstGeom prst="rect">
              <a:avLst/>
            </a:prstGeom>
          </p:spPr>
          <p:txBody>
            <a:bodyPr wrap="square">
              <a:spAutoFit/>
            </a:bodyPr>
            <a:lstStyle/>
            <a:p>
              <a:pPr algn="ctr"/>
              <a:r>
                <a:rPr lang="en-GB" sz="1600" b="1" dirty="0">
                  <a:solidFill>
                    <a:schemeClr val="bg1"/>
                  </a:solidFill>
                </a:rPr>
                <a:t>A plan to monitor MS disease activity and</a:t>
              </a:r>
              <a:br>
                <a:rPr lang="en-GB" sz="1600" b="1" dirty="0">
                  <a:solidFill>
                    <a:schemeClr val="bg1"/>
                  </a:solidFill>
                </a:rPr>
              </a:br>
              <a:r>
                <a:rPr lang="en-GB" sz="1600" b="1" dirty="0">
                  <a:solidFill>
                    <a:schemeClr val="bg1"/>
                  </a:solidFill>
                </a:rPr>
                <a:t> to switch therapy if </a:t>
              </a:r>
              <a:r>
                <a:rPr lang="en-GB" sz="1600" b="1" spc="-60" dirty="0">
                  <a:solidFill>
                    <a:schemeClr val="bg1"/>
                  </a:solidFill>
                </a:rPr>
                <a:t>treatment is not working</a:t>
              </a:r>
            </a:p>
          </p:txBody>
        </p:sp>
        <p:pic>
          <p:nvPicPr>
            <p:cNvPr id="16" name="Picture 1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5619850" y="4432322"/>
              <a:ext cx="1015038" cy="1015038"/>
            </a:xfrm>
            <a:prstGeom prst="rect">
              <a:avLst/>
            </a:prstGeom>
          </p:spPr>
        </p:pic>
      </p:grpSp>
      <p:sp>
        <p:nvSpPr>
          <p:cNvPr id="19" name="Rectangle 18"/>
          <p:cNvSpPr/>
          <p:nvPr/>
        </p:nvSpPr>
        <p:spPr>
          <a:xfrm>
            <a:off x="482526" y="4085456"/>
            <a:ext cx="2376264" cy="23762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73215" y="5386569"/>
            <a:ext cx="2367813" cy="584775"/>
          </a:xfrm>
          <a:prstGeom prst="rect">
            <a:avLst/>
          </a:prstGeom>
        </p:spPr>
        <p:txBody>
          <a:bodyPr wrap="square">
            <a:spAutoFit/>
          </a:bodyPr>
          <a:lstStyle/>
          <a:p>
            <a:pPr algn="ctr"/>
            <a:r>
              <a:rPr lang="en-GB" sz="1600" b="1" dirty="0">
                <a:solidFill>
                  <a:schemeClr val="bg1"/>
                </a:solidFill>
              </a:rPr>
              <a:t>Informed, shared decision-making</a:t>
            </a:r>
          </a:p>
        </p:txBody>
      </p:sp>
      <p:pic>
        <p:nvPicPr>
          <p:cNvPr id="21" name="Picture 20"/>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78744" y="4275641"/>
            <a:ext cx="1156753" cy="1156753"/>
          </a:xfrm>
          <a:prstGeom prst="rect">
            <a:avLst/>
          </a:prstGeom>
        </p:spPr>
      </p:pic>
    </p:spTree>
    <p:extLst>
      <p:ext uri="{BB962C8B-B14F-4D97-AF65-F5344CB8AC3E}">
        <p14:creationId xmlns:p14="http://schemas.microsoft.com/office/powerpoint/2010/main" val="280039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766" y="6242530"/>
            <a:ext cx="1545668" cy="2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30447" y="2479019"/>
            <a:ext cx="11318440" cy="160043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400" dirty="0">
                <a:solidFill>
                  <a:schemeClr val="tx2"/>
                </a:solidFill>
              </a:rPr>
              <a:t>Our vision is to create a better future for </a:t>
            </a:r>
            <a:br>
              <a:rPr lang="en-GB" sz="4400" dirty="0">
                <a:solidFill>
                  <a:schemeClr val="tx2"/>
                </a:solidFill>
              </a:rPr>
            </a:br>
            <a:r>
              <a:rPr lang="en-GB" sz="4400" dirty="0">
                <a:solidFill>
                  <a:schemeClr val="tx2"/>
                </a:solidFill>
              </a:rPr>
              <a:t>people with MS and their families</a:t>
            </a:r>
          </a:p>
        </p:txBody>
      </p:sp>
      <p:sp>
        <p:nvSpPr>
          <p:cNvPr id="11" name="Rectangle 10"/>
          <p:cNvSpPr/>
          <p:nvPr/>
        </p:nvSpPr>
        <p:spPr>
          <a:xfrm>
            <a:off x="510495" y="4302215"/>
            <a:ext cx="11287627" cy="1046440"/>
          </a:xfrm>
          <a:prstGeom prst="rect">
            <a:avLst/>
          </a:prstGeom>
        </p:spPr>
        <p:txBody>
          <a:bodyPr wrap="square">
            <a:spAutoFit/>
          </a:bodyPr>
          <a:lstStyle/>
          <a:p>
            <a:pPr algn="ctr"/>
            <a:r>
              <a:rPr lang="en-GB" sz="2400" dirty="0"/>
              <a:t>Your voice will help to effect this change</a:t>
            </a:r>
          </a:p>
          <a:p>
            <a:pPr algn="ctr"/>
            <a:endParaRPr lang="en-GB" dirty="0"/>
          </a:p>
          <a:p>
            <a:pPr algn="ctr"/>
            <a:r>
              <a:rPr lang="en-GB" sz="2000" dirty="0"/>
              <a:t>Commit to supporting the MS Brain Health recommendations at </a:t>
            </a:r>
            <a:r>
              <a:rPr lang="en-GB" sz="2000" b="1" dirty="0"/>
              <a:t>www.msbrainhealth.org</a:t>
            </a:r>
          </a:p>
        </p:txBody>
      </p:sp>
      <p:pic>
        <p:nvPicPr>
          <p:cNvPr id="9" name="Picture 2" descr="Z:\POLICY\MS\OHPF Multi-sponsor\OHPF004 ECTRIMS or other scientific sympo\Manuscript\Symposium presentations\Gavin Giovannoni\SLide sources\BH_logo_tag_l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283" y="159070"/>
            <a:ext cx="5379352" cy="2017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31394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 y="4838976"/>
            <a:ext cx="8018088" cy="399600"/>
          </a:xfrm>
        </p:spPr>
        <p:txBody>
          <a:bodyPr/>
          <a:lstStyle/>
          <a:p>
            <a:endParaRPr lang="en-US" dirty="0"/>
          </a:p>
        </p:txBody>
      </p:sp>
      <p:sp>
        <p:nvSpPr>
          <p:cNvPr id="3" name="Subtitle 2"/>
          <p:cNvSpPr>
            <a:spLocks noGrp="1"/>
          </p:cNvSpPr>
          <p:nvPr>
            <p:ph type="subTitle" idx="1"/>
          </p:nvPr>
        </p:nvSpPr>
        <p:spPr>
          <a:xfrm>
            <a:off x="-2" y="4296871"/>
            <a:ext cx="8018088" cy="524311"/>
          </a:xfrm>
        </p:spPr>
        <p:txBody>
          <a:bodyPr/>
          <a:lstStyle/>
          <a:p>
            <a:endParaRPr lang="en-US" dirty="0"/>
          </a:p>
        </p:txBody>
      </p:sp>
      <p:sp>
        <p:nvSpPr>
          <p:cNvPr id="4" name="Title 3"/>
          <p:cNvSpPr>
            <a:spLocks noGrp="1"/>
          </p:cNvSpPr>
          <p:nvPr>
            <p:ph type="title"/>
          </p:nvPr>
        </p:nvSpPr>
        <p:spPr/>
        <p:txBody>
          <a:bodyPr/>
          <a:lstStyle/>
          <a:p>
            <a:r>
              <a:rPr lang="en-GB" dirty="0"/>
              <a:t>Brain health: a guide for people with multiple sclerosis</a:t>
            </a:r>
            <a:endParaRPr lang="en-US" dirty="0"/>
          </a:p>
        </p:txBody>
      </p:sp>
    </p:spTree>
    <p:extLst>
      <p:ext uri="{BB962C8B-B14F-4D97-AF65-F5344CB8AC3E}">
        <p14:creationId xmlns:p14="http://schemas.microsoft.com/office/powerpoint/2010/main" val="257632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Authored by </a:t>
            </a:r>
            <a:r>
              <a:rPr lang="en-US" dirty="0"/>
              <a:t>international experts</a:t>
            </a:r>
          </a:p>
        </p:txBody>
      </p:sp>
      <p:sp>
        <p:nvSpPr>
          <p:cNvPr id="9" name="Text Placeholder 8"/>
          <p:cNvSpPr>
            <a:spLocks noGrp="1"/>
          </p:cNvSpPr>
          <p:nvPr>
            <p:ph type="body" sz="quarter" idx="14"/>
          </p:nvPr>
        </p:nvSpPr>
        <p:spPr/>
        <p:txBody>
          <a:bodyPr/>
          <a:lstStyle/>
          <a:p>
            <a:endParaRPr lang="en-US"/>
          </a:p>
        </p:txBody>
      </p:sp>
      <p:sp>
        <p:nvSpPr>
          <p:cNvPr id="12" name="Content Placeholder 4"/>
          <p:cNvSpPr>
            <a:spLocks noGrp="1"/>
          </p:cNvSpPr>
          <p:nvPr>
            <p:ph sz="half" idx="1"/>
          </p:nvPr>
        </p:nvSpPr>
        <p:spPr>
          <a:xfrm>
            <a:off x="528137" y="1600201"/>
            <a:ext cx="5555748" cy="4525963"/>
          </a:xfrm>
        </p:spPr>
        <p:txBody>
          <a:bodyPr>
            <a:normAutofit fontScale="55000" lnSpcReduction="20000"/>
          </a:bodyPr>
          <a:lstStyle/>
          <a:p>
            <a:pPr marL="0" indent="0">
              <a:lnSpc>
                <a:spcPct val="120000"/>
              </a:lnSpc>
              <a:buNone/>
            </a:pPr>
            <a:r>
              <a:rPr lang="en-GB" b="1" dirty="0"/>
              <a:t>Mr George Pepper</a:t>
            </a:r>
            <a:endParaRPr lang="en-US" b="1" dirty="0"/>
          </a:p>
          <a:p>
            <a:pPr marL="0" indent="0">
              <a:lnSpc>
                <a:spcPct val="120000"/>
              </a:lnSpc>
              <a:buNone/>
            </a:pPr>
            <a:r>
              <a:rPr lang="en-GB" dirty="0"/>
              <a:t>shift.ms, Leeds, UK</a:t>
            </a:r>
            <a:endParaRPr lang="en-US" dirty="0"/>
          </a:p>
          <a:p>
            <a:pPr marL="0" indent="0">
              <a:lnSpc>
                <a:spcPct val="120000"/>
              </a:lnSpc>
              <a:buNone/>
            </a:pPr>
            <a:r>
              <a:rPr lang="en-GB" b="1" dirty="0"/>
              <a:t>Professor Helmut </a:t>
            </a:r>
            <a:r>
              <a:rPr lang="en-GB" b="1" dirty="0" err="1"/>
              <a:t>Butzkueven</a:t>
            </a:r>
            <a:endParaRPr lang="en-US" b="1" dirty="0"/>
          </a:p>
          <a:p>
            <a:pPr marL="0" indent="0">
              <a:lnSpc>
                <a:spcPct val="120000"/>
              </a:lnSpc>
              <a:buNone/>
            </a:pPr>
            <a:r>
              <a:rPr lang="en-GB" dirty="0"/>
              <a:t>Melbourne Brain Centre, Royal Melbourne Hospital, University of Melbourne, Parkville, Australia</a:t>
            </a:r>
            <a:endParaRPr lang="en-US" dirty="0"/>
          </a:p>
          <a:p>
            <a:pPr marL="0" indent="0">
              <a:lnSpc>
                <a:spcPct val="120000"/>
              </a:lnSpc>
              <a:buNone/>
            </a:pPr>
            <a:r>
              <a:rPr lang="en-GB" b="1" dirty="0"/>
              <a:t>Professor </a:t>
            </a:r>
            <a:r>
              <a:rPr lang="en-GB" b="1" dirty="0" err="1"/>
              <a:t>Suhayl</a:t>
            </a:r>
            <a:r>
              <a:rPr lang="en-GB" b="1" dirty="0"/>
              <a:t> </a:t>
            </a:r>
            <a:r>
              <a:rPr lang="en-GB" b="1" dirty="0" err="1"/>
              <a:t>Dhib-Jalbut</a:t>
            </a:r>
            <a:endParaRPr lang="en-US" b="1" dirty="0"/>
          </a:p>
          <a:p>
            <a:pPr marL="0" indent="0">
              <a:lnSpc>
                <a:spcPct val="120000"/>
              </a:lnSpc>
              <a:buNone/>
            </a:pPr>
            <a:r>
              <a:rPr lang="en-GB" dirty="0"/>
              <a:t>Department of Neurology, RUTGERS-Robert Wood Johnson Medical School, New Brunswick, NJ, USA</a:t>
            </a:r>
            <a:endParaRPr lang="en-US" dirty="0"/>
          </a:p>
          <a:p>
            <a:pPr marL="0" indent="0">
              <a:lnSpc>
                <a:spcPct val="120000"/>
              </a:lnSpc>
              <a:buNone/>
            </a:pPr>
            <a:r>
              <a:rPr lang="en-GB" b="1" dirty="0"/>
              <a:t>Professor Gavin </a:t>
            </a:r>
            <a:r>
              <a:rPr lang="en-GB" b="1" dirty="0" err="1"/>
              <a:t>Giovannoni</a:t>
            </a:r>
            <a:endParaRPr lang="en-US" b="1" dirty="0"/>
          </a:p>
          <a:p>
            <a:pPr marL="0" indent="0">
              <a:lnSpc>
                <a:spcPct val="120000"/>
              </a:lnSpc>
              <a:buNone/>
            </a:pPr>
            <a:r>
              <a:rPr lang="en-GB" dirty="0"/>
              <a:t>Queen Mary University London, </a:t>
            </a:r>
            <a:r>
              <a:rPr lang="en-GB" dirty="0" err="1"/>
              <a:t>Blizard</a:t>
            </a:r>
            <a:r>
              <a:rPr lang="en-GB" dirty="0"/>
              <a:t> Institute, </a:t>
            </a:r>
            <a:r>
              <a:rPr lang="en-GB" dirty="0" err="1"/>
              <a:t>Barts</a:t>
            </a:r>
            <a:r>
              <a:rPr lang="en-GB" dirty="0"/>
              <a:t> and The London School of Medicine and Dentistry, London, UK</a:t>
            </a:r>
            <a:endParaRPr lang="en-US" dirty="0"/>
          </a:p>
          <a:p>
            <a:pPr marL="0" indent="0">
              <a:lnSpc>
                <a:spcPct val="120000"/>
              </a:lnSpc>
              <a:buNone/>
            </a:pPr>
            <a:r>
              <a:rPr lang="en-GB" b="1" dirty="0"/>
              <a:t>Professor Eva </a:t>
            </a:r>
            <a:r>
              <a:rPr lang="en-GB" b="1" dirty="0" err="1"/>
              <a:t>Havrdová</a:t>
            </a:r>
            <a:endParaRPr lang="en-US" b="1" dirty="0"/>
          </a:p>
          <a:p>
            <a:pPr marL="0" indent="0">
              <a:lnSpc>
                <a:spcPct val="120000"/>
              </a:lnSpc>
              <a:buNone/>
            </a:pPr>
            <a:r>
              <a:rPr lang="en-GB" dirty="0"/>
              <a:t>Department of Neurology, Charles University in Prague, Prague, Czech Republic</a:t>
            </a:r>
            <a:endParaRPr lang="en-US" dirty="0"/>
          </a:p>
        </p:txBody>
      </p:sp>
      <p:sp>
        <p:nvSpPr>
          <p:cNvPr id="13" name="Content Placeholder 5"/>
          <p:cNvSpPr txBox="1">
            <a:spLocks/>
          </p:cNvSpPr>
          <p:nvPr/>
        </p:nvSpPr>
        <p:spPr>
          <a:xfrm>
            <a:off x="6103298" y="1600201"/>
            <a:ext cx="5555046" cy="4997151"/>
          </a:xfrm>
          <a:prstGeom prst="rect">
            <a:avLst/>
          </a:prstGeom>
        </p:spPr>
        <p:txBody>
          <a:bodyPr>
            <a:normAutofit fontScale="55000" lnSpcReduction="20000"/>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b="1"/>
              <a:t>Professor Jeremy Hobart</a:t>
            </a:r>
            <a:endParaRPr lang="en-US" b="1"/>
          </a:p>
          <a:p>
            <a:pPr marL="0" indent="0">
              <a:lnSpc>
                <a:spcPct val="120000"/>
              </a:lnSpc>
              <a:buFont typeface="Arial" panose="020B0604020202020204" pitchFamily="34" charset="0"/>
              <a:buNone/>
            </a:pPr>
            <a:r>
              <a:rPr lang="en-GB"/>
              <a:t>Plymouth University Peninsula Schools of Medicine and Dentistry, Plymouth, UK</a:t>
            </a:r>
            <a:endParaRPr lang="en-US"/>
          </a:p>
          <a:p>
            <a:pPr marL="0" indent="0">
              <a:lnSpc>
                <a:spcPct val="120000"/>
              </a:lnSpc>
              <a:buFont typeface="Arial" panose="020B0604020202020204" pitchFamily="34" charset="0"/>
              <a:buNone/>
            </a:pPr>
            <a:r>
              <a:rPr lang="en-GB" b="1"/>
              <a:t>Dr Gisela Kobelt</a:t>
            </a:r>
            <a:endParaRPr lang="en-US" b="1"/>
          </a:p>
          <a:p>
            <a:pPr marL="0" indent="0">
              <a:lnSpc>
                <a:spcPct val="120000"/>
              </a:lnSpc>
              <a:buFont typeface="Arial" panose="020B0604020202020204" pitchFamily="34" charset="0"/>
              <a:buNone/>
            </a:pPr>
            <a:r>
              <a:rPr lang="en-GB"/>
              <a:t>European Health Economics, Mulhouse, France</a:t>
            </a:r>
            <a:endParaRPr lang="en-US"/>
          </a:p>
          <a:p>
            <a:pPr marL="0" indent="0">
              <a:lnSpc>
                <a:spcPct val="120000"/>
              </a:lnSpc>
              <a:buFont typeface="Arial" panose="020B0604020202020204" pitchFamily="34" charset="0"/>
              <a:buNone/>
            </a:pPr>
            <a:r>
              <a:rPr lang="en-GB" b="1"/>
              <a:t>Dr Maria Pia Sormani</a:t>
            </a:r>
            <a:endParaRPr lang="en-US" b="1"/>
          </a:p>
          <a:p>
            <a:pPr marL="0" indent="0">
              <a:lnSpc>
                <a:spcPct val="120000"/>
              </a:lnSpc>
              <a:buFont typeface="Arial" panose="020B0604020202020204" pitchFamily="34" charset="0"/>
              <a:buNone/>
            </a:pPr>
            <a:r>
              <a:rPr lang="en-GB"/>
              <a:t>Biostatistics Unit, University of Genoa, Genoa, Italy </a:t>
            </a:r>
            <a:endParaRPr lang="en-US"/>
          </a:p>
          <a:p>
            <a:pPr marL="0" indent="0">
              <a:lnSpc>
                <a:spcPct val="120000"/>
              </a:lnSpc>
              <a:buFont typeface="Arial" panose="020B0604020202020204" pitchFamily="34" charset="0"/>
              <a:buNone/>
            </a:pPr>
            <a:r>
              <a:rPr lang="en-GB" b="1"/>
              <a:t>Mr Christoph Thalheim</a:t>
            </a:r>
            <a:endParaRPr lang="en-US" b="1"/>
          </a:p>
          <a:p>
            <a:pPr marL="0" indent="0">
              <a:lnSpc>
                <a:spcPct val="120000"/>
              </a:lnSpc>
              <a:buFont typeface="Arial" panose="020B0604020202020204" pitchFamily="34" charset="0"/>
              <a:buNone/>
            </a:pPr>
            <a:r>
              <a:rPr lang="en-GB"/>
              <a:t>Patient Advocate in Multiple Sclerosis, Brussels, Belgium</a:t>
            </a:r>
            <a:endParaRPr lang="en-US"/>
          </a:p>
          <a:p>
            <a:pPr marL="0" indent="0">
              <a:lnSpc>
                <a:spcPct val="120000"/>
              </a:lnSpc>
              <a:buFont typeface="Arial" panose="020B0604020202020204" pitchFamily="34" charset="0"/>
              <a:buNone/>
            </a:pPr>
            <a:r>
              <a:rPr lang="en-GB" b="1"/>
              <a:t>Professor Anthony Traboulsee</a:t>
            </a:r>
            <a:endParaRPr lang="en-US" b="1"/>
          </a:p>
          <a:p>
            <a:pPr marL="0" indent="0">
              <a:lnSpc>
                <a:spcPct val="120000"/>
              </a:lnSpc>
              <a:buFont typeface="Arial" panose="020B0604020202020204" pitchFamily="34" charset="0"/>
              <a:buNone/>
            </a:pPr>
            <a:r>
              <a:rPr lang="en-GB"/>
              <a:t>Department of Medicine, University of British Columbia, Vancouver, BC, Canada</a:t>
            </a:r>
            <a:endParaRPr lang="en-US"/>
          </a:p>
          <a:p>
            <a:pPr marL="0" indent="0">
              <a:lnSpc>
                <a:spcPct val="120000"/>
              </a:lnSpc>
              <a:buFont typeface="Arial" panose="020B0604020202020204" pitchFamily="34" charset="0"/>
              <a:buNone/>
            </a:pPr>
            <a:r>
              <a:rPr lang="en-GB" b="1"/>
              <a:t>Professor Timothy Vollmer</a:t>
            </a:r>
            <a:endParaRPr lang="en-US" b="1"/>
          </a:p>
          <a:p>
            <a:pPr marL="0" indent="0">
              <a:lnSpc>
                <a:spcPct val="120000"/>
              </a:lnSpc>
              <a:buFont typeface="Arial" panose="020B0604020202020204" pitchFamily="34" charset="0"/>
              <a:buNone/>
            </a:pPr>
            <a:r>
              <a:rPr lang="en-GB"/>
              <a:t>Department of Neurology, University of Colorado Denver, Aurora, CO, USA</a:t>
            </a:r>
            <a:endParaRPr lang="en-US" dirty="0"/>
          </a:p>
        </p:txBody>
      </p:sp>
    </p:spTree>
    <p:extLst>
      <p:ext uri="{BB962C8B-B14F-4D97-AF65-F5344CB8AC3E}">
        <p14:creationId xmlns:p14="http://schemas.microsoft.com/office/powerpoint/2010/main" val="39107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Report published October 2015</a:t>
            </a:r>
          </a:p>
        </p:txBody>
      </p:sp>
      <p:sp>
        <p:nvSpPr>
          <p:cNvPr id="9" name="Text Placeholder 8"/>
          <p:cNvSpPr>
            <a:spLocks noGrp="1"/>
          </p:cNvSpPr>
          <p:nvPr>
            <p:ph type="body" sz="quarter" idx="14"/>
          </p:nvPr>
        </p:nvSpPr>
        <p:spPr/>
        <p:txBody>
          <a:bodyPr/>
          <a:lstStyle/>
          <a:p>
            <a:endParaRPr lang="en-GB" dirty="0"/>
          </a:p>
        </p:txBody>
      </p:sp>
      <p:sp>
        <p:nvSpPr>
          <p:cNvPr id="11" name="Content Placeholder 4"/>
          <p:cNvSpPr>
            <a:spLocks noGrp="1"/>
          </p:cNvSpPr>
          <p:nvPr>
            <p:ph idx="1"/>
          </p:nvPr>
        </p:nvSpPr>
        <p:spPr>
          <a:xfrm>
            <a:off x="509464" y="1597820"/>
            <a:ext cx="11492779" cy="2335236"/>
          </a:xfrm>
        </p:spPr>
        <p:txBody>
          <a:bodyPr>
            <a:normAutofit/>
          </a:bodyPr>
          <a:lstStyle/>
          <a:p>
            <a:pPr>
              <a:spcBef>
                <a:spcPts val="1800"/>
              </a:spcBef>
            </a:pPr>
            <a:r>
              <a:rPr lang="en-GB" sz="2200" dirty="0"/>
              <a:t>Importance of brain health in multiple sclerosis (MS) and the need for urgency at </a:t>
            </a:r>
            <a:br>
              <a:rPr lang="en-GB" sz="2200" dirty="0"/>
            </a:br>
            <a:r>
              <a:rPr lang="en-GB" sz="2200" dirty="0"/>
              <a:t>every stage</a:t>
            </a:r>
          </a:p>
          <a:p>
            <a:pPr>
              <a:spcBef>
                <a:spcPts val="1800"/>
              </a:spcBef>
            </a:pPr>
            <a:r>
              <a:rPr lang="en-GB" sz="2200" dirty="0"/>
              <a:t>Evidence-based international consensus recommendations</a:t>
            </a:r>
          </a:p>
          <a:p>
            <a:pPr>
              <a:spcBef>
                <a:spcPts val="1800"/>
              </a:spcBef>
            </a:pPr>
            <a:r>
              <a:rPr lang="en-GB" sz="2200" dirty="0"/>
              <a:t>Authored by </a:t>
            </a:r>
            <a:r>
              <a:rPr lang="en-US" sz="2200" dirty="0"/>
              <a:t>international experts and</a:t>
            </a:r>
            <a:r>
              <a:rPr lang="en-GB" sz="2200" dirty="0"/>
              <a:t> endorsed by professional societies and </a:t>
            </a:r>
            <a:br>
              <a:rPr lang="en-GB" sz="2200" dirty="0"/>
            </a:br>
            <a:r>
              <a:rPr lang="en-GB" sz="2200" dirty="0"/>
              <a:t>advocacy groups</a:t>
            </a:r>
          </a:p>
        </p:txBody>
      </p:sp>
    </p:spTree>
    <p:extLst>
      <p:ext uri="{BB962C8B-B14F-4D97-AF65-F5344CB8AC3E}">
        <p14:creationId xmlns:p14="http://schemas.microsoft.com/office/powerpoint/2010/main" val="298807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8"/>
          <p:cNvSpPr txBox="1">
            <a:spLocks noGrp="1"/>
          </p:cNvSpPr>
          <p:nvPr>
            <p:ph type="sldNum" sz="quarter" idx="2"/>
          </p:nvPr>
        </p:nvSpPr>
        <p:spPr>
          <a:xfrm>
            <a:off x="12029873" y="6585822"/>
            <a:ext cx="175839" cy="2791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solidFill>
                  <a:srgbClr val="346B2D"/>
                </a:solidFill>
              </a:rPr>
              <a:pPr/>
              <a:t>4</a:t>
            </a:fld>
            <a:endParaRPr>
              <a:solidFill>
                <a:srgbClr val="346B2D"/>
              </a:solidFill>
            </a:endParaRPr>
          </a:p>
        </p:txBody>
      </p:sp>
      <p:sp>
        <p:nvSpPr>
          <p:cNvPr id="153" name="Title 1"/>
          <p:cNvSpPr txBox="1">
            <a:spLocks noGrp="1"/>
          </p:cNvSpPr>
          <p:nvPr>
            <p:ph type="title"/>
          </p:nvPr>
        </p:nvSpPr>
        <p:spPr>
          <a:xfrm>
            <a:off x="0" y="-1"/>
            <a:ext cx="11310547" cy="1335602"/>
          </a:xfrm>
          <a:prstGeom prst="rect">
            <a:avLst/>
          </a:prstGeom>
        </p:spPr>
        <p:txBody>
          <a:bodyPr/>
          <a:lstStyle/>
          <a:p>
            <a:r>
              <a:rPr lang="en-GB" dirty="0"/>
              <a:t>Report endorsed by professional societies and </a:t>
            </a:r>
            <a:br>
              <a:rPr lang="en-GB" dirty="0"/>
            </a:br>
            <a:r>
              <a:rPr lang="en-GB" dirty="0"/>
              <a:t>advocacy groups</a:t>
            </a:r>
            <a:endParaRPr dirty="0"/>
          </a:p>
        </p:txBody>
      </p:sp>
      <p:sp>
        <p:nvSpPr>
          <p:cNvPr id="3" name="Text Placeholder 2"/>
          <p:cNvSpPr>
            <a:spLocks noGrp="1"/>
          </p:cNvSpPr>
          <p:nvPr>
            <p:ph type="body" sz="quarter" idx="1"/>
          </p:nvPr>
        </p:nvSpPr>
        <p:spPr/>
        <p:txBody>
          <a:bodyPr/>
          <a:lstStyle/>
          <a:p>
            <a:r>
              <a:rPr lang="en-GB" dirty="0"/>
              <a:t>Updated 22 August 2018. Endorsements received since this date can be found at www.msbrainhealth.org.</a:t>
            </a:r>
          </a:p>
        </p:txBody>
      </p:sp>
      <p:graphicFrame>
        <p:nvGraphicFramePr>
          <p:cNvPr id="52" name="Table 51">
            <a:extLst>
              <a:ext uri="{FF2B5EF4-FFF2-40B4-BE49-F238E27FC236}">
                <a16:creationId xmlns:a16="http://schemas.microsoft.com/office/drawing/2014/main" id="{CADDF2D4-965A-4873-BEDF-7D3215493FB1}"/>
              </a:ext>
            </a:extLst>
          </p:cNvPr>
          <p:cNvGraphicFramePr>
            <a:graphicFrameLocks noGrp="1"/>
          </p:cNvGraphicFramePr>
          <p:nvPr>
            <p:extLst>
              <p:ext uri="{D42A27DB-BD31-4B8C-83A1-F6EECF244321}">
                <p14:modId xmlns:p14="http://schemas.microsoft.com/office/powerpoint/2010/main" val="4294223823"/>
              </p:ext>
            </p:extLst>
          </p:nvPr>
        </p:nvGraphicFramePr>
        <p:xfrm>
          <a:off x="407474" y="1484784"/>
          <a:ext cx="11452256" cy="4968552"/>
        </p:xfrm>
        <a:graphic>
          <a:graphicData uri="http://schemas.openxmlformats.org/drawingml/2006/table">
            <a:tbl>
              <a:tblPr firstRow="1" bandRow="1">
                <a:tableStyleId>{5940675A-B579-460E-94D1-54222C63F5DA}</a:tableStyleId>
              </a:tblPr>
              <a:tblGrid>
                <a:gridCol w="1431532">
                  <a:extLst>
                    <a:ext uri="{9D8B030D-6E8A-4147-A177-3AD203B41FA5}">
                      <a16:colId xmlns:a16="http://schemas.microsoft.com/office/drawing/2014/main" val="20000"/>
                    </a:ext>
                  </a:extLst>
                </a:gridCol>
                <a:gridCol w="1431532">
                  <a:extLst>
                    <a:ext uri="{9D8B030D-6E8A-4147-A177-3AD203B41FA5}">
                      <a16:colId xmlns:a16="http://schemas.microsoft.com/office/drawing/2014/main" val="20001"/>
                    </a:ext>
                  </a:extLst>
                </a:gridCol>
                <a:gridCol w="1431532">
                  <a:extLst>
                    <a:ext uri="{9D8B030D-6E8A-4147-A177-3AD203B41FA5}">
                      <a16:colId xmlns:a16="http://schemas.microsoft.com/office/drawing/2014/main" val="20002"/>
                    </a:ext>
                  </a:extLst>
                </a:gridCol>
                <a:gridCol w="1431532">
                  <a:extLst>
                    <a:ext uri="{9D8B030D-6E8A-4147-A177-3AD203B41FA5}">
                      <a16:colId xmlns:a16="http://schemas.microsoft.com/office/drawing/2014/main" val="20003"/>
                    </a:ext>
                  </a:extLst>
                </a:gridCol>
                <a:gridCol w="1431532">
                  <a:extLst>
                    <a:ext uri="{9D8B030D-6E8A-4147-A177-3AD203B41FA5}">
                      <a16:colId xmlns:a16="http://schemas.microsoft.com/office/drawing/2014/main" val="20004"/>
                    </a:ext>
                  </a:extLst>
                </a:gridCol>
                <a:gridCol w="1431532">
                  <a:extLst>
                    <a:ext uri="{9D8B030D-6E8A-4147-A177-3AD203B41FA5}">
                      <a16:colId xmlns:a16="http://schemas.microsoft.com/office/drawing/2014/main" val="20005"/>
                    </a:ext>
                  </a:extLst>
                </a:gridCol>
                <a:gridCol w="1431532">
                  <a:extLst>
                    <a:ext uri="{9D8B030D-6E8A-4147-A177-3AD203B41FA5}">
                      <a16:colId xmlns:a16="http://schemas.microsoft.com/office/drawing/2014/main" val="20006"/>
                    </a:ext>
                  </a:extLst>
                </a:gridCol>
                <a:gridCol w="1431532">
                  <a:extLst>
                    <a:ext uri="{9D8B030D-6E8A-4147-A177-3AD203B41FA5}">
                      <a16:colId xmlns:a16="http://schemas.microsoft.com/office/drawing/2014/main" val="20007"/>
                    </a:ext>
                  </a:extLst>
                </a:gridCol>
              </a:tblGrid>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i="1"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8092">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28092">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marL="91464" marR="914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53" name="Picture 3">
            <a:extLst>
              <a:ext uri="{FF2B5EF4-FFF2-40B4-BE49-F238E27FC236}">
                <a16:creationId xmlns:a16="http://schemas.microsoft.com/office/drawing/2014/main" id="{ACDEA78B-6630-4758-80FC-2119FD7CC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61" y="1515779"/>
            <a:ext cx="688072" cy="7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4">
            <a:extLst>
              <a:ext uri="{FF2B5EF4-FFF2-40B4-BE49-F238E27FC236}">
                <a16:creationId xmlns:a16="http://schemas.microsoft.com/office/drawing/2014/main" id="{E373B9D3-1CFF-4504-A093-EE4A193DB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988" y="1624629"/>
            <a:ext cx="1283431" cy="48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5">
            <a:extLst>
              <a:ext uri="{FF2B5EF4-FFF2-40B4-BE49-F238E27FC236}">
                <a16:creationId xmlns:a16="http://schemas.microsoft.com/office/drawing/2014/main" id="{3E8B0B43-F617-42B7-8E6B-43B6A1FAB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574" y="1527695"/>
            <a:ext cx="1269195" cy="70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6">
            <a:extLst>
              <a:ext uri="{FF2B5EF4-FFF2-40B4-BE49-F238E27FC236}">
                <a16:creationId xmlns:a16="http://schemas.microsoft.com/office/drawing/2014/main" id="{F706B934-98D4-4559-95AE-54BAF0569F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626" y="1528928"/>
            <a:ext cx="1062203" cy="72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7">
            <a:extLst>
              <a:ext uri="{FF2B5EF4-FFF2-40B4-BE49-F238E27FC236}">
                <a16:creationId xmlns:a16="http://schemas.microsoft.com/office/drawing/2014/main" id="{72A1A5C0-A146-4413-8F2B-1562144FCA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6984" y="1493518"/>
            <a:ext cx="1081646" cy="79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8">
            <a:extLst>
              <a:ext uri="{FF2B5EF4-FFF2-40B4-BE49-F238E27FC236}">
                <a16:creationId xmlns:a16="http://schemas.microsoft.com/office/drawing/2014/main" id="{843FC85E-E701-429A-9032-227ADE0EE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4785" y="1746800"/>
            <a:ext cx="1201981" cy="2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9">
            <a:extLst>
              <a:ext uri="{FF2B5EF4-FFF2-40B4-BE49-F238E27FC236}">
                <a16:creationId xmlns:a16="http://schemas.microsoft.com/office/drawing/2014/main" id="{390B564D-A5D5-4E65-A37F-10060171D5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12921" y="1680010"/>
            <a:ext cx="1152428" cy="36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10">
            <a:extLst>
              <a:ext uri="{FF2B5EF4-FFF2-40B4-BE49-F238E27FC236}">
                <a16:creationId xmlns:a16="http://schemas.microsoft.com/office/drawing/2014/main" id="{47B024F2-7D33-4625-A05E-FDD209F571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31503" y="1564781"/>
            <a:ext cx="995308" cy="57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1">
            <a:extLst>
              <a:ext uri="{FF2B5EF4-FFF2-40B4-BE49-F238E27FC236}">
                <a16:creationId xmlns:a16="http://schemas.microsoft.com/office/drawing/2014/main" id="{B8A457AB-A92D-4EF3-8EEB-64C312A74D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854" y="2449312"/>
            <a:ext cx="781574" cy="54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2">
            <a:extLst>
              <a:ext uri="{FF2B5EF4-FFF2-40B4-BE49-F238E27FC236}">
                <a16:creationId xmlns:a16="http://schemas.microsoft.com/office/drawing/2014/main" id="{459056F6-6443-4272-802B-82DED2A090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3922" y="2395430"/>
            <a:ext cx="648998" cy="64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13">
            <a:extLst>
              <a:ext uri="{FF2B5EF4-FFF2-40B4-BE49-F238E27FC236}">
                <a16:creationId xmlns:a16="http://schemas.microsoft.com/office/drawing/2014/main" id="{141A0F78-08EC-490D-A189-4D7EA00FE2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8234" y="2498538"/>
            <a:ext cx="1185109" cy="43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14">
            <a:extLst>
              <a:ext uri="{FF2B5EF4-FFF2-40B4-BE49-F238E27FC236}">
                <a16:creationId xmlns:a16="http://schemas.microsoft.com/office/drawing/2014/main" id="{01CB16F3-E417-431D-B015-9F61366975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6474" y="2394515"/>
            <a:ext cx="677527" cy="7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15">
            <a:extLst>
              <a:ext uri="{FF2B5EF4-FFF2-40B4-BE49-F238E27FC236}">
                <a16:creationId xmlns:a16="http://schemas.microsoft.com/office/drawing/2014/main" id="{07D4B1C3-1A1A-4372-823F-1E68CDE2CF2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35473" y="2473774"/>
            <a:ext cx="1300294" cy="4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6">
            <a:extLst>
              <a:ext uri="{FF2B5EF4-FFF2-40B4-BE49-F238E27FC236}">
                <a16:creationId xmlns:a16="http://schemas.microsoft.com/office/drawing/2014/main" id="{9B00C99E-AD36-4222-86E2-6756ABAC9AE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63894" y="2354243"/>
            <a:ext cx="448627" cy="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7">
            <a:extLst>
              <a:ext uri="{FF2B5EF4-FFF2-40B4-BE49-F238E27FC236}">
                <a16:creationId xmlns:a16="http://schemas.microsoft.com/office/drawing/2014/main" id="{31791B70-AD17-4DEE-8ECD-C1DE21F037C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83833" y="2423284"/>
            <a:ext cx="1347775" cy="59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8">
            <a:extLst>
              <a:ext uri="{FF2B5EF4-FFF2-40B4-BE49-F238E27FC236}">
                <a16:creationId xmlns:a16="http://schemas.microsoft.com/office/drawing/2014/main" id="{FBBD078D-D12F-45AE-BE1F-91CA3B56D2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550" y="3421605"/>
            <a:ext cx="1246088" cy="23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9">
            <a:extLst>
              <a:ext uri="{FF2B5EF4-FFF2-40B4-BE49-F238E27FC236}">
                <a16:creationId xmlns:a16="http://schemas.microsoft.com/office/drawing/2014/main" id="{CE1B3C79-ED1A-44B9-BD16-B21ADA30696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6719" y="3290787"/>
            <a:ext cx="1292686" cy="43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0">
            <a:extLst>
              <a:ext uri="{FF2B5EF4-FFF2-40B4-BE49-F238E27FC236}">
                <a16:creationId xmlns:a16="http://schemas.microsoft.com/office/drawing/2014/main" id="{37143E51-CFEC-4A99-8ED2-25653D6E742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83792" y="3296149"/>
            <a:ext cx="1237985" cy="49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1">
            <a:extLst>
              <a:ext uri="{FF2B5EF4-FFF2-40B4-BE49-F238E27FC236}">
                <a16:creationId xmlns:a16="http://schemas.microsoft.com/office/drawing/2014/main" id="{39CE3C29-95A8-40EB-BD99-6776E4995E6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66021" y="3218997"/>
            <a:ext cx="950547" cy="6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2">
            <a:extLst>
              <a:ext uri="{FF2B5EF4-FFF2-40B4-BE49-F238E27FC236}">
                <a16:creationId xmlns:a16="http://schemas.microsoft.com/office/drawing/2014/main" id="{212F8E79-7D15-42E0-B709-92F391C0C2E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72337" y="3226382"/>
            <a:ext cx="631269" cy="66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3">
            <a:extLst>
              <a:ext uri="{FF2B5EF4-FFF2-40B4-BE49-F238E27FC236}">
                <a16:creationId xmlns:a16="http://schemas.microsoft.com/office/drawing/2014/main" id="{CEF05202-8ED8-42DB-9DDA-E53F696111C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341422" y="3211628"/>
            <a:ext cx="746183" cy="65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4">
            <a:extLst>
              <a:ext uri="{FF2B5EF4-FFF2-40B4-BE49-F238E27FC236}">
                <a16:creationId xmlns:a16="http://schemas.microsoft.com/office/drawing/2014/main" id="{B49C217A-D6D3-4216-9A97-D0BA6AE94B6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49834" y="3242079"/>
            <a:ext cx="1146599" cy="5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5">
            <a:extLst>
              <a:ext uri="{FF2B5EF4-FFF2-40B4-BE49-F238E27FC236}">
                <a16:creationId xmlns:a16="http://schemas.microsoft.com/office/drawing/2014/main" id="{7880C93C-44C4-4412-A4AB-EDDF7049952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3156" y="4134511"/>
            <a:ext cx="1212239" cy="49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6">
            <a:extLst>
              <a:ext uri="{FF2B5EF4-FFF2-40B4-BE49-F238E27FC236}">
                <a16:creationId xmlns:a16="http://schemas.microsoft.com/office/drawing/2014/main" id="{E9AFEEC9-90DE-41BB-A812-E109A8B05B2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6504" y="4075051"/>
            <a:ext cx="1138247" cy="63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7">
            <a:extLst>
              <a:ext uri="{FF2B5EF4-FFF2-40B4-BE49-F238E27FC236}">
                <a16:creationId xmlns:a16="http://schemas.microsoft.com/office/drawing/2014/main" id="{94767CC4-0022-46BC-9E3A-1DC92B97792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26864" y="4230177"/>
            <a:ext cx="1264178" cy="30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8">
            <a:extLst>
              <a:ext uri="{FF2B5EF4-FFF2-40B4-BE49-F238E27FC236}">
                <a16:creationId xmlns:a16="http://schemas.microsoft.com/office/drawing/2014/main" id="{A583E23F-707E-4D0F-9FF1-51ACACFEF6E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077010" y="4051650"/>
            <a:ext cx="625800" cy="71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9">
            <a:extLst>
              <a:ext uri="{FF2B5EF4-FFF2-40B4-BE49-F238E27FC236}">
                <a16:creationId xmlns:a16="http://schemas.microsoft.com/office/drawing/2014/main" id="{85A3702A-C6A9-485E-AF6F-22560F82C58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377871" y="4066164"/>
            <a:ext cx="961134" cy="5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0">
            <a:extLst>
              <a:ext uri="{FF2B5EF4-FFF2-40B4-BE49-F238E27FC236}">
                <a16:creationId xmlns:a16="http://schemas.microsoft.com/office/drawing/2014/main" id="{0661F192-2D91-460B-908E-619E871DF408}"/>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980942" y="4056475"/>
            <a:ext cx="578919" cy="61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1">
            <a:extLst>
              <a:ext uri="{FF2B5EF4-FFF2-40B4-BE49-F238E27FC236}">
                <a16:creationId xmlns:a16="http://schemas.microsoft.com/office/drawing/2014/main" id="{DF7B9524-DF2C-459F-BC9C-CBCC213A0F4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129573" y="4101535"/>
            <a:ext cx="1225665" cy="57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2">
            <a:extLst>
              <a:ext uri="{FF2B5EF4-FFF2-40B4-BE49-F238E27FC236}">
                <a16:creationId xmlns:a16="http://schemas.microsoft.com/office/drawing/2014/main" id="{3648F75C-CA16-4E0A-AFF4-D332003A59C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569126" y="4189491"/>
            <a:ext cx="1191505" cy="3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3">
            <a:extLst>
              <a:ext uri="{FF2B5EF4-FFF2-40B4-BE49-F238E27FC236}">
                <a16:creationId xmlns:a16="http://schemas.microsoft.com/office/drawing/2014/main" id="{18F4948C-655D-406C-97DB-42D28644689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1383" y="4883447"/>
            <a:ext cx="1052786" cy="69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4">
            <a:extLst>
              <a:ext uri="{FF2B5EF4-FFF2-40B4-BE49-F238E27FC236}">
                <a16:creationId xmlns:a16="http://schemas.microsoft.com/office/drawing/2014/main" id="{08336B8A-DED9-413C-9C2A-50431212E7B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78254" y="4964572"/>
            <a:ext cx="1036183" cy="4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5">
            <a:extLst>
              <a:ext uri="{FF2B5EF4-FFF2-40B4-BE49-F238E27FC236}">
                <a16:creationId xmlns:a16="http://schemas.microsoft.com/office/drawing/2014/main" id="{2731252B-C129-45A8-8372-E5B30F3AEFC7}"/>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576548" y="4872684"/>
            <a:ext cx="636030" cy="63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36">
            <a:extLst>
              <a:ext uri="{FF2B5EF4-FFF2-40B4-BE49-F238E27FC236}">
                <a16:creationId xmlns:a16="http://schemas.microsoft.com/office/drawing/2014/main" id="{4BD700EF-F9C8-420A-B540-EA807098CBB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11545" y="4944438"/>
            <a:ext cx="915684" cy="51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37">
            <a:extLst>
              <a:ext uri="{FF2B5EF4-FFF2-40B4-BE49-F238E27FC236}">
                <a16:creationId xmlns:a16="http://schemas.microsoft.com/office/drawing/2014/main" id="{D161C4A8-8766-42D4-BFFB-6C541C6052D3}"/>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454143" y="4875648"/>
            <a:ext cx="765820" cy="63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38">
            <a:extLst>
              <a:ext uri="{FF2B5EF4-FFF2-40B4-BE49-F238E27FC236}">
                <a16:creationId xmlns:a16="http://schemas.microsoft.com/office/drawing/2014/main" id="{D5355CDE-3AC4-47E3-A80B-163903C8C5FC}"/>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82074" y="5029129"/>
            <a:ext cx="1267217" cy="32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39">
            <a:extLst>
              <a:ext uri="{FF2B5EF4-FFF2-40B4-BE49-F238E27FC236}">
                <a16:creationId xmlns:a16="http://schemas.microsoft.com/office/drawing/2014/main" id="{DB45C005-E5F1-4A7E-906E-2E691F9C8B0E}"/>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124605" y="5087050"/>
            <a:ext cx="1222458" cy="21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40">
            <a:extLst>
              <a:ext uri="{FF2B5EF4-FFF2-40B4-BE49-F238E27FC236}">
                <a16:creationId xmlns:a16="http://schemas.microsoft.com/office/drawing/2014/main" id="{8AF063E7-BD90-4314-BD10-645E9E453E4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529353" y="4967785"/>
            <a:ext cx="1231278" cy="44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41">
            <a:extLst>
              <a:ext uri="{FF2B5EF4-FFF2-40B4-BE49-F238E27FC236}">
                <a16:creationId xmlns:a16="http://schemas.microsoft.com/office/drawing/2014/main" id="{8D4D516D-45EC-4FEC-8049-0460F95C8F7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902631" y="5732359"/>
            <a:ext cx="397006" cy="58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42">
            <a:extLst>
              <a:ext uri="{FF2B5EF4-FFF2-40B4-BE49-F238E27FC236}">
                <a16:creationId xmlns:a16="http://schemas.microsoft.com/office/drawing/2014/main" id="{E42E0AB1-A826-48E6-A04E-BC6E5A088EA8}"/>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861851" y="5883950"/>
            <a:ext cx="1327554" cy="29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3">
            <a:extLst>
              <a:ext uri="{FF2B5EF4-FFF2-40B4-BE49-F238E27FC236}">
                <a16:creationId xmlns:a16="http://schemas.microsoft.com/office/drawing/2014/main" id="{B2D39C7F-6AD3-4327-BD7F-162B7AB81C9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35203" y="5834880"/>
            <a:ext cx="1265153" cy="35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4">
            <a:extLst>
              <a:ext uri="{FF2B5EF4-FFF2-40B4-BE49-F238E27FC236}">
                <a16:creationId xmlns:a16="http://schemas.microsoft.com/office/drawing/2014/main" id="{62D499E6-BF16-48F4-84B9-54895AED887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790584" y="5886934"/>
            <a:ext cx="1188739" cy="27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45">
            <a:extLst>
              <a:ext uri="{FF2B5EF4-FFF2-40B4-BE49-F238E27FC236}">
                <a16:creationId xmlns:a16="http://schemas.microsoft.com/office/drawing/2014/main" id="{3BEE54E4-7ED1-4CE0-9F25-887D277AE7A2}"/>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42517" y="5828882"/>
            <a:ext cx="1238498" cy="3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46">
            <a:extLst>
              <a:ext uri="{FF2B5EF4-FFF2-40B4-BE49-F238E27FC236}">
                <a16:creationId xmlns:a16="http://schemas.microsoft.com/office/drawing/2014/main" id="{C7CAE9DE-C042-4D19-A1B4-1CFDB017A6C7}"/>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700797" y="5840983"/>
            <a:ext cx="1134340" cy="39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47">
            <a:extLst>
              <a:ext uri="{FF2B5EF4-FFF2-40B4-BE49-F238E27FC236}">
                <a16:creationId xmlns:a16="http://schemas.microsoft.com/office/drawing/2014/main" id="{8857CEC3-1439-401E-82FD-57C81D31E20C}"/>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046050" y="5854913"/>
            <a:ext cx="1288778" cy="3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8">
            <a:extLst>
              <a:ext uri="{FF2B5EF4-FFF2-40B4-BE49-F238E27FC236}">
                <a16:creationId xmlns:a16="http://schemas.microsoft.com/office/drawing/2014/main" id="{EB890C64-80C1-4548-816B-6D6D767C73A5}"/>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0619496" y="5845326"/>
            <a:ext cx="1041142" cy="383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98">
            <a:extLst>
              <a:ext uri="{FF2B5EF4-FFF2-40B4-BE49-F238E27FC236}">
                <a16:creationId xmlns:a16="http://schemas.microsoft.com/office/drawing/2014/main" id="{90726A90-0449-46C4-ABEC-EC61E44FF22B}"/>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458360" y="2417619"/>
            <a:ext cx="950547" cy="600149"/>
          </a:xfrm>
          <a:prstGeom prst="rect">
            <a:avLst/>
          </a:prstGeom>
        </p:spPr>
      </p:pic>
      <p:pic>
        <p:nvPicPr>
          <p:cNvPr id="100" name="Picture 99">
            <a:extLst>
              <a:ext uri="{FF2B5EF4-FFF2-40B4-BE49-F238E27FC236}">
                <a16:creationId xmlns:a16="http://schemas.microsoft.com/office/drawing/2014/main" id="{D2C77D94-991D-46E9-B3D8-5B4A637C868E}"/>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5015211" y="3209655"/>
            <a:ext cx="746464" cy="746464"/>
          </a:xfrm>
          <a:prstGeom prst="rect">
            <a:avLst/>
          </a:prstGeom>
        </p:spPr>
      </p:pic>
      <p:pic>
        <p:nvPicPr>
          <p:cNvPr id="101" name="Picture 100">
            <a:extLst>
              <a:ext uri="{FF2B5EF4-FFF2-40B4-BE49-F238E27FC236}">
                <a16:creationId xmlns:a16="http://schemas.microsoft.com/office/drawing/2014/main" id="{0E9F6E8E-19C6-4EAF-8F6C-B3EE2D536740}"/>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4251924" y="1529096"/>
            <a:ext cx="950547" cy="727919"/>
          </a:xfrm>
          <a:prstGeom prst="rect">
            <a:avLst/>
          </a:prstGeom>
        </p:spPr>
      </p:pic>
    </p:spTree>
    <p:extLst>
      <p:ext uri="{BB962C8B-B14F-4D97-AF65-F5344CB8AC3E}">
        <p14:creationId xmlns:p14="http://schemas.microsoft.com/office/powerpoint/2010/main" val="10716568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guide for people with MS is now available</a:t>
            </a:r>
            <a:endParaRPr lang="en-US" dirty="0"/>
          </a:p>
        </p:txBody>
      </p:sp>
      <p:sp>
        <p:nvSpPr>
          <p:cNvPr id="3" name="Content Placeholder 2"/>
          <p:cNvSpPr>
            <a:spLocks noGrp="1"/>
          </p:cNvSpPr>
          <p:nvPr>
            <p:ph idx="1"/>
          </p:nvPr>
        </p:nvSpPr>
        <p:spPr>
          <a:xfrm>
            <a:off x="509463" y="1597820"/>
            <a:ext cx="11347856" cy="4999532"/>
          </a:xfrm>
        </p:spPr>
        <p:txBody>
          <a:bodyPr>
            <a:normAutofit fontScale="77500" lnSpcReduction="20000"/>
          </a:bodyPr>
          <a:lstStyle/>
          <a:p>
            <a:pPr>
              <a:lnSpc>
                <a:spcPct val="110000"/>
              </a:lnSpc>
              <a:spcBef>
                <a:spcPts val="1200"/>
              </a:spcBef>
            </a:pPr>
            <a:r>
              <a:rPr lang="en-GB" b="1" dirty="0"/>
              <a:t>How the guide can help you</a:t>
            </a:r>
          </a:p>
          <a:p>
            <a:pPr lvl="1">
              <a:lnSpc>
                <a:spcPct val="110000"/>
              </a:lnSpc>
              <a:spcBef>
                <a:spcPts val="1200"/>
              </a:spcBef>
            </a:pPr>
            <a:r>
              <a:rPr lang="en-GB" b="1" dirty="0"/>
              <a:t>Everyone with MS</a:t>
            </a:r>
            <a:endParaRPr lang="en-US" b="1" dirty="0"/>
          </a:p>
          <a:p>
            <a:pPr lvl="2">
              <a:lnSpc>
                <a:spcPct val="110000"/>
              </a:lnSpc>
            </a:pPr>
            <a:r>
              <a:rPr lang="en-GB" dirty="0"/>
              <a:t>embrace a ‘brain-healthy’ lifestyle</a:t>
            </a:r>
            <a:endParaRPr lang="en-US" dirty="0"/>
          </a:p>
          <a:p>
            <a:pPr lvl="2">
              <a:lnSpc>
                <a:spcPct val="110000"/>
              </a:lnSpc>
            </a:pPr>
            <a:r>
              <a:rPr lang="en-GB" dirty="0"/>
              <a:t>explain to HCPs what matters to you</a:t>
            </a:r>
          </a:p>
          <a:p>
            <a:pPr lvl="2">
              <a:lnSpc>
                <a:spcPct val="110000"/>
              </a:lnSpc>
            </a:pPr>
            <a:r>
              <a:rPr lang="en-GB" dirty="0"/>
              <a:t>help to monitor your MS by keeping a diary of things that affect your </a:t>
            </a:r>
            <a:br>
              <a:rPr lang="en-GB" dirty="0"/>
            </a:br>
            <a:r>
              <a:rPr lang="en-GB" dirty="0"/>
              <a:t>health and wellbeing</a:t>
            </a:r>
            <a:endParaRPr lang="en-US" dirty="0"/>
          </a:p>
          <a:p>
            <a:pPr lvl="2">
              <a:lnSpc>
                <a:spcPct val="110000"/>
              </a:lnSpc>
            </a:pPr>
            <a:r>
              <a:rPr lang="en-GB" dirty="0"/>
              <a:t>be informed about your MS so that you can share decision-making </a:t>
            </a:r>
            <a:br>
              <a:rPr lang="en-GB" dirty="0"/>
            </a:br>
            <a:r>
              <a:rPr lang="en-GB" dirty="0"/>
              <a:t>with your HCPs</a:t>
            </a:r>
          </a:p>
          <a:p>
            <a:pPr lvl="1">
              <a:lnSpc>
                <a:spcPct val="110000"/>
              </a:lnSpc>
              <a:spcBef>
                <a:spcPts val="1200"/>
              </a:spcBef>
            </a:pPr>
            <a:r>
              <a:rPr lang="en-GB" b="1" dirty="0"/>
              <a:t>People at/very near to diagnosis</a:t>
            </a:r>
            <a:endParaRPr lang="en-US" b="1" dirty="0"/>
          </a:p>
          <a:p>
            <a:pPr lvl="2">
              <a:lnSpc>
                <a:spcPct val="110000"/>
              </a:lnSpc>
            </a:pPr>
            <a:r>
              <a:rPr lang="en-GB" dirty="0"/>
              <a:t>ask for urgent referral to a neurologist and access to</a:t>
            </a:r>
            <a:br>
              <a:rPr lang="en-GB" dirty="0"/>
            </a:br>
            <a:r>
              <a:rPr lang="en-GB" dirty="0"/>
              <a:t>diagnostic services</a:t>
            </a:r>
          </a:p>
          <a:p>
            <a:pPr lvl="2">
              <a:lnSpc>
                <a:spcPct val="110000"/>
              </a:lnSpc>
            </a:pPr>
            <a:r>
              <a:rPr lang="en-GB" dirty="0"/>
              <a:t>start treatment as early as possible with a DMT (if appropriate) </a:t>
            </a:r>
          </a:p>
          <a:p>
            <a:pPr lvl="1">
              <a:lnSpc>
                <a:spcPct val="110000"/>
              </a:lnSpc>
              <a:spcBef>
                <a:spcPts val="1200"/>
              </a:spcBef>
            </a:pPr>
            <a:r>
              <a:rPr lang="en-GB" b="1" dirty="0"/>
              <a:t>People with relapsing forms of MS</a:t>
            </a:r>
            <a:endParaRPr lang="en-US" b="1" dirty="0"/>
          </a:p>
          <a:p>
            <a:pPr lvl="2">
              <a:lnSpc>
                <a:spcPct val="110000"/>
              </a:lnSpc>
            </a:pPr>
            <a:r>
              <a:rPr lang="en-GB" dirty="0"/>
              <a:t>discuss monitoring of your MS using MRI brain scans</a:t>
            </a:r>
          </a:p>
          <a:p>
            <a:pPr lvl="2">
              <a:lnSpc>
                <a:spcPct val="110000"/>
              </a:lnSpc>
            </a:pPr>
            <a:r>
              <a:rPr lang="en-GB" dirty="0"/>
              <a:t>be confident discussing the possibility that disease activity</a:t>
            </a:r>
            <a:br>
              <a:rPr lang="en-GB" dirty="0"/>
            </a:br>
            <a:r>
              <a:rPr lang="en-GB" dirty="0"/>
              <a:t>may be ongoing even when you are feeling well</a:t>
            </a:r>
            <a:endParaRPr lang="en-US" dirty="0"/>
          </a:p>
        </p:txBody>
      </p:sp>
      <p:sp>
        <p:nvSpPr>
          <p:cNvPr id="4" name="Text Placeholder 3"/>
          <p:cNvSpPr>
            <a:spLocks noGrp="1"/>
          </p:cNvSpPr>
          <p:nvPr>
            <p:ph type="body" sz="quarter" idx="14"/>
          </p:nvPr>
        </p:nvSpPr>
        <p:spPr/>
        <p:txBody>
          <a:bodyPr/>
          <a:lstStyle/>
          <a:p>
            <a:r>
              <a:rPr lang="en-GB" dirty="0"/>
              <a:t>DMT, disease-modifying therapy; HCP, healthcare professional; MRI, magnetic resonance imaging</a:t>
            </a:r>
            <a:endParaRPr lang="en-US" dirty="0"/>
          </a:p>
        </p:txBody>
      </p:sp>
      <p:pic>
        <p:nvPicPr>
          <p:cNvPr id="5" name="Picture 2"/>
          <p:cNvPicPr>
            <a:picLocks noChangeAspect="1" noChangeArrowheads="1"/>
          </p:cNvPicPr>
          <p:nvPr/>
        </p:nvPicPr>
        <p:blipFill>
          <a:blip r:embed="rId3"/>
          <a:stretch>
            <a:fillRect/>
          </a:stretch>
        </p:blipFill>
        <p:spPr bwMode="auto">
          <a:xfrm>
            <a:off x="8257827" y="1706095"/>
            <a:ext cx="3251849" cy="45979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47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 of the guide for people with MS</a:t>
            </a:r>
            <a:endParaRPr lang="en-US" dirty="0"/>
          </a:p>
        </p:txBody>
      </p:sp>
      <p:sp>
        <p:nvSpPr>
          <p:cNvPr id="3" name="Content Placeholder 2"/>
          <p:cNvSpPr>
            <a:spLocks noGrp="1"/>
          </p:cNvSpPr>
          <p:nvPr>
            <p:ph idx="1"/>
          </p:nvPr>
        </p:nvSpPr>
        <p:spPr>
          <a:xfrm>
            <a:off x="509463" y="1597820"/>
            <a:ext cx="10796309" cy="1315940"/>
          </a:xfrm>
        </p:spPr>
        <p:txBody>
          <a:bodyPr>
            <a:normAutofit/>
          </a:bodyPr>
          <a:lstStyle/>
          <a:p>
            <a:pPr>
              <a:lnSpc>
                <a:spcPct val="120000"/>
              </a:lnSpc>
              <a:spcBef>
                <a:spcPts val="1800"/>
              </a:spcBef>
            </a:pPr>
            <a:r>
              <a:rPr lang="en-GB" dirty="0"/>
              <a:t>The guide recommends keeping your brain as healthy as possible</a:t>
            </a:r>
          </a:p>
          <a:p>
            <a:pPr>
              <a:lnSpc>
                <a:spcPct val="120000"/>
              </a:lnSpc>
              <a:spcBef>
                <a:spcPts val="1800"/>
              </a:spcBef>
            </a:pPr>
            <a:r>
              <a:rPr lang="en-GB" dirty="0"/>
              <a:t>It recommends:</a:t>
            </a:r>
          </a:p>
        </p:txBody>
      </p:sp>
      <p:sp>
        <p:nvSpPr>
          <p:cNvPr id="4" name="Text Placeholder 3"/>
          <p:cNvSpPr>
            <a:spLocks noGrp="1"/>
          </p:cNvSpPr>
          <p:nvPr>
            <p:ph type="body" sz="quarter" idx="14"/>
          </p:nvPr>
        </p:nvSpPr>
        <p:spPr/>
        <p:txBody>
          <a:bodyPr/>
          <a:lstStyle/>
          <a:p>
            <a:r>
              <a:rPr lang="en-GB" dirty="0"/>
              <a:t>DMT, disease-modifying therapy</a:t>
            </a:r>
            <a:endParaRPr lang="en-US" dirty="0"/>
          </a:p>
        </p:txBody>
      </p:sp>
      <p:grpSp>
        <p:nvGrpSpPr>
          <p:cNvPr id="32" name="Group 31"/>
          <p:cNvGrpSpPr/>
          <p:nvPr/>
        </p:nvGrpSpPr>
        <p:grpSpPr>
          <a:xfrm>
            <a:off x="696987" y="4250103"/>
            <a:ext cx="1201262" cy="1196902"/>
            <a:chOff x="15752069" y="1856139"/>
            <a:chExt cx="1201262" cy="1196902"/>
          </a:xfrm>
        </p:grpSpPr>
        <p:sp>
          <p:nvSpPr>
            <p:cNvPr id="22" name="Rectangle 21"/>
            <p:cNvSpPr/>
            <p:nvPr/>
          </p:nvSpPr>
          <p:spPr>
            <a:xfrm>
              <a:off x="15752069" y="1856139"/>
              <a:ext cx="1201262" cy="109755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5773554" y="1893987"/>
              <a:ext cx="1159054" cy="1159054"/>
            </a:xfrm>
            <a:prstGeom prst="rect">
              <a:avLst/>
            </a:prstGeom>
          </p:spPr>
        </p:pic>
      </p:grpSp>
      <p:grpSp>
        <p:nvGrpSpPr>
          <p:cNvPr id="29" name="Group 28"/>
          <p:cNvGrpSpPr/>
          <p:nvPr/>
        </p:nvGrpSpPr>
        <p:grpSpPr>
          <a:xfrm>
            <a:off x="696987" y="5478503"/>
            <a:ext cx="1201262" cy="1198175"/>
            <a:chOff x="13205275" y="4321193"/>
            <a:chExt cx="1201262" cy="1198175"/>
          </a:xfrm>
        </p:grpSpPr>
        <p:sp>
          <p:nvSpPr>
            <p:cNvPr id="26" name="Rectangle 25"/>
            <p:cNvSpPr/>
            <p:nvPr/>
          </p:nvSpPr>
          <p:spPr>
            <a:xfrm>
              <a:off x="13205275" y="4321193"/>
              <a:ext cx="1201262" cy="109755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3226379" y="4360314"/>
              <a:ext cx="1159054" cy="1159054"/>
            </a:xfrm>
            <a:prstGeom prst="rect">
              <a:avLst/>
            </a:prstGeom>
          </p:spPr>
        </p:pic>
      </p:grpSp>
      <p:grpSp>
        <p:nvGrpSpPr>
          <p:cNvPr id="28" name="Group 27"/>
          <p:cNvGrpSpPr/>
          <p:nvPr/>
        </p:nvGrpSpPr>
        <p:grpSpPr>
          <a:xfrm>
            <a:off x="6339654" y="4251012"/>
            <a:ext cx="1201262" cy="1097552"/>
            <a:chOff x="15758800" y="4296235"/>
            <a:chExt cx="1201262" cy="1097552"/>
          </a:xfrm>
        </p:grpSpPr>
        <p:sp>
          <p:nvSpPr>
            <p:cNvPr id="27" name="Rectangle 26"/>
            <p:cNvSpPr/>
            <p:nvPr/>
          </p:nvSpPr>
          <p:spPr>
            <a:xfrm>
              <a:off x="15758800" y="4296235"/>
              <a:ext cx="1201262" cy="109755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5851912" y="4362450"/>
              <a:ext cx="1015038" cy="1015038"/>
            </a:xfrm>
            <a:prstGeom prst="rect">
              <a:avLst/>
            </a:prstGeom>
          </p:spPr>
        </p:pic>
      </p:grpSp>
      <p:grpSp>
        <p:nvGrpSpPr>
          <p:cNvPr id="34" name="Group 33"/>
          <p:cNvGrpSpPr/>
          <p:nvPr/>
        </p:nvGrpSpPr>
        <p:grpSpPr>
          <a:xfrm>
            <a:off x="6356810" y="5524909"/>
            <a:ext cx="1201262" cy="1216459"/>
            <a:chOff x="18286394" y="4290079"/>
            <a:chExt cx="1201262" cy="1216459"/>
          </a:xfrm>
        </p:grpSpPr>
        <p:sp>
          <p:nvSpPr>
            <p:cNvPr id="23" name="Rectangle 22"/>
            <p:cNvSpPr/>
            <p:nvPr/>
          </p:nvSpPr>
          <p:spPr>
            <a:xfrm>
              <a:off x="18286394" y="4290079"/>
              <a:ext cx="1201262" cy="109755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8298245" y="4349785"/>
              <a:ext cx="1156753" cy="1156753"/>
            </a:xfrm>
            <a:prstGeom prst="rect">
              <a:avLst/>
            </a:prstGeom>
          </p:spPr>
        </p:pic>
      </p:grpSp>
      <p:grpSp>
        <p:nvGrpSpPr>
          <p:cNvPr id="30" name="Group 29"/>
          <p:cNvGrpSpPr/>
          <p:nvPr/>
        </p:nvGrpSpPr>
        <p:grpSpPr>
          <a:xfrm>
            <a:off x="696987" y="2981247"/>
            <a:ext cx="1232808" cy="1159054"/>
            <a:chOff x="13793771" y="2364984"/>
            <a:chExt cx="1232808" cy="1159054"/>
          </a:xfrm>
        </p:grpSpPr>
        <p:sp>
          <p:nvSpPr>
            <p:cNvPr id="25" name="Rectangle 24"/>
            <p:cNvSpPr/>
            <p:nvPr/>
          </p:nvSpPr>
          <p:spPr>
            <a:xfrm>
              <a:off x="13793771" y="2364984"/>
              <a:ext cx="1201262" cy="109755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3867525" y="2364984"/>
              <a:ext cx="1159054" cy="1159054"/>
            </a:xfrm>
            <a:prstGeom prst="rect">
              <a:avLst/>
            </a:prstGeom>
          </p:spPr>
        </p:pic>
      </p:grpSp>
      <p:sp>
        <p:nvSpPr>
          <p:cNvPr id="37" name="TextBox 36"/>
          <p:cNvSpPr txBox="1"/>
          <p:nvPr/>
        </p:nvSpPr>
        <p:spPr>
          <a:xfrm>
            <a:off x="1957435" y="3145276"/>
            <a:ext cx="4303484" cy="830997"/>
          </a:xfrm>
          <a:prstGeom prst="rect">
            <a:avLst/>
          </a:prstGeom>
          <a:noFill/>
        </p:spPr>
        <p:txBody>
          <a:bodyPr wrap="square" rtlCol="0">
            <a:spAutoFit/>
          </a:bodyPr>
          <a:lstStyle/>
          <a:p>
            <a:r>
              <a:rPr lang="en-GB" sz="2400" dirty="0"/>
              <a:t>Understanding the importance of brain health</a:t>
            </a:r>
            <a:endParaRPr lang="en-US" sz="2400" dirty="0"/>
          </a:p>
        </p:txBody>
      </p:sp>
      <p:sp>
        <p:nvSpPr>
          <p:cNvPr id="38" name="TextBox 37"/>
          <p:cNvSpPr txBox="1"/>
          <p:nvPr/>
        </p:nvSpPr>
        <p:spPr>
          <a:xfrm>
            <a:off x="1957435" y="4433056"/>
            <a:ext cx="4067062" cy="830997"/>
          </a:xfrm>
          <a:prstGeom prst="rect">
            <a:avLst/>
          </a:prstGeom>
          <a:noFill/>
        </p:spPr>
        <p:txBody>
          <a:bodyPr wrap="square" rtlCol="0">
            <a:spAutoFit/>
          </a:bodyPr>
          <a:lstStyle/>
          <a:p>
            <a:pPr marL="0" lvl="1"/>
            <a:r>
              <a:rPr lang="en-GB" sz="2400" dirty="0"/>
              <a:t>Earliest possible referral</a:t>
            </a:r>
            <a:br>
              <a:rPr lang="en-GB" sz="2400" dirty="0"/>
            </a:br>
            <a:r>
              <a:rPr lang="en-GB" sz="2400" dirty="0"/>
              <a:t>and diagnosis</a:t>
            </a:r>
          </a:p>
        </p:txBody>
      </p:sp>
      <p:sp>
        <p:nvSpPr>
          <p:cNvPr id="39" name="TextBox 38"/>
          <p:cNvSpPr txBox="1"/>
          <p:nvPr/>
        </p:nvSpPr>
        <p:spPr>
          <a:xfrm>
            <a:off x="1957435" y="5662092"/>
            <a:ext cx="3924128" cy="830997"/>
          </a:xfrm>
          <a:prstGeom prst="rect">
            <a:avLst/>
          </a:prstGeom>
          <a:noFill/>
        </p:spPr>
        <p:txBody>
          <a:bodyPr wrap="square" rtlCol="0">
            <a:spAutoFit/>
          </a:bodyPr>
          <a:lstStyle/>
          <a:p>
            <a:pPr marL="0" lvl="1"/>
            <a:r>
              <a:rPr lang="en-GB" sz="2400" dirty="0"/>
              <a:t>Early treatment with an appropriate DMT</a:t>
            </a:r>
          </a:p>
        </p:txBody>
      </p:sp>
      <p:sp>
        <p:nvSpPr>
          <p:cNvPr id="40" name="TextBox 39"/>
          <p:cNvSpPr txBox="1"/>
          <p:nvPr/>
        </p:nvSpPr>
        <p:spPr>
          <a:xfrm>
            <a:off x="7646166" y="5717640"/>
            <a:ext cx="4344618" cy="830997"/>
          </a:xfrm>
          <a:prstGeom prst="rect">
            <a:avLst/>
          </a:prstGeom>
          <a:noFill/>
        </p:spPr>
        <p:txBody>
          <a:bodyPr wrap="square" rtlCol="0">
            <a:spAutoFit/>
          </a:bodyPr>
          <a:lstStyle/>
          <a:p>
            <a:pPr marL="0" lvl="1"/>
            <a:r>
              <a:rPr lang="en-GB" sz="2400" dirty="0"/>
              <a:t>Informed, shared </a:t>
            </a:r>
            <a:br>
              <a:rPr lang="en-GB" sz="2400" dirty="0"/>
            </a:br>
            <a:r>
              <a:rPr lang="en-GB" sz="2400" dirty="0"/>
              <a:t>decision-making</a:t>
            </a:r>
            <a:endParaRPr lang="en-US" sz="2400" dirty="0"/>
          </a:p>
        </p:txBody>
      </p:sp>
      <p:sp>
        <p:nvSpPr>
          <p:cNvPr id="41" name="TextBox 40"/>
          <p:cNvSpPr txBox="1"/>
          <p:nvPr/>
        </p:nvSpPr>
        <p:spPr>
          <a:xfrm>
            <a:off x="7657625" y="4568956"/>
            <a:ext cx="4139275" cy="461665"/>
          </a:xfrm>
          <a:prstGeom prst="rect">
            <a:avLst/>
          </a:prstGeom>
          <a:noFill/>
        </p:spPr>
        <p:txBody>
          <a:bodyPr wrap="none" rtlCol="0">
            <a:spAutoFit/>
          </a:bodyPr>
          <a:lstStyle/>
          <a:p>
            <a:pPr marL="0" lvl="1"/>
            <a:r>
              <a:rPr lang="en-GB" sz="2400" dirty="0"/>
              <a:t>Monitoring of disease activity</a:t>
            </a:r>
          </a:p>
        </p:txBody>
      </p:sp>
      <p:sp>
        <p:nvSpPr>
          <p:cNvPr id="42" name="TextBox 41"/>
          <p:cNvSpPr txBox="1"/>
          <p:nvPr/>
        </p:nvSpPr>
        <p:spPr>
          <a:xfrm>
            <a:off x="7646166" y="3362481"/>
            <a:ext cx="4227439" cy="461665"/>
          </a:xfrm>
          <a:prstGeom prst="rect">
            <a:avLst/>
          </a:prstGeom>
          <a:noFill/>
        </p:spPr>
        <p:txBody>
          <a:bodyPr wrap="none" rtlCol="0">
            <a:spAutoFit/>
          </a:bodyPr>
          <a:lstStyle/>
          <a:p>
            <a:pPr marL="0" lvl="1"/>
            <a:r>
              <a:rPr lang="en-GB" sz="2400" dirty="0"/>
              <a:t>Living a brain-healthy lifestyle</a:t>
            </a:r>
          </a:p>
        </p:txBody>
      </p:sp>
      <p:grpSp>
        <p:nvGrpSpPr>
          <p:cNvPr id="5" name="Group 4"/>
          <p:cNvGrpSpPr/>
          <p:nvPr/>
        </p:nvGrpSpPr>
        <p:grpSpPr>
          <a:xfrm>
            <a:off x="6313611" y="2959979"/>
            <a:ext cx="1266667" cy="1266667"/>
            <a:chOff x="6313611" y="2759660"/>
            <a:chExt cx="1266667" cy="1266667"/>
          </a:xfrm>
        </p:grpSpPr>
        <p:sp>
          <p:nvSpPr>
            <p:cNvPr id="24" name="Rectangle 23"/>
            <p:cNvSpPr/>
            <p:nvPr/>
          </p:nvSpPr>
          <p:spPr>
            <a:xfrm>
              <a:off x="6339654" y="2780928"/>
              <a:ext cx="1201262" cy="1097552"/>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6313611" y="2759660"/>
              <a:ext cx="1266667" cy="1266667"/>
            </a:xfrm>
            <a:prstGeom prst="rect">
              <a:avLst/>
            </a:prstGeom>
          </p:spPr>
        </p:pic>
      </p:grpSp>
    </p:spTree>
    <p:extLst>
      <p:ext uri="{BB962C8B-B14F-4D97-AF65-F5344CB8AC3E}">
        <p14:creationId xmlns:p14="http://schemas.microsoft.com/office/powerpoint/2010/main" val="71638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915" y="1277446"/>
            <a:ext cx="11809312" cy="2017904"/>
            <a:chOff x="48915" y="2852936"/>
            <a:chExt cx="12070852" cy="2062594"/>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915" y="2852936"/>
              <a:ext cx="12070852" cy="206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82030" y="3416181"/>
              <a:ext cx="7939285" cy="9361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A small amount of brain tissue loss is normal in healthy adults, but in MS this happens faster than usual</a:t>
              </a:r>
              <a:endParaRPr lang="en-US" sz="2400" dirty="0"/>
            </a:p>
          </p:txBody>
        </p:sp>
      </p:grpSp>
      <p:sp>
        <p:nvSpPr>
          <p:cNvPr id="2" name="Title 1"/>
          <p:cNvSpPr>
            <a:spLocks noGrp="1"/>
          </p:cNvSpPr>
          <p:nvPr>
            <p:ph type="title"/>
          </p:nvPr>
        </p:nvSpPr>
        <p:spPr/>
        <p:txBody>
          <a:bodyPr>
            <a:normAutofit/>
          </a:bodyPr>
          <a:lstStyle/>
          <a:p>
            <a:r>
              <a:rPr lang="en-GB" dirty="0"/>
              <a:t>1. The importance of brain health</a:t>
            </a:r>
            <a:endParaRPr lang="en-US" dirty="0"/>
          </a:p>
        </p:txBody>
      </p:sp>
      <p:sp>
        <p:nvSpPr>
          <p:cNvPr id="6" name="Text Placeholder 5"/>
          <p:cNvSpPr>
            <a:spLocks noGrp="1"/>
          </p:cNvSpPr>
          <p:nvPr>
            <p:ph type="body" sz="quarter" idx="14"/>
          </p:nvPr>
        </p:nvSpPr>
        <p:spPr>
          <a:xfrm>
            <a:off x="528137" y="6396335"/>
            <a:ext cx="11186074" cy="461665"/>
          </a:xfrm>
        </p:spPr>
        <p:txBody>
          <a:bodyPr/>
          <a:lstStyle/>
          <a:p>
            <a:r>
              <a:rPr lang="en-GB" dirty="0"/>
              <a:t>Adapted with permission from  Oxford PharmaGenesis from </a:t>
            </a:r>
            <a:r>
              <a:rPr lang="en-GB" dirty="0" err="1"/>
              <a:t>Giovannoni</a:t>
            </a:r>
            <a:r>
              <a:rPr lang="en-GB" dirty="0"/>
              <a:t> G </a:t>
            </a:r>
            <a:r>
              <a:rPr lang="en-GB" i="1" dirty="0"/>
              <a:t>et al.</a:t>
            </a:r>
            <a:r>
              <a:rPr lang="en-GB" dirty="0"/>
              <a:t> </a:t>
            </a:r>
            <a:r>
              <a:rPr lang="en-GB" i="1" dirty="0"/>
              <a:t>Brain health: time matters in multiple sclerosis</a:t>
            </a:r>
            <a:r>
              <a:rPr lang="en-GB" dirty="0"/>
              <a:t>, © 2015 Oxford PharmaGenesis Ltd.</a:t>
            </a:r>
            <a:endParaRPr lang="en-US" dirty="0"/>
          </a:p>
        </p:txBody>
      </p:sp>
      <p:pic>
        <p:nvPicPr>
          <p:cNvPr id="65" name="Picture 64"/>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875217" y="0"/>
            <a:ext cx="1286478" cy="1286478"/>
          </a:xfrm>
          <a:prstGeom prst="rect">
            <a:avLst/>
          </a:prstGeom>
        </p:spPr>
      </p:pic>
      <p:sp>
        <p:nvSpPr>
          <p:cNvPr id="8" name="Rounded Rectangle 7"/>
          <p:cNvSpPr/>
          <p:nvPr/>
        </p:nvSpPr>
        <p:spPr>
          <a:xfrm>
            <a:off x="8329835" y="3374313"/>
            <a:ext cx="3327803" cy="3069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New lesions appear – all cause tissue loss (white), but only some lead to relapses (orange)</a:t>
            </a:r>
          </a:p>
        </p:txBody>
      </p:sp>
      <p:grpSp>
        <p:nvGrpSpPr>
          <p:cNvPr id="7" name="Group 6"/>
          <p:cNvGrpSpPr/>
          <p:nvPr/>
        </p:nvGrpSpPr>
        <p:grpSpPr>
          <a:xfrm>
            <a:off x="53702" y="3227296"/>
            <a:ext cx="7713917" cy="3137886"/>
            <a:chOff x="53702" y="3227296"/>
            <a:chExt cx="7713917" cy="3137886"/>
          </a:xfrm>
        </p:grpSpPr>
        <p:sp>
          <p:nvSpPr>
            <p:cNvPr id="10" name="Freeform 9"/>
            <p:cNvSpPr/>
            <p:nvPr/>
          </p:nvSpPr>
          <p:spPr>
            <a:xfrm>
              <a:off x="1535235" y="4909229"/>
              <a:ext cx="6232384" cy="1455953"/>
            </a:xfrm>
            <a:custGeom>
              <a:avLst/>
              <a:gdLst>
                <a:gd name="connsiteX0" fmla="*/ 0 w 7480300"/>
                <a:gd name="connsiteY0" fmla="*/ 1536700 h 1536700"/>
                <a:gd name="connsiteX1" fmla="*/ 711200 w 7480300"/>
                <a:gd name="connsiteY1" fmla="*/ 1536700 h 1536700"/>
                <a:gd name="connsiteX2" fmla="*/ 711200 w 7480300"/>
                <a:gd name="connsiteY2" fmla="*/ 152400 h 1536700"/>
                <a:gd name="connsiteX3" fmla="*/ 1054100 w 7480300"/>
                <a:gd name="connsiteY3" fmla="*/ 152400 h 1536700"/>
                <a:gd name="connsiteX4" fmla="*/ 1054100 w 7480300"/>
                <a:gd name="connsiteY4" fmla="*/ 1244600 h 1536700"/>
                <a:gd name="connsiteX5" fmla="*/ 1968500 w 7480300"/>
                <a:gd name="connsiteY5" fmla="*/ 1244600 h 1536700"/>
                <a:gd name="connsiteX6" fmla="*/ 1968500 w 7480300"/>
                <a:gd name="connsiteY6" fmla="*/ 241300 h 1536700"/>
                <a:gd name="connsiteX7" fmla="*/ 2324100 w 7480300"/>
                <a:gd name="connsiteY7" fmla="*/ 241300 h 1536700"/>
                <a:gd name="connsiteX8" fmla="*/ 2324100 w 7480300"/>
                <a:gd name="connsiteY8" fmla="*/ 1003300 h 1536700"/>
                <a:gd name="connsiteX9" fmla="*/ 3848100 w 7480300"/>
                <a:gd name="connsiteY9" fmla="*/ 1003300 h 1536700"/>
                <a:gd name="connsiteX10" fmla="*/ 3848100 w 7480300"/>
                <a:gd name="connsiteY10" fmla="*/ 88900 h 1536700"/>
                <a:gd name="connsiteX11" fmla="*/ 4191000 w 7480300"/>
                <a:gd name="connsiteY11" fmla="*/ 88900 h 1536700"/>
                <a:gd name="connsiteX12" fmla="*/ 4191000 w 7480300"/>
                <a:gd name="connsiteY12" fmla="*/ 787400 h 1536700"/>
                <a:gd name="connsiteX13" fmla="*/ 4813300 w 7480300"/>
                <a:gd name="connsiteY13" fmla="*/ 787400 h 1536700"/>
                <a:gd name="connsiteX14" fmla="*/ 4813300 w 7480300"/>
                <a:gd name="connsiteY14" fmla="*/ 63500 h 1536700"/>
                <a:gd name="connsiteX15" fmla="*/ 5168900 w 7480300"/>
                <a:gd name="connsiteY15" fmla="*/ 63500 h 1536700"/>
                <a:gd name="connsiteX16" fmla="*/ 5168900 w 7480300"/>
                <a:gd name="connsiteY16" fmla="*/ 457200 h 1536700"/>
                <a:gd name="connsiteX17" fmla="*/ 5816600 w 7480300"/>
                <a:gd name="connsiteY17" fmla="*/ 457200 h 1536700"/>
                <a:gd name="connsiteX18" fmla="*/ 5816600 w 7480300"/>
                <a:gd name="connsiteY18" fmla="*/ 76200 h 1536700"/>
                <a:gd name="connsiteX19" fmla="*/ 6159500 w 7480300"/>
                <a:gd name="connsiteY19" fmla="*/ 76200 h 1536700"/>
                <a:gd name="connsiteX20" fmla="*/ 6159500 w 7480300"/>
                <a:gd name="connsiteY20" fmla="*/ 292100 h 1536700"/>
                <a:gd name="connsiteX21" fmla="*/ 7112000 w 7480300"/>
                <a:gd name="connsiteY21" fmla="*/ 127000 h 1536700"/>
                <a:gd name="connsiteX22" fmla="*/ 7112000 w 7480300"/>
                <a:gd name="connsiteY22" fmla="*/ 0 h 1536700"/>
                <a:gd name="connsiteX23" fmla="*/ 7480300 w 7480300"/>
                <a:gd name="connsiteY23" fmla="*/ 0 h 1536700"/>
                <a:gd name="connsiteX24" fmla="*/ 7480300 w 7480300"/>
                <a:gd name="connsiteY24" fmla="*/ 8890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0300" h="1536700">
                  <a:moveTo>
                    <a:pt x="0" y="1536700"/>
                  </a:moveTo>
                  <a:lnTo>
                    <a:pt x="711200" y="1536700"/>
                  </a:lnTo>
                  <a:lnTo>
                    <a:pt x="711200" y="152400"/>
                  </a:lnTo>
                  <a:lnTo>
                    <a:pt x="1054100" y="152400"/>
                  </a:lnTo>
                  <a:lnTo>
                    <a:pt x="1054100" y="1244600"/>
                  </a:lnTo>
                  <a:lnTo>
                    <a:pt x="1968500" y="1244600"/>
                  </a:lnTo>
                  <a:lnTo>
                    <a:pt x="1968500" y="241300"/>
                  </a:lnTo>
                  <a:lnTo>
                    <a:pt x="2324100" y="241300"/>
                  </a:lnTo>
                  <a:lnTo>
                    <a:pt x="2324100" y="1003300"/>
                  </a:lnTo>
                  <a:lnTo>
                    <a:pt x="3848100" y="1003300"/>
                  </a:lnTo>
                  <a:lnTo>
                    <a:pt x="3848100" y="88900"/>
                  </a:lnTo>
                  <a:lnTo>
                    <a:pt x="4191000" y="88900"/>
                  </a:lnTo>
                  <a:lnTo>
                    <a:pt x="4191000" y="787400"/>
                  </a:lnTo>
                  <a:lnTo>
                    <a:pt x="4813300" y="787400"/>
                  </a:lnTo>
                  <a:lnTo>
                    <a:pt x="4813300" y="63500"/>
                  </a:lnTo>
                  <a:lnTo>
                    <a:pt x="5168900" y="63500"/>
                  </a:lnTo>
                  <a:lnTo>
                    <a:pt x="5168900" y="457200"/>
                  </a:lnTo>
                  <a:lnTo>
                    <a:pt x="5816600" y="457200"/>
                  </a:lnTo>
                  <a:lnTo>
                    <a:pt x="5816600" y="76200"/>
                  </a:lnTo>
                  <a:lnTo>
                    <a:pt x="6159500" y="76200"/>
                  </a:lnTo>
                  <a:lnTo>
                    <a:pt x="6159500" y="292100"/>
                  </a:lnTo>
                  <a:lnTo>
                    <a:pt x="7112000" y="127000"/>
                  </a:lnTo>
                  <a:lnTo>
                    <a:pt x="7112000" y="0"/>
                  </a:lnTo>
                  <a:lnTo>
                    <a:pt x="7480300" y="0"/>
                  </a:lnTo>
                  <a:lnTo>
                    <a:pt x="7480300" y="88900"/>
                  </a:lnTo>
                </a:path>
              </a:pathLst>
            </a:custGeom>
            <a:ln w="19050"/>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2137420" y="425135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6"/>
            </p:cNvCxnSpPr>
            <p:nvPr/>
          </p:nvCxnSpPr>
          <p:spPr>
            <a:xfrm flipH="1">
              <a:off x="3175336" y="4229240"/>
              <a:ext cx="10320" cy="90861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747634" y="414941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49036" y="416798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388968" y="414941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476985" y="3986530"/>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702" y="3227296"/>
              <a:ext cx="1394549" cy="151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20295" y="3404001"/>
              <a:ext cx="6313749" cy="84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720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7767619" y="4204273"/>
            <a:ext cx="2599946" cy="773608"/>
          </a:xfrm>
          <a:prstGeom prst="line">
            <a:avLst/>
          </a:prstGeom>
          <a:ln w="19050"/>
          <a:effectLst/>
        </p:spPr>
        <p:style>
          <a:lnRef idx="3">
            <a:schemeClr val="accent5"/>
          </a:lnRef>
          <a:fillRef idx="0">
            <a:schemeClr val="accent5"/>
          </a:fillRef>
          <a:effectRef idx="2">
            <a:schemeClr val="accent5"/>
          </a:effectRef>
          <a:fontRef idx="minor">
            <a:schemeClr val="tx1"/>
          </a:fontRef>
        </p:style>
      </p:cxn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89" t="71678" r="79524" b="20283"/>
          <a:stretch/>
        </p:blipFill>
        <p:spPr bwMode="auto">
          <a:xfrm>
            <a:off x="7900372" y="3797249"/>
            <a:ext cx="717687" cy="814046"/>
          </a:xfrm>
          <a:prstGeom prst="roundRect">
            <a:avLst>
              <a:gd name="adj" fmla="val 27285"/>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11" t="67971" r="74668" b="24954"/>
          <a:stretch/>
        </p:blipFill>
        <p:spPr bwMode="auto">
          <a:xfrm>
            <a:off x="8723640" y="3678588"/>
            <a:ext cx="687903" cy="716356"/>
          </a:xfrm>
          <a:prstGeom prst="roundRect">
            <a:avLst>
              <a:gd name="adj" fmla="val 28667"/>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86" t="62202" r="68004" b="28922"/>
          <a:stretch/>
        </p:blipFill>
        <p:spPr bwMode="auto">
          <a:xfrm>
            <a:off x="9531133" y="3197023"/>
            <a:ext cx="1063817" cy="89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dirty="0"/>
              <a:t>1. The importance of brain health</a:t>
            </a:r>
            <a:endParaRPr lang="en-US" dirty="0"/>
          </a:p>
        </p:txBody>
      </p:sp>
      <p:sp>
        <p:nvSpPr>
          <p:cNvPr id="6" name="Text Placeholder 5"/>
          <p:cNvSpPr>
            <a:spLocks noGrp="1"/>
          </p:cNvSpPr>
          <p:nvPr>
            <p:ph type="body" sz="quarter" idx="14"/>
          </p:nvPr>
        </p:nvSpPr>
        <p:spPr>
          <a:xfrm>
            <a:off x="528137" y="6396335"/>
            <a:ext cx="11186074" cy="461665"/>
          </a:xfrm>
        </p:spPr>
        <p:txBody>
          <a:bodyPr/>
          <a:lstStyle/>
          <a:p>
            <a:r>
              <a:rPr lang="en-GB" dirty="0"/>
              <a:t>Adapted with permission from  Oxford PharmaGenesis from </a:t>
            </a:r>
            <a:r>
              <a:rPr lang="en-GB" dirty="0" err="1"/>
              <a:t>Giovannoni</a:t>
            </a:r>
            <a:r>
              <a:rPr lang="en-GB" dirty="0"/>
              <a:t> G </a:t>
            </a:r>
            <a:r>
              <a:rPr lang="en-GB" i="1" dirty="0"/>
              <a:t>et al.</a:t>
            </a:r>
            <a:r>
              <a:rPr lang="en-GB" dirty="0"/>
              <a:t> </a:t>
            </a:r>
            <a:r>
              <a:rPr lang="en-GB" i="1" dirty="0"/>
              <a:t>Brain health: time matters in multiple sclerosis</a:t>
            </a:r>
            <a:r>
              <a:rPr lang="en-GB" dirty="0"/>
              <a:t>, © 2015 Oxford PharmaGenesis Ltd.</a:t>
            </a:r>
            <a:endParaRPr lang="en-US" dirty="0"/>
          </a:p>
        </p:txBody>
      </p:sp>
      <p:pic>
        <p:nvPicPr>
          <p:cNvPr id="65" name="Picture 64"/>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875217" y="0"/>
            <a:ext cx="1286478" cy="1286478"/>
          </a:xfrm>
          <a:prstGeom prst="rect">
            <a:avLst/>
          </a:prstGeom>
        </p:spPr>
      </p:pic>
      <p:grpSp>
        <p:nvGrpSpPr>
          <p:cNvPr id="7" name="Group 6"/>
          <p:cNvGrpSpPr/>
          <p:nvPr/>
        </p:nvGrpSpPr>
        <p:grpSpPr>
          <a:xfrm>
            <a:off x="53702" y="3227296"/>
            <a:ext cx="7713917" cy="3137886"/>
            <a:chOff x="53702" y="3227296"/>
            <a:chExt cx="7713917" cy="3137886"/>
          </a:xfrm>
        </p:grpSpPr>
        <p:sp>
          <p:nvSpPr>
            <p:cNvPr id="10" name="Freeform 9"/>
            <p:cNvSpPr/>
            <p:nvPr/>
          </p:nvSpPr>
          <p:spPr>
            <a:xfrm>
              <a:off x="1535235" y="4909229"/>
              <a:ext cx="6232384" cy="1455953"/>
            </a:xfrm>
            <a:custGeom>
              <a:avLst/>
              <a:gdLst>
                <a:gd name="connsiteX0" fmla="*/ 0 w 7480300"/>
                <a:gd name="connsiteY0" fmla="*/ 1536700 h 1536700"/>
                <a:gd name="connsiteX1" fmla="*/ 711200 w 7480300"/>
                <a:gd name="connsiteY1" fmla="*/ 1536700 h 1536700"/>
                <a:gd name="connsiteX2" fmla="*/ 711200 w 7480300"/>
                <a:gd name="connsiteY2" fmla="*/ 152400 h 1536700"/>
                <a:gd name="connsiteX3" fmla="*/ 1054100 w 7480300"/>
                <a:gd name="connsiteY3" fmla="*/ 152400 h 1536700"/>
                <a:gd name="connsiteX4" fmla="*/ 1054100 w 7480300"/>
                <a:gd name="connsiteY4" fmla="*/ 1244600 h 1536700"/>
                <a:gd name="connsiteX5" fmla="*/ 1968500 w 7480300"/>
                <a:gd name="connsiteY5" fmla="*/ 1244600 h 1536700"/>
                <a:gd name="connsiteX6" fmla="*/ 1968500 w 7480300"/>
                <a:gd name="connsiteY6" fmla="*/ 241300 h 1536700"/>
                <a:gd name="connsiteX7" fmla="*/ 2324100 w 7480300"/>
                <a:gd name="connsiteY7" fmla="*/ 241300 h 1536700"/>
                <a:gd name="connsiteX8" fmla="*/ 2324100 w 7480300"/>
                <a:gd name="connsiteY8" fmla="*/ 1003300 h 1536700"/>
                <a:gd name="connsiteX9" fmla="*/ 3848100 w 7480300"/>
                <a:gd name="connsiteY9" fmla="*/ 1003300 h 1536700"/>
                <a:gd name="connsiteX10" fmla="*/ 3848100 w 7480300"/>
                <a:gd name="connsiteY10" fmla="*/ 88900 h 1536700"/>
                <a:gd name="connsiteX11" fmla="*/ 4191000 w 7480300"/>
                <a:gd name="connsiteY11" fmla="*/ 88900 h 1536700"/>
                <a:gd name="connsiteX12" fmla="*/ 4191000 w 7480300"/>
                <a:gd name="connsiteY12" fmla="*/ 787400 h 1536700"/>
                <a:gd name="connsiteX13" fmla="*/ 4813300 w 7480300"/>
                <a:gd name="connsiteY13" fmla="*/ 787400 h 1536700"/>
                <a:gd name="connsiteX14" fmla="*/ 4813300 w 7480300"/>
                <a:gd name="connsiteY14" fmla="*/ 63500 h 1536700"/>
                <a:gd name="connsiteX15" fmla="*/ 5168900 w 7480300"/>
                <a:gd name="connsiteY15" fmla="*/ 63500 h 1536700"/>
                <a:gd name="connsiteX16" fmla="*/ 5168900 w 7480300"/>
                <a:gd name="connsiteY16" fmla="*/ 457200 h 1536700"/>
                <a:gd name="connsiteX17" fmla="*/ 5816600 w 7480300"/>
                <a:gd name="connsiteY17" fmla="*/ 457200 h 1536700"/>
                <a:gd name="connsiteX18" fmla="*/ 5816600 w 7480300"/>
                <a:gd name="connsiteY18" fmla="*/ 76200 h 1536700"/>
                <a:gd name="connsiteX19" fmla="*/ 6159500 w 7480300"/>
                <a:gd name="connsiteY19" fmla="*/ 76200 h 1536700"/>
                <a:gd name="connsiteX20" fmla="*/ 6159500 w 7480300"/>
                <a:gd name="connsiteY20" fmla="*/ 292100 h 1536700"/>
                <a:gd name="connsiteX21" fmla="*/ 7112000 w 7480300"/>
                <a:gd name="connsiteY21" fmla="*/ 127000 h 1536700"/>
                <a:gd name="connsiteX22" fmla="*/ 7112000 w 7480300"/>
                <a:gd name="connsiteY22" fmla="*/ 0 h 1536700"/>
                <a:gd name="connsiteX23" fmla="*/ 7480300 w 7480300"/>
                <a:gd name="connsiteY23" fmla="*/ 0 h 1536700"/>
                <a:gd name="connsiteX24" fmla="*/ 7480300 w 7480300"/>
                <a:gd name="connsiteY24" fmla="*/ 88900 h 15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0300" h="1536700">
                  <a:moveTo>
                    <a:pt x="0" y="1536700"/>
                  </a:moveTo>
                  <a:lnTo>
                    <a:pt x="711200" y="1536700"/>
                  </a:lnTo>
                  <a:lnTo>
                    <a:pt x="711200" y="152400"/>
                  </a:lnTo>
                  <a:lnTo>
                    <a:pt x="1054100" y="152400"/>
                  </a:lnTo>
                  <a:lnTo>
                    <a:pt x="1054100" y="1244600"/>
                  </a:lnTo>
                  <a:lnTo>
                    <a:pt x="1968500" y="1244600"/>
                  </a:lnTo>
                  <a:lnTo>
                    <a:pt x="1968500" y="241300"/>
                  </a:lnTo>
                  <a:lnTo>
                    <a:pt x="2324100" y="241300"/>
                  </a:lnTo>
                  <a:lnTo>
                    <a:pt x="2324100" y="1003300"/>
                  </a:lnTo>
                  <a:lnTo>
                    <a:pt x="3848100" y="1003300"/>
                  </a:lnTo>
                  <a:lnTo>
                    <a:pt x="3848100" y="88900"/>
                  </a:lnTo>
                  <a:lnTo>
                    <a:pt x="4191000" y="88900"/>
                  </a:lnTo>
                  <a:lnTo>
                    <a:pt x="4191000" y="787400"/>
                  </a:lnTo>
                  <a:lnTo>
                    <a:pt x="4813300" y="787400"/>
                  </a:lnTo>
                  <a:lnTo>
                    <a:pt x="4813300" y="63500"/>
                  </a:lnTo>
                  <a:lnTo>
                    <a:pt x="5168900" y="63500"/>
                  </a:lnTo>
                  <a:lnTo>
                    <a:pt x="5168900" y="457200"/>
                  </a:lnTo>
                  <a:lnTo>
                    <a:pt x="5816600" y="457200"/>
                  </a:lnTo>
                  <a:lnTo>
                    <a:pt x="5816600" y="76200"/>
                  </a:lnTo>
                  <a:lnTo>
                    <a:pt x="6159500" y="76200"/>
                  </a:lnTo>
                  <a:lnTo>
                    <a:pt x="6159500" y="292100"/>
                  </a:lnTo>
                  <a:lnTo>
                    <a:pt x="7112000" y="127000"/>
                  </a:lnTo>
                  <a:lnTo>
                    <a:pt x="7112000" y="0"/>
                  </a:lnTo>
                  <a:lnTo>
                    <a:pt x="7480300" y="0"/>
                  </a:lnTo>
                  <a:lnTo>
                    <a:pt x="7480300" y="88900"/>
                  </a:lnTo>
                </a:path>
              </a:pathLst>
            </a:custGeom>
            <a:ln w="19050"/>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2137420" y="425135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6"/>
            </p:cNvCxnSpPr>
            <p:nvPr/>
          </p:nvCxnSpPr>
          <p:spPr>
            <a:xfrm flipH="1">
              <a:off x="3175336" y="4229240"/>
              <a:ext cx="10320" cy="90861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747634" y="414941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49036" y="416798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388968" y="4149415"/>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476985" y="3986530"/>
              <a:ext cx="0" cy="890169"/>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pic>
          <p:nvPicPr>
            <p:cNvPr id="1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702" y="3227296"/>
              <a:ext cx="1394549" cy="151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20295" y="3404001"/>
              <a:ext cx="6313749" cy="84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133180" y="1385383"/>
            <a:ext cx="11883998" cy="1909967"/>
            <a:chOff x="63956" y="3265490"/>
            <a:chExt cx="9639737" cy="1549276"/>
          </a:xfrm>
        </p:grpSpPr>
        <p:pic>
          <p:nvPicPr>
            <p:cNvPr id="22"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3956" y="3356994"/>
              <a:ext cx="1063609" cy="136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6187744" y="3265490"/>
              <a:ext cx="3515949" cy="1549276"/>
            </a:xfrm>
            <a:prstGeom prst="roundRect">
              <a:avLst>
                <a:gd name="adj" fmla="val 28679"/>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The finite capacity of the brain to adapt to damage – </a:t>
              </a:r>
              <a:r>
                <a:rPr lang="en-GB" sz="2400" b="1" dirty="0"/>
                <a:t>neurological reserve </a:t>
              </a:r>
              <a:r>
                <a:rPr lang="en-GB" sz="2400" dirty="0"/>
                <a:t>– is slowly used up</a:t>
              </a:r>
              <a:endParaRPr lang="en-US" sz="2400" dirty="0"/>
            </a:p>
          </p:txBody>
        </p:sp>
        <p:sp>
          <p:nvSpPr>
            <p:cNvPr id="24" name="Isosceles Triangle 23"/>
            <p:cNvSpPr/>
            <p:nvPr/>
          </p:nvSpPr>
          <p:spPr>
            <a:xfrm rot="5400000">
              <a:off x="2964605" y="1500126"/>
              <a:ext cx="1366266" cy="5080011"/>
            </a:xfrm>
            <a:prstGeom prst="triangle">
              <a:avLst>
                <a:gd name="adj" fmla="val 51131"/>
              </a:avLst>
            </a:prstGeom>
            <a:gradFill flip="none" rotWithShape="1">
              <a:gsLst>
                <a:gs pos="100000">
                  <a:schemeClr val="accent5"/>
                </a:gs>
                <a:gs pos="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lstStyle/>
            <a:p>
              <a:r>
                <a:rPr lang="en-GB" sz="2800" dirty="0"/>
                <a:t>Neurological reserve declines</a:t>
              </a:r>
              <a:endParaRPr lang="en-US" sz="2800" dirty="0"/>
            </a:p>
          </p:txBody>
        </p:sp>
      </p:grpSp>
      <p:sp>
        <p:nvSpPr>
          <p:cNvPr id="29" name="Rounded Rectangle 28"/>
          <p:cNvSpPr/>
          <p:nvPr/>
        </p:nvSpPr>
        <p:spPr>
          <a:xfrm>
            <a:off x="7682668" y="5058154"/>
            <a:ext cx="4334510" cy="1539198"/>
          </a:xfrm>
          <a:prstGeom prst="roundRect">
            <a:avLst>
              <a:gd name="adj" fmla="val 30039"/>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Disability progression is more likely if all of the brain’s neurological reserve has been used up</a:t>
            </a:r>
            <a:endParaRPr lang="en-US" sz="2400" dirty="0"/>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8007895" y="3832435"/>
            <a:ext cx="609734" cy="748693"/>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9638254" y="3514663"/>
            <a:ext cx="882859" cy="61595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8833891" y="3646386"/>
            <a:ext cx="643695" cy="7239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26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1"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 Early referral and diagnosis</a:t>
            </a:r>
            <a:endParaRPr lang="en-US" dirty="0">
              <a:solidFill>
                <a:schemeClr val="bg2">
                  <a:lumMod val="60000"/>
                  <a:lumOff val="40000"/>
                </a:schemeClr>
              </a:solidFill>
            </a:endParaRPr>
          </a:p>
        </p:txBody>
      </p:sp>
      <p:sp>
        <p:nvSpPr>
          <p:cNvPr id="4" name="Content Placeholder 3"/>
          <p:cNvSpPr>
            <a:spLocks noGrp="1"/>
          </p:cNvSpPr>
          <p:nvPr>
            <p:ph idx="1"/>
          </p:nvPr>
        </p:nvSpPr>
        <p:spPr>
          <a:xfrm>
            <a:off x="509463" y="1597820"/>
            <a:ext cx="11420772" cy="4783508"/>
          </a:xfrm>
        </p:spPr>
        <p:txBody>
          <a:bodyPr>
            <a:normAutofit/>
          </a:bodyPr>
          <a:lstStyle/>
          <a:p>
            <a:r>
              <a:rPr lang="en-GB" dirty="0"/>
              <a:t>Ask for urgent referral to a neurologist if MS is suspected, preferably to one with a special interest in MS, or to an MS specialist clinic</a:t>
            </a:r>
          </a:p>
          <a:p>
            <a:endParaRPr lang="en-GB" dirty="0"/>
          </a:p>
          <a:p>
            <a:r>
              <a:rPr lang="en-GB" dirty="0"/>
              <a:t>Request early access to diagnostic procedures, including MRI</a:t>
            </a:r>
          </a:p>
          <a:p>
            <a:pPr lvl="1"/>
            <a:r>
              <a:rPr lang="en-GB" dirty="0"/>
              <a:t>It is now possible to diagnose MS earlier than ever before, thanks to evidence from MRI brain scans</a:t>
            </a:r>
            <a:r>
              <a:rPr lang="en-GB" baseline="30000" dirty="0"/>
              <a:t>1</a:t>
            </a:r>
          </a:p>
          <a:p>
            <a:endParaRPr lang="en-GB" dirty="0"/>
          </a:p>
          <a:p>
            <a:r>
              <a:rPr lang="en-GB" dirty="0"/>
              <a:t>Stay in touch with your MS team for ongoing monitoring if you do not receive a diagnosis straight away</a:t>
            </a:r>
          </a:p>
        </p:txBody>
      </p:sp>
      <p:sp>
        <p:nvSpPr>
          <p:cNvPr id="10" name="Text Placeholder 9"/>
          <p:cNvSpPr>
            <a:spLocks noGrp="1"/>
          </p:cNvSpPr>
          <p:nvPr>
            <p:ph type="body" sz="quarter" idx="14"/>
          </p:nvPr>
        </p:nvSpPr>
        <p:spPr>
          <a:xfrm>
            <a:off x="528137" y="6319391"/>
            <a:ext cx="10777635" cy="538609"/>
          </a:xfrm>
        </p:spPr>
        <p:txBody>
          <a:bodyPr/>
          <a:lstStyle/>
          <a:p>
            <a:r>
              <a:rPr lang="en-GB" dirty="0"/>
              <a:t>MRI, magnetic resonance imaging</a:t>
            </a:r>
          </a:p>
          <a:p>
            <a:r>
              <a:rPr lang="en-GB" dirty="0"/>
              <a:t>1. </a:t>
            </a:r>
            <a:r>
              <a:rPr lang="en-GB" dirty="0" err="1"/>
              <a:t>Polman</a:t>
            </a:r>
            <a:r>
              <a:rPr lang="en-GB" dirty="0"/>
              <a:t> CH </a:t>
            </a:r>
            <a:r>
              <a:rPr lang="en-GB" i="1" dirty="0"/>
              <a:t>et al. Ann </a:t>
            </a:r>
            <a:r>
              <a:rPr lang="en-GB" i="1" dirty="0" err="1"/>
              <a:t>Neurol</a:t>
            </a:r>
            <a:r>
              <a:rPr lang="en-GB" i="1" dirty="0"/>
              <a:t> </a:t>
            </a:r>
            <a:r>
              <a:rPr lang="en-GB" dirty="0"/>
              <a:t>2011;69:292–30</a:t>
            </a:r>
            <a:endParaRPr lang="en-US" dirty="0"/>
          </a:p>
        </p:txBody>
      </p:sp>
      <p:pic>
        <p:nvPicPr>
          <p:cNvPr id="17" name="Picture 16"/>
          <p:cNvPicPr>
            <a:picLocks noChangeAspect="1"/>
          </p:cNvPicPr>
          <p:nvPr/>
        </p:nvPicPr>
        <p:blipFill rotWithShape="1">
          <a:blip r:embed="rId3">
            <a:biLevel thresh="25000"/>
            <a:extLst>
              <a:ext uri="{28A0092B-C50C-407E-A947-70E740481C1C}">
                <a14:useLocalDpi xmlns:a14="http://schemas.microsoft.com/office/drawing/2010/main" val="0"/>
              </a:ext>
            </a:extLst>
          </a:blip>
          <a:srcRect b="11264"/>
          <a:stretch/>
        </p:blipFill>
        <p:spPr>
          <a:xfrm>
            <a:off x="10850115" y="50593"/>
            <a:ext cx="1380335" cy="1224859"/>
          </a:xfrm>
          <a:prstGeom prst="rect">
            <a:avLst/>
          </a:prstGeom>
        </p:spPr>
      </p:pic>
    </p:spTree>
    <p:extLst>
      <p:ext uri="{BB962C8B-B14F-4D97-AF65-F5344CB8AC3E}">
        <p14:creationId xmlns:p14="http://schemas.microsoft.com/office/powerpoint/2010/main" val="1361285822"/>
      </p:ext>
    </p:extLst>
  </p:cSld>
  <p:clrMapOvr>
    <a:masterClrMapping/>
  </p:clrMapOvr>
</p:sld>
</file>

<file path=ppt/theme/theme1.xml><?xml version="1.0" encoding="utf-8"?>
<a:theme xmlns:a="http://schemas.openxmlformats.org/drawingml/2006/main" name="Brain_Health_theme">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ain_Health_theme">
  <a:themeElements>
    <a:clrScheme name="Brain_Health_theme">
      <a:dk1>
        <a:srgbClr val="000000"/>
      </a:dk1>
      <a:lt1>
        <a:srgbClr val="FFFFFF"/>
      </a:lt1>
      <a:dk2>
        <a:srgbClr val="A7A7A7"/>
      </a:dk2>
      <a:lt2>
        <a:srgbClr val="535353"/>
      </a:lt2>
      <a:accent1>
        <a:srgbClr val="EB6724"/>
      </a:accent1>
      <a:accent2>
        <a:srgbClr val="707070"/>
      </a:accent2>
      <a:accent3>
        <a:srgbClr val="F8B135"/>
      </a:accent3>
      <a:accent4>
        <a:srgbClr val="346B2D"/>
      </a:accent4>
      <a:accent5>
        <a:srgbClr val="9D3E37"/>
      </a:accent5>
      <a:accent6>
        <a:srgbClr val="C7D32D"/>
      </a:accent6>
      <a:hlink>
        <a:srgbClr val="0000FF"/>
      </a:hlink>
      <a:folHlink>
        <a:srgbClr val="FF00FF"/>
      </a:folHlink>
    </a:clrScheme>
    <a:fontScheme name="Brain_Health_theme">
      <a:majorFont>
        <a:latin typeface="Helvetica"/>
        <a:ea typeface="Helvetica"/>
        <a:cs typeface="Helvetica"/>
      </a:majorFont>
      <a:minorFont>
        <a:latin typeface="Calibri"/>
        <a:ea typeface="Calibri"/>
        <a:cs typeface="Calibri"/>
      </a:minorFont>
    </a:fontScheme>
    <a:fmtScheme name="Brain_Health_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3808</TotalTime>
  <Words>2830</Words>
  <Application>Microsoft Office PowerPoint</Application>
  <PresentationFormat>Custom</PresentationFormat>
  <Paragraphs>260</Paragraphs>
  <Slides>20</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Brain_Health_theme</vt:lpstr>
      <vt:lpstr>1_Brain_Health_theme</vt:lpstr>
      <vt:lpstr>Guidance for presenters</vt:lpstr>
      <vt:lpstr>Brain health: a guide for people with multiple sclerosis</vt:lpstr>
      <vt:lpstr>Report published October 2015</vt:lpstr>
      <vt:lpstr>Report endorsed by professional societies and  advocacy groups</vt:lpstr>
      <vt:lpstr>A guide for people with MS is now available</vt:lpstr>
      <vt:lpstr>Recommendations of the guide for people with MS</vt:lpstr>
      <vt:lpstr>1. The importance of brain health</vt:lpstr>
      <vt:lpstr>1. The importance of brain health</vt:lpstr>
      <vt:lpstr>2. Early referral and diagnosis</vt:lpstr>
      <vt:lpstr>3. Early treatment with a disease-modifying therapy: Start treatment as soon as possible if appropriate</vt:lpstr>
      <vt:lpstr>3. Early treatment with a disease-modifying therapy: Choose the most appropriate DMT</vt:lpstr>
      <vt:lpstr>4. Lead a brain-healthy lifestyle</vt:lpstr>
      <vt:lpstr>5. Monitoring of disease activity: Share a full picture of your health with your HCPs</vt:lpstr>
      <vt:lpstr>5. Monitoring of disease activity: Monitoring is key to maximizing lifelong brain health</vt:lpstr>
      <vt:lpstr>6. Informed, shared decision-making</vt:lpstr>
      <vt:lpstr>Conclusions 1: What can you do?</vt:lpstr>
      <vt:lpstr>Conclusions 2: What can you do?</vt:lpstr>
      <vt:lpstr>Conclusions 3: What can you do?</vt:lpstr>
      <vt:lpstr>PowerPoint Presentation</vt:lpstr>
      <vt:lpstr>Authored by international experts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Writer</dc:creator>
  <cp:lastModifiedBy>Danielle Emery</cp:lastModifiedBy>
  <cp:revision>213</cp:revision>
  <cp:lastPrinted>2016-05-10T08:12:42Z</cp:lastPrinted>
  <dcterms:created xsi:type="dcterms:W3CDTF">2015-09-29T11:25:11Z</dcterms:created>
  <dcterms:modified xsi:type="dcterms:W3CDTF">2018-09-07T08:09:25Z</dcterms:modified>
</cp:coreProperties>
</file>