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42"/>
  </p:notesMasterIdLst>
  <p:handoutMasterIdLst>
    <p:handoutMasterId r:id="rId43"/>
  </p:handoutMasterIdLst>
  <p:sldIdLst>
    <p:sldId id="367" r:id="rId3"/>
    <p:sldId id="258" r:id="rId4"/>
    <p:sldId id="257" r:id="rId5"/>
    <p:sldId id="331" r:id="rId6"/>
    <p:sldId id="368" r:id="rId7"/>
    <p:sldId id="291" r:id="rId8"/>
    <p:sldId id="309" r:id="rId9"/>
    <p:sldId id="281" r:id="rId10"/>
    <p:sldId id="315" r:id="rId11"/>
    <p:sldId id="369" r:id="rId12"/>
    <p:sldId id="370" r:id="rId13"/>
    <p:sldId id="371" r:id="rId14"/>
    <p:sldId id="372" r:id="rId15"/>
    <p:sldId id="373" r:id="rId16"/>
    <p:sldId id="374"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403" r:id="rId40"/>
    <p:sldId id="404" r:id="rId41"/>
  </p:sldIdLst>
  <p:sldSz cx="12195175"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708E38-6C36-4CE9-B998-EE5D5A70923D}">
          <p14:sldIdLst>
            <p14:sldId id="367"/>
            <p14:sldId id="258"/>
            <p14:sldId id="257"/>
            <p14:sldId id="331"/>
            <p14:sldId id="368"/>
          </p14:sldIdLst>
        </p14:section>
        <p14:section name="Brain health perspecive on MS" id="{95D24654-9B59-447A-A30B-1AAA6680103A}">
          <p14:sldIdLst>
            <p14:sldId id="291"/>
            <p14:sldId id="309"/>
          </p14:sldIdLst>
        </p14:section>
        <p14:section name="Brain health perspecive on MS - expanded" id="{768FAF4E-919C-4AC9-834E-D176D437C481}">
          <p14:sldIdLst>
            <p14:sldId id="281"/>
            <p14:sldId id="315"/>
            <p14:sldId id="369"/>
            <p14:sldId id="370"/>
            <p14:sldId id="371"/>
            <p14:sldId id="372"/>
            <p14:sldId id="373"/>
            <p14:sldId id="374"/>
          </p14:sldIdLst>
        </p14:section>
        <p14:section name="Key recommendations" id="{02A74725-516D-44B8-80C0-8ECD12809920}">
          <p14:sldIdLst>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Lst>
        </p14:section>
      </p14:sectionLst>
    </p:ex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15:guide id="1" orient="horz" pos="3125">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Pillidge" initials="KP" lastIdx="15" clrIdx="0"/>
  <p:cmAuthor id="1" name="Writer" initials="W" lastIdx="91" clrIdx="1"/>
  <p:cmAuthor id="2" name="Heather Lang" initials="HL" lastIdx="15" clrIdx="2"/>
  <p:cmAuthor id="3" name="Ruth Bentley" initials="RB" lastIdx="36" clrIdx="3"/>
  <p:cmAuthor id="4" name="Katharine Timberlake" initials="KT" lastIdx="32" clrIdx="4"/>
  <p:cmAuthor id="5" name="AH" initials="AH" lastIdx="2" clrIdx="5"/>
  <p:cmAuthor id="6" name="Helmut Butzkueven" initials="HB" lastIdx="1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8486"/>
    <a:srgbClr val="EB67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20" autoAdjust="0"/>
    <p:restoredTop sz="94716" autoAdjust="0"/>
  </p:normalViewPr>
  <p:slideViewPr>
    <p:cSldViewPr snapToGrid="0">
      <p:cViewPr varScale="1">
        <p:scale>
          <a:sx n="74" d="100"/>
          <a:sy n="74" d="100"/>
        </p:scale>
        <p:origin x="588" y="132"/>
      </p:cViewPr>
      <p:guideLst>
        <p:guide orient="horz" pos="2160"/>
        <p:guide pos="3841"/>
      </p:guideLst>
    </p:cSldViewPr>
  </p:slideViewPr>
  <p:outlineViewPr>
    <p:cViewPr>
      <p:scale>
        <a:sx n="33" d="100"/>
        <a:sy n="33" d="100"/>
      </p:scale>
      <p:origin x="0" y="21780"/>
    </p:cViewPr>
  </p:outlineViewPr>
  <p:notesTextViewPr>
    <p:cViewPr>
      <p:scale>
        <a:sx n="75" d="100"/>
        <a:sy n="75" d="100"/>
      </p:scale>
      <p:origin x="0" y="0"/>
    </p:cViewPr>
  </p:notesTextViewPr>
  <p:sorterViewPr>
    <p:cViewPr>
      <p:scale>
        <a:sx n="110" d="100"/>
        <a:sy n="110" d="100"/>
      </p:scale>
      <p:origin x="0" y="0"/>
    </p:cViewPr>
  </p:sorterViewPr>
  <p:notesViewPr>
    <p:cSldViewPr snapToGrid="0">
      <p:cViewPr>
        <p:scale>
          <a:sx n="125" d="100"/>
          <a:sy n="125" d="100"/>
        </p:scale>
        <p:origin x="-2268" y="732"/>
      </p:cViewPr>
      <p:guideLst>
        <p:guide orient="horz" pos="3125"/>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9B7A6-8FCC-44B1-A1D7-7215DFF0779B}" type="doc">
      <dgm:prSet loTypeId="urn:microsoft.com/office/officeart/2005/8/layout/cycle6" loCatId="relationship" qsTypeId="urn:microsoft.com/office/officeart/2005/8/quickstyle/simple1" qsCatId="simple" csTypeId="urn:microsoft.com/office/officeart/2005/8/colors/accent0_3" csCatId="mainScheme" phldr="1"/>
      <dgm:spPr/>
      <dgm:t>
        <a:bodyPr/>
        <a:lstStyle/>
        <a:p>
          <a:endParaRPr lang="en-US"/>
        </a:p>
      </dgm:t>
    </dgm:pt>
    <dgm:pt modelId="{3CE25A6F-078B-4F40-9AED-294DE597B8AE}">
      <dgm:prSet phldrT="[Text]" custT="1"/>
      <dgm:spPr>
        <a:ln>
          <a:solidFill>
            <a:schemeClr val="tx2"/>
          </a:solidFill>
        </a:ln>
      </dgm:spPr>
      <dgm:t>
        <a:bodyPr lIns="0" tIns="0" rIns="0" bIns="0"/>
        <a:lstStyle/>
        <a:p>
          <a:r>
            <a:rPr lang="zh-CN" altLang="en-US" sz="2000" b="1" dirty="0"/>
            <a:t>复发</a:t>
          </a:r>
          <a:endParaRPr lang="en-US" sz="2000" b="1" dirty="0"/>
        </a:p>
      </dgm:t>
    </dgm:pt>
    <dgm:pt modelId="{2B1E17BC-8810-4855-8246-457528625627}" type="parTrans" cxnId="{C4BAAC2D-907E-48CA-B736-A16E34CFEF50}">
      <dgm:prSet/>
      <dgm:spPr/>
      <dgm:t>
        <a:bodyPr/>
        <a:lstStyle/>
        <a:p>
          <a:endParaRPr lang="en-US" sz="2800"/>
        </a:p>
      </dgm:t>
    </dgm:pt>
    <dgm:pt modelId="{6328BB16-4D8A-4C09-B3EB-A7984E2A74EA}" type="sibTrans" cxnId="{C4BAAC2D-907E-48CA-B736-A16E34CFEF50}">
      <dgm:prSet/>
      <dgm:spPr/>
      <dgm:t>
        <a:bodyPr/>
        <a:lstStyle/>
        <a:p>
          <a:endParaRPr lang="en-US" sz="2800"/>
        </a:p>
      </dgm:t>
    </dgm:pt>
    <dgm:pt modelId="{2784A5ED-F366-4DFB-9587-0E8F2452A118}">
      <dgm:prSet phldrT="[Text]" custT="1"/>
      <dgm:spPr>
        <a:ln>
          <a:solidFill>
            <a:schemeClr val="tx2"/>
          </a:solidFill>
        </a:ln>
      </dgm:spPr>
      <dgm:t>
        <a:bodyPr lIns="0" tIns="0" rIns="0" bIns="0"/>
        <a:lstStyle/>
        <a:p>
          <a:r>
            <a:rPr lang="en-GB" sz="2000" b="1" dirty="0"/>
            <a:t>MRI</a:t>
          </a:r>
          <a:r>
            <a:rPr lang="zh-CN" altLang="en-US" sz="2000" b="1" dirty="0"/>
            <a:t>病灶</a:t>
          </a:r>
          <a:endParaRPr lang="en-US" sz="2000" b="1" dirty="0"/>
        </a:p>
      </dgm:t>
    </dgm:pt>
    <dgm:pt modelId="{085856C0-4649-4154-8BEA-037B15E8A2E6}" type="parTrans" cxnId="{D1F6EDE3-9548-4A7E-883E-86A8221D66F8}">
      <dgm:prSet/>
      <dgm:spPr/>
      <dgm:t>
        <a:bodyPr/>
        <a:lstStyle/>
        <a:p>
          <a:endParaRPr lang="en-US" sz="2800"/>
        </a:p>
      </dgm:t>
    </dgm:pt>
    <dgm:pt modelId="{C6A94B45-95BB-4E79-B110-3434FAA9DEC4}" type="sibTrans" cxnId="{D1F6EDE3-9548-4A7E-883E-86A8221D66F8}">
      <dgm:prSet/>
      <dgm:spPr/>
      <dgm:t>
        <a:bodyPr/>
        <a:lstStyle/>
        <a:p>
          <a:endParaRPr lang="en-US" sz="2800"/>
        </a:p>
      </dgm:t>
    </dgm:pt>
    <dgm:pt modelId="{8CDD6B55-149A-4C9B-920C-DBFFA5D3611D}">
      <dgm:prSet phldrT="[Text]" custT="1"/>
      <dgm:spPr>
        <a:ln>
          <a:solidFill>
            <a:schemeClr val="tx2"/>
          </a:solidFill>
        </a:ln>
      </dgm:spPr>
      <dgm:t>
        <a:bodyPr lIns="0" tIns="0" rIns="0" bIns="0"/>
        <a:lstStyle/>
        <a:p>
          <a:r>
            <a:rPr lang="zh-CN" altLang="en-US" sz="2000" b="1" dirty="0"/>
            <a:t>残疾进展</a:t>
          </a:r>
          <a:endParaRPr lang="en-US" sz="2000" b="1" dirty="0"/>
        </a:p>
      </dgm:t>
    </dgm:pt>
    <dgm:pt modelId="{ACDA97D6-DB7A-4070-B1AA-4ED1065515BB}" type="parTrans" cxnId="{11C8FA24-7562-4B28-AFB2-F593AC2432FC}">
      <dgm:prSet/>
      <dgm:spPr/>
      <dgm:t>
        <a:bodyPr/>
        <a:lstStyle/>
        <a:p>
          <a:endParaRPr lang="en-US" sz="2800"/>
        </a:p>
      </dgm:t>
    </dgm:pt>
    <dgm:pt modelId="{0F8ABC25-4D52-44BC-986D-27B371CFFA29}" type="sibTrans" cxnId="{11C8FA24-7562-4B28-AFB2-F593AC2432FC}">
      <dgm:prSet/>
      <dgm:spPr/>
      <dgm:t>
        <a:bodyPr/>
        <a:lstStyle/>
        <a:p>
          <a:endParaRPr lang="en-US" sz="2800"/>
        </a:p>
      </dgm:t>
    </dgm:pt>
    <dgm:pt modelId="{AB829188-0B35-4455-A805-114C10D89FCD}">
      <dgm:prSet phldrT="[Text]" custT="1"/>
      <dgm:spPr>
        <a:ln>
          <a:solidFill>
            <a:schemeClr val="tx2"/>
          </a:solidFill>
        </a:ln>
      </dgm:spPr>
      <dgm:t>
        <a:bodyPr lIns="0" tIns="0" rIns="0" bIns="0"/>
        <a:lstStyle/>
        <a:p>
          <a:r>
            <a:rPr lang="zh-CN" altLang="en-US" sz="2000" b="1" dirty="0"/>
            <a:t>脑萎缩</a:t>
          </a:r>
          <a:endParaRPr lang="en-US" sz="1600" b="1" dirty="0"/>
        </a:p>
      </dgm:t>
    </dgm:pt>
    <dgm:pt modelId="{F555B5A6-02DB-4BBD-8DEF-460F599EBF1C}" type="parTrans" cxnId="{BDA8E62F-FF10-4FA9-B7F0-AA71833A7396}">
      <dgm:prSet/>
      <dgm:spPr/>
      <dgm:t>
        <a:bodyPr/>
        <a:lstStyle/>
        <a:p>
          <a:endParaRPr lang="en-US"/>
        </a:p>
      </dgm:t>
    </dgm:pt>
    <dgm:pt modelId="{E532F324-9B97-496C-894D-B212D557CA8C}" type="sibTrans" cxnId="{BDA8E62F-FF10-4FA9-B7F0-AA71833A7396}">
      <dgm:prSet/>
      <dgm:spPr/>
      <dgm:t>
        <a:bodyPr/>
        <a:lstStyle/>
        <a:p>
          <a:endParaRPr lang="en-US"/>
        </a:p>
      </dgm:t>
    </dgm:pt>
    <dgm:pt modelId="{4F087CE9-862F-4ED5-8C11-C9081CE17AE3}" type="pres">
      <dgm:prSet presAssocID="{9089B7A6-8FCC-44B1-A1D7-7215DFF0779B}" presName="cycle" presStyleCnt="0">
        <dgm:presLayoutVars>
          <dgm:dir/>
          <dgm:resizeHandles val="exact"/>
        </dgm:presLayoutVars>
      </dgm:prSet>
      <dgm:spPr/>
      <dgm:t>
        <a:bodyPr/>
        <a:lstStyle/>
        <a:p>
          <a:endParaRPr lang="zh-CN" altLang="en-US"/>
        </a:p>
      </dgm:t>
    </dgm:pt>
    <dgm:pt modelId="{08F12A16-1552-4D6C-AB37-6D2D85389D0D}" type="pres">
      <dgm:prSet presAssocID="{3CE25A6F-078B-4F40-9AED-294DE597B8AE}" presName="node" presStyleLbl="node1" presStyleIdx="0" presStyleCnt="4" custScaleX="117692">
        <dgm:presLayoutVars>
          <dgm:bulletEnabled val="1"/>
        </dgm:presLayoutVars>
      </dgm:prSet>
      <dgm:spPr/>
      <dgm:t>
        <a:bodyPr/>
        <a:lstStyle/>
        <a:p>
          <a:endParaRPr lang="zh-CN" altLang="en-US"/>
        </a:p>
      </dgm:t>
    </dgm:pt>
    <dgm:pt modelId="{ED954989-9777-46B0-B5D5-BD223E9E1C52}" type="pres">
      <dgm:prSet presAssocID="{3CE25A6F-078B-4F40-9AED-294DE597B8AE}" presName="spNode" presStyleCnt="0"/>
      <dgm:spPr/>
    </dgm:pt>
    <dgm:pt modelId="{DC78B6FD-5032-4B06-9C5C-36682B5AE4CA}" type="pres">
      <dgm:prSet presAssocID="{6328BB16-4D8A-4C09-B3EB-A7984E2A74EA}" presName="sibTrans" presStyleLbl="sibTrans1D1" presStyleIdx="0" presStyleCnt="4"/>
      <dgm:spPr/>
      <dgm:t>
        <a:bodyPr/>
        <a:lstStyle/>
        <a:p>
          <a:endParaRPr lang="zh-CN" altLang="en-US"/>
        </a:p>
      </dgm:t>
    </dgm:pt>
    <dgm:pt modelId="{15D7C04C-3B96-4F28-A3BE-0B66F99E6C93}" type="pres">
      <dgm:prSet presAssocID="{2784A5ED-F366-4DFB-9587-0E8F2452A118}" presName="node" presStyleLbl="node1" presStyleIdx="1" presStyleCnt="4" custScaleX="117692">
        <dgm:presLayoutVars>
          <dgm:bulletEnabled val="1"/>
        </dgm:presLayoutVars>
      </dgm:prSet>
      <dgm:spPr/>
      <dgm:t>
        <a:bodyPr/>
        <a:lstStyle/>
        <a:p>
          <a:endParaRPr lang="zh-CN" altLang="en-US"/>
        </a:p>
      </dgm:t>
    </dgm:pt>
    <dgm:pt modelId="{C1FD1C30-5A7D-47F1-B071-CA5A05EEFB30}" type="pres">
      <dgm:prSet presAssocID="{2784A5ED-F366-4DFB-9587-0E8F2452A118}" presName="spNode" presStyleCnt="0"/>
      <dgm:spPr/>
    </dgm:pt>
    <dgm:pt modelId="{0CABB36E-53DC-4BD5-AE60-AEE12E3CB76F}" type="pres">
      <dgm:prSet presAssocID="{C6A94B45-95BB-4E79-B110-3434FAA9DEC4}" presName="sibTrans" presStyleLbl="sibTrans1D1" presStyleIdx="1" presStyleCnt="4"/>
      <dgm:spPr/>
      <dgm:t>
        <a:bodyPr/>
        <a:lstStyle/>
        <a:p>
          <a:endParaRPr lang="zh-CN" altLang="en-US"/>
        </a:p>
      </dgm:t>
    </dgm:pt>
    <dgm:pt modelId="{B26883FE-21FD-4294-B49D-BDABAB576C58}" type="pres">
      <dgm:prSet presAssocID="{8CDD6B55-149A-4C9B-920C-DBFFA5D3611D}" presName="node" presStyleLbl="node1" presStyleIdx="2" presStyleCnt="4" custScaleX="117692">
        <dgm:presLayoutVars>
          <dgm:bulletEnabled val="1"/>
        </dgm:presLayoutVars>
      </dgm:prSet>
      <dgm:spPr/>
      <dgm:t>
        <a:bodyPr/>
        <a:lstStyle/>
        <a:p>
          <a:endParaRPr lang="zh-CN" altLang="en-US"/>
        </a:p>
      </dgm:t>
    </dgm:pt>
    <dgm:pt modelId="{C7153BFB-6189-42FA-9C2B-F82ABEC250C7}" type="pres">
      <dgm:prSet presAssocID="{8CDD6B55-149A-4C9B-920C-DBFFA5D3611D}" presName="spNode" presStyleCnt="0"/>
      <dgm:spPr/>
    </dgm:pt>
    <dgm:pt modelId="{EE995C85-1E26-44A1-80BE-BA6F315B454F}" type="pres">
      <dgm:prSet presAssocID="{0F8ABC25-4D52-44BC-986D-27B371CFFA29}" presName="sibTrans" presStyleLbl="sibTrans1D1" presStyleIdx="2" presStyleCnt="4"/>
      <dgm:spPr/>
      <dgm:t>
        <a:bodyPr/>
        <a:lstStyle/>
        <a:p>
          <a:endParaRPr lang="zh-CN" altLang="en-US"/>
        </a:p>
      </dgm:t>
    </dgm:pt>
    <dgm:pt modelId="{59648291-5AB6-426C-BE07-96D38F5584C4}" type="pres">
      <dgm:prSet presAssocID="{AB829188-0B35-4455-A805-114C10D89FCD}" presName="node" presStyleLbl="node1" presStyleIdx="3" presStyleCnt="4" custScaleX="117692">
        <dgm:presLayoutVars>
          <dgm:bulletEnabled val="1"/>
        </dgm:presLayoutVars>
      </dgm:prSet>
      <dgm:spPr/>
      <dgm:t>
        <a:bodyPr/>
        <a:lstStyle/>
        <a:p>
          <a:endParaRPr lang="zh-CN" altLang="en-US"/>
        </a:p>
      </dgm:t>
    </dgm:pt>
    <dgm:pt modelId="{49DEF189-D797-4B61-A84A-08274902B1E1}" type="pres">
      <dgm:prSet presAssocID="{AB829188-0B35-4455-A805-114C10D89FCD}" presName="spNode" presStyleCnt="0"/>
      <dgm:spPr/>
    </dgm:pt>
    <dgm:pt modelId="{BBB3FFC2-35A8-4359-811B-21DCEED78F75}" type="pres">
      <dgm:prSet presAssocID="{E532F324-9B97-496C-894D-B212D557CA8C}" presName="sibTrans" presStyleLbl="sibTrans1D1" presStyleIdx="3" presStyleCnt="4"/>
      <dgm:spPr/>
      <dgm:t>
        <a:bodyPr/>
        <a:lstStyle/>
        <a:p>
          <a:endParaRPr lang="zh-CN" altLang="en-US"/>
        </a:p>
      </dgm:t>
    </dgm:pt>
  </dgm:ptLst>
  <dgm:cxnLst>
    <dgm:cxn modelId="{1CC7E3E7-CB62-4E32-853C-BB8110E657F3}" type="presOf" srcId="{0F8ABC25-4D52-44BC-986D-27B371CFFA29}" destId="{EE995C85-1E26-44A1-80BE-BA6F315B454F}" srcOrd="0" destOrd="0" presId="urn:microsoft.com/office/officeart/2005/8/layout/cycle6"/>
    <dgm:cxn modelId="{5FFE7BD3-4F2A-4B30-9289-CE7B1EEB98DF}" type="presOf" srcId="{AB829188-0B35-4455-A805-114C10D89FCD}" destId="{59648291-5AB6-426C-BE07-96D38F5584C4}" srcOrd="0" destOrd="0" presId="urn:microsoft.com/office/officeart/2005/8/layout/cycle6"/>
    <dgm:cxn modelId="{D1F6EDE3-9548-4A7E-883E-86A8221D66F8}" srcId="{9089B7A6-8FCC-44B1-A1D7-7215DFF0779B}" destId="{2784A5ED-F366-4DFB-9587-0E8F2452A118}" srcOrd="1" destOrd="0" parTransId="{085856C0-4649-4154-8BEA-037B15E8A2E6}" sibTransId="{C6A94B45-95BB-4E79-B110-3434FAA9DEC4}"/>
    <dgm:cxn modelId="{1EED924B-D332-469C-B701-8287F3B52B7F}" type="presOf" srcId="{9089B7A6-8FCC-44B1-A1D7-7215DFF0779B}" destId="{4F087CE9-862F-4ED5-8C11-C9081CE17AE3}" srcOrd="0" destOrd="0" presId="urn:microsoft.com/office/officeart/2005/8/layout/cycle6"/>
    <dgm:cxn modelId="{FEA9C8B8-C4D9-4947-B561-08EB4543D69C}" type="presOf" srcId="{2784A5ED-F366-4DFB-9587-0E8F2452A118}" destId="{15D7C04C-3B96-4F28-A3BE-0B66F99E6C93}" srcOrd="0" destOrd="0" presId="urn:microsoft.com/office/officeart/2005/8/layout/cycle6"/>
    <dgm:cxn modelId="{11C8FA24-7562-4B28-AFB2-F593AC2432FC}" srcId="{9089B7A6-8FCC-44B1-A1D7-7215DFF0779B}" destId="{8CDD6B55-149A-4C9B-920C-DBFFA5D3611D}" srcOrd="2" destOrd="0" parTransId="{ACDA97D6-DB7A-4070-B1AA-4ED1065515BB}" sibTransId="{0F8ABC25-4D52-44BC-986D-27B371CFFA29}"/>
    <dgm:cxn modelId="{67C004DD-86FD-4B88-8B13-9E0C4955B6C4}" type="presOf" srcId="{6328BB16-4D8A-4C09-B3EB-A7984E2A74EA}" destId="{DC78B6FD-5032-4B06-9C5C-36682B5AE4CA}" srcOrd="0" destOrd="0" presId="urn:microsoft.com/office/officeart/2005/8/layout/cycle6"/>
    <dgm:cxn modelId="{B9BD02CA-7DD0-4A13-96BB-02917BF00152}" type="presOf" srcId="{8CDD6B55-149A-4C9B-920C-DBFFA5D3611D}" destId="{B26883FE-21FD-4294-B49D-BDABAB576C58}" srcOrd="0" destOrd="0" presId="urn:microsoft.com/office/officeart/2005/8/layout/cycle6"/>
    <dgm:cxn modelId="{BDA8E62F-FF10-4FA9-B7F0-AA71833A7396}" srcId="{9089B7A6-8FCC-44B1-A1D7-7215DFF0779B}" destId="{AB829188-0B35-4455-A805-114C10D89FCD}" srcOrd="3" destOrd="0" parTransId="{F555B5A6-02DB-4BBD-8DEF-460F599EBF1C}" sibTransId="{E532F324-9B97-496C-894D-B212D557CA8C}"/>
    <dgm:cxn modelId="{C4BAAC2D-907E-48CA-B736-A16E34CFEF50}" srcId="{9089B7A6-8FCC-44B1-A1D7-7215DFF0779B}" destId="{3CE25A6F-078B-4F40-9AED-294DE597B8AE}" srcOrd="0" destOrd="0" parTransId="{2B1E17BC-8810-4855-8246-457528625627}" sibTransId="{6328BB16-4D8A-4C09-B3EB-A7984E2A74EA}"/>
    <dgm:cxn modelId="{99A60990-97B0-4C78-AFEA-25A3FE833508}" type="presOf" srcId="{E532F324-9B97-496C-894D-B212D557CA8C}" destId="{BBB3FFC2-35A8-4359-811B-21DCEED78F75}" srcOrd="0" destOrd="0" presId="urn:microsoft.com/office/officeart/2005/8/layout/cycle6"/>
    <dgm:cxn modelId="{F46F9D37-61D3-44F0-929C-9D62C897D324}" type="presOf" srcId="{3CE25A6F-078B-4F40-9AED-294DE597B8AE}" destId="{08F12A16-1552-4D6C-AB37-6D2D85389D0D}" srcOrd="0" destOrd="0" presId="urn:microsoft.com/office/officeart/2005/8/layout/cycle6"/>
    <dgm:cxn modelId="{2EF7FDB8-32BB-4E11-A722-329D53561648}" type="presOf" srcId="{C6A94B45-95BB-4E79-B110-3434FAA9DEC4}" destId="{0CABB36E-53DC-4BD5-AE60-AEE12E3CB76F}" srcOrd="0" destOrd="0" presId="urn:microsoft.com/office/officeart/2005/8/layout/cycle6"/>
    <dgm:cxn modelId="{5EE80381-EA99-42FB-82DF-D3876550186C}" type="presParOf" srcId="{4F087CE9-862F-4ED5-8C11-C9081CE17AE3}" destId="{08F12A16-1552-4D6C-AB37-6D2D85389D0D}" srcOrd="0" destOrd="0" presId="urn:microsoft.com/office/officeart/2005/8/layout/cycle6"/>
    <dgm:cxn modelId="{E880E9EB-507E-4A82-9800-1E8CDBD7816B}" type="presParOf" srcId="{4F087CE9-862F-4ED5-8C11-C9081CE17AE3}" destId="{ED954989-9777-46B0-B5D5-BD223E9E1C52}" srcOrd="1" destOrd="0" presId="urn:microsoft.com/office/officeart/2005/8/layout/cycle6"/>
    <dgm:cxn modelId="{A1E91BB3-EDA7-4F79-8884-0AA3F657CC43}" type="presParOf" srcId="{4F087CE9-862F-4ED5-8C11-C9081CE17AE3}" destId="{DC78B6FD-5032-4B06-9C5C-36682B5AE4CA}" srcOrd="2" destOrd="0" presId="urn:microsoft.com/office/officeart/2005/8/layout/cycle6"/>
    <dgm:cxn modelId="{733AF51E-831E-44DE-857D-550927B7CC4A}" type="presParOf" srcId="{4F087CE9-862F-4ED5-8C11-C9081CE17AE3}" destId="{15D7C04C-3B96-4F28-A3BE-0B66F99E6C93}" srcOrd="3" destOrd="0" presId="urn:microsoft.com/office/officeart/2005/8/layout/cycle6"/>
    <dgm:cxn modelId="{877A3D2B-E387-44C9-A5E4-E4089A0FC8B8}" type="presParOf" srcId="{4F087CE9-862F-4ED5-8C11-C9081CE17AE3}" destId="{C1FD1C30-5A7D-47F1-B071-CA5A05EEFB30}" srcOrd="4" destOrd="0" presId="urn:microsoft.com/office/officeart/2005/8/layout/cycle6"/>
    <dgm:cxn modelId="{0AAB88DC-A468-47C6-BA04-5EE81834482D}" type="presParOf" srcId="{4F087CE9-862F-4ED5-8C11-C9081CE17AE3}" destId="{0CABB36E-53DC-4BD5-AE60-AEE12E3CB76F}" srcOrd="5" destOrd="0" presId="urn:microsoft.com/office/officeart/2005/8/layout/cycle6"/>
    <dgm:cxn modelId="{7FA9986F-68AD-444C-A89C-7C368682A16D}" type="presParOf" srcId="{4F087CE9-862F-4ED5-8C11-C9081CE17AE3}" destId="{B26883FE-21FD-4294-B49D-BDABAB576C58}" srcOrd="6" destOrd="0" presId="urn:microsoft.com/office/officeart/2005/8/layout/cycle6"/>
    <dgm:cxn modelId="{1FC11D9A-DB6E-48AF-ACA1-081143CA8321}" type="presParOf" srcId="{4F087CE9-862F-4ED5-8C11-C9081CE17AE3}" destId="{C7153BFB-6189-42FA-9C2B-F82ABEC250C7}" srcOrd="7" destOrd="0" presId="urn:microsoft.com/office/officeart/2005/8/layout/cycle6"/>
    <dgm:cxn modelId="{3D636D0C-9D2F-4DC3-8D6C-A5020BBBA8F7}" type="presParOf" srcId="{4F087CE9-862F-4ED5-8C11-C9081CE17AE3}" destId="{EE995C85-1E26-44A1-80BE-BA6F315B454F}" srcOrd="8" destOrd="0" presId="urn:microsoft.com/office/officeart/2005/8/layout/cycle6"/>
    <dgm:cxn modelId="{40DA207D-7C4A-4CB0-9435-918166DEB40B}" type="presParOf" srcId="{4F087CE9-862F-4ED5-8C11-C9081CE17AE3}" destId="{59648291-5AB6-426C-BE07-96D38F5584C4}" srcOrd="9" destOrd="0" presId="urn:microsoft.com/office/officeart/2005/8/layout/cycle6"/>
    <dgm:cxn modelId="{C107F058-494F-44B4-969A-7A5F38BF39F7}" type="presParOf" srcId="{4F087CE9-862F-4ED5-8C11-C9081CE17AE3}" destId="{49DEF189-D797-4B61-A84A-08274902B1E1}" srcOrd="10" destOrd="0" presId="urn:microsoft.com/office/officeart/2005/8/layout/cycle6"/>
    <dgm:cxn modelId="{727016A7-1557-4C7E-8B9A-1BD8D2E0BAFB}" type="presParOf" srcId="{4F087CE9-862F-4ED5-8C11-C9081CE17AE3}" destId="{BBB3FFC2-35A8-4359-811B-21DCEED78F75}" srcOrd="11"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CED44B-D018-49F7-952D-E78715961444}"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n-US"/>
        </a:p>
      </dgm:t>
    </dgm:pt>
    <dgm:pt modelId="{3579AACA-1328-404A-B651-6C10E5359554}">
      <dgm:prSet phldrT="[Text]"/>
      <dgm:spPr/>
      <dgm:t>
        <a:bodyPr/>
        <a:lstStyle/>
        <a:p>
          <a:r>
            <a:rPr lang="en-GB" dirty="0"/>
            <a:t>RWE</a:t>
          </a:r>
          <a:endParaRPr lang="en-US" dirty="0"/>
        </a:p>
      </dgm:t>
    </dgm:pt>
    <dgm:pt modelId="{8BF283C2-825C-4289-983A-409394E82EDD}" type="parTrans" cxnId="{CF8F3682-C2D2-4739-9809-21F5B392038C}">
      <dgm:prSet/>
      <dgm:spPr/>
      <dgm:t>
        <a:bodyPr/>
        <a:lstStyle/>
        <a:p>
          <a:endParaRPr lang="en-US"/>
        </a:p>
      </dgm:t>
    </dgm:pt>
    <dgm:pt modelId="{D2643385-05CB-4268-B35C-6571E6A27FF0}" type="sibTrans" cxnId="{CF8F3682-C2D2-4739-9809-21F5B392038C}">
      <dgm:prSet/>
      <dgm:spPr/>
      <dgm:t>
        <a:bodyPr/>
        <a:lstStyle/>
        <a:p>
          <a:endParaRPr lang="en-US"/>
        </a:p>
      </dgm:t>
    </dgm:pt>
    <dgm:pt modelId="{91B22605-8889-43B9-B11E-19ECCDEAA1F1}">
      <dgm:prSet phldrT="[Text]" custT="1"/>
      <dgm:spPr/>
      <dgm:t>
        <a:bodyPr lIns="0" tIns="0" rIns="0" bIns="0"/>
        <a:lstStyle/>
        <a:p>
          <a:r>
            <a:rPr lang="zh-CN" altLang="en-US" sz="2400" dirty="0">
              <a:latin typeface="微软雅黑" panose="020B0503020204020204" pitchFamily="34" charset="-122"/>
              <a:ea typeface="微软雅黑" panose="020B0503020204020204" pitchFamily="34" charset="-122"/>
            </a:rPr>
            <a:t>促进</a:t>
          </a:r>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治疗决策</a:t>
          </a:r>
          <a:endParaRPr lang="en-US" sz="2400" dirty="0">
            <a:latin typeface="微软雅黑" panose="020B0503020204020204" pitchFamily="34" charset="-122"/>
            <a:ea typeface="微软雅黑" panose="020B0503020204020204" pitchFamily="34" charset="-122"/>
          </a:endParaRPr>
        </a:p>
      </dgm:t>
    </dgm:pt>
    <dgm:pt modelId="{8DF1A875-8B08-4C4B-A484-8E79DE865029}" type="parTrans" cxnId="{413AE6BB-43F7-47A6-924F-9356C88A4E47}">
      <dgm:prSet/>
      <dgm:spPr/>
      <dgm:t>
        <a:bodyPr/>
        <a:lstStyle/>
        <a:p>
          <a:endParaRPr lang="en-US" dirty="0"/>
        </a:p>
      </dgm:t>
    </dgm:pt>
    <dgm:pt modelId="{DCC8DC57-CE6B-4EF9-A8E4-41ED70F468B6}" type="sibTrans" cxnId="{413AE6BB-43F7-47A6-924F-9356C88A4E47}">
      <dgm:prSet/>
      <dgm:spPr/>
      <dgm:t>
        <a:bodyPr/>
        <a:lstStyle/>
        <a:p>
          <a:endParaRPr lang="en-US"/>
        </a:p>
      </dgm:t>
    </dgm:pt>
    <dgm:pt modelId="{D0AB7D92-C2BE-499B-9606-266F841E69C3}">
      <dgm:prSet phldrT="[Text]" custT="1"/>
      <dgm:spPr/>
      <dgm:t>
        <a:bodyPr lIns="0" tIns="0" rIns="0" bIns="0"/>
        <a:lstStyle/>
        <a:p>
          <a:pPr marL="230400"/>
          <a:r>
            <a:rPr lang="zh-CN" altLang="en-US" sz="2400" dirty="0">
              <a:latin typeface="微软雅黑" panose="020B0503020204020204" pitchFamily="34" charset="-122"/>
              <a:ea typeface="微软雅黑" panose="020B0503020204020204" pitchFamily="34" charset="-122"/>
            </a:rPr>
            <a:t>告知</a:t>
          </a:r>
          <a:endParaRPr lang="en-US" sz="2400" dirty="0">
            <a:latin typeface="微软雅黑" panose="020B0503020204020204" pitchFamily="34" charset="-122"/>
            <a:ea typeface="微软雅黑" panose="020B0503020204020204" pitchFamily="34" charset="-122"/>
          </a:endParaRPr>
        </a:p>
      </dgm:t>
    </dgm:pt>
    <dgm:pt modelId="{F6BC7AB3-BF44-465A-BD9E-436B73F71103}" type="parTrans" cxnId="{3064B587-7888-4FBE-A8C9-04F8F66265F5}">
      <dgm:prSet/>
      <dgm:spPr/>
      <dgm:t>
        <a:bodyPr/>
        <a:lstStyle/>
        <a:p>
          <a:endParaRPr lang="en-US" dirty="0"/>
        </a:p>
      </dgm:t>
    </dgm:pt>
    <dgm:pt modelId="{B51251B1-89B7-4838-9BD6-C45DA6FF00C0}" type="sibTrans" cxnId="{3064B587-7888-4FBE-A8C9-04F8F66265F5}">
      <dgm:prSet/>
      <dgm:spPr/>
      <dgm:t>
        <a:bodyPr/>
        <a:lstStyle/>
        <a:p>
          <a:endParaRPr lang="en-US"/>
        </a:p>
      </dgm:t>
    </dgm:pt>
    <dgm:pt modelId="{75AF14C4-D014-4C3C-B995-AAD23C81C436}">
      <dgm:prSet phldrT="[Text]" custT="1"/>
      <dgm:spPr/>
      <dgm:t>
        <a:bodyPr lIns="0" tIns="0" rIns="0" bIns="0"/>
        <a:lstStyle/>
        <a:p>
          <a:r>
            <a:rPr lang="zh-CN" altLang="en-US" sz="2400" dirty="0">
              <a:latin typeface="微软雅黑" panose="020B0503020204020204" pitchFamily="34" charset="-122"/>
              <a:ea typeface="微软雅黑" panose="020B0503020204020204" pitchFamily="34" charset="-122"/>
            </a:rPr>
            <a:t>确定不同实践模式的差异</a:t>
          </a:r>
          <a:endParaRPr lang="en-US" sz="2400" dirty="0">
            <a:latin typeface="微软雅黑" panose="020B0503020204020204" pitchFamily="34" charset="-122"/>
            <a:ea typeface="微软雅黑" panose="020B0503020204020204" pitchFamily="34" charset="-122"/>
          </a:endParaRPr>
        </a:p>
      </dgm:t>
    </dgm:pt>
    <dgm:pt modelId="{7F369AB7-7C9C-4DF5-AAC6-08C147AC7A38}" type="parTrans" cxnId="{53C2A085-A072-4347-A06B-DB7ACD0571E8}">
      <dgm:prSet/>
      <dgm:spPr/>
      <dgm:t>
        <a:bodyPr/>
        <a:lstStyle/>
        <a:p>
          <a:endParaRPr lang="en-US" dirty="0"/>
        </a:p>
      </dgm:t>
    </dgm:pt>
    <dgm:pt modelId="{D17C31D7-0D28-4284-B7AA-6297D115B373}" type="sibTrans" cxnId="{53C2A085-A072-4347-A06B-DB7ACD0571E8}">
      <dgm:prSet/>
      <dgm:spPr/>
      <dgm:t>
        <a:bodyPr/>
        <a:lstStyle/>
        <a:p>
          <a:endParaRPr lang="en-US"/>
        </a:p>
      </dgm:t>
    </dgm:pt>
    <dgm:pt modelId="{8BD83478-5652-4EA3-86C9-22F74672371C}">
      <dgm:prSet phldrT="[Text]" custT="1"/>
      <dgm:spPr/>
      <dgm:t>
        <a:bodyPr lIns="0" tIns="0" rIns="0" bIns="0"/>
        <a:lstStyle/>
        <a:p>
          <a:pPr marL="228600"/>
          <a:r>
            <a:rPr lang="en-US" altLang="zh-CN" sz="2000" dirty="0">
              <a:latin typeface="微软雅黑" panose="020B0503020204020204" pitchFamily="34" charset="-122"/>
              <a:ea typeface="微软雅黑" panose="020B0503020204020204" pitchFamily="34" charset="-122"/>
            </a:rPr>
            <a:t>HTA</a:t>
          </a:r>
          <a:r>
            <a:rPr lang="zh-CN" altLang="en-US" sz="2000" dirty="0">
              <a:latin typeface="微软雅黑" panose="020B0503020204020204" pitchFamily="34" charset="-122"/>
              <a:ea typeface="微软雅黑" panose="020B0503020204020204" pitchFamily="34" charset="-122"/>
            </a:rPr>
            <a:t>机构</a:t>
          </a:r>
          <a:endParaRPr lang="en-US" sz="2000" dirty="0">
            <a:latin typeface="微软雅黑" panose="020B0503020204020204" pitchFamily="34" charset="-122"/>
            <a:ea typeface="微软雅黑" panose="020B0503020204020204" pitchFamily="34" charset="-122"/>
          </a:endParaRPr>
        </a:p>
      </dgm:t>
    </dgm:pt>
    <dgm:pt modelId="{FF43DF9C-BD33-48D5-91C3-980ECAB2DD52}" type="parTrans" cxnId="{0260EADC-FBE9-4133-9BD6-7E3883B4C927}">
      <dgm:prSet/>
      <dgm:spPr/>
      <dgm:t>
        <a:bodyPr/>
        <a:lstStyle/>
        <a:p>
          <a:endParaRPr lang="en-US"/>
        </a:p>
      </dgm:t>
    </dgm:pt>
    <dgm:pt modelId="{F273C444-E237-4C26-AF20-F2B0F7EF6E49}" type="sibTrans" cxnId="{0260EADC-FBE9-4133-9BD6-7E3883B4C927}">
      <dgm:prSet/>
      <dgm:spPr/>
      <dgm:t>
        <a:bodyPr/>
        <a:lstStyle/>
        <a:p>
          <a:endParaRPr lang="en-US"/>
        </a:p>
      </dgm:t>
    </dgm:pt>
    <dgm:pt modelId="{70FBA4E0-8DA7-4931-8398-0B5E10E2A817}">
      <dgm:prSet phldrT="[Text]" custT="1"/>
      <dgm:spPr/>
      <dgm:t>
        <a:bodyPr lIns="0" tIns="0" rIns="0" bIns="0"/>
        <a:lstStyle/>
        <a:p>
          <a:pPr marL="228600"/>
          <a:r>
            <a:rPr lang="zh-CN" altLang="en-US" sz="2000" dirty="0">
              <a:latin typeface="微软雅黑" panose="020B0503020204020204" pitchFamily="34" charset="-122"/>
              <a:ea typeface="微软雅黑" panose="020B0503020204020204" pitchFamily="34" charset="-122"/>
            </a:rPr>
            <a:t>监管部门</a:t>
          </a:r>
          <a:endParaRPr lang="en-US" sz="2000" dirty="0">
            <a:latin typeface="微软雅黑" panose="020B0503020204020204" pitchFamily="34" charset="-122"/>
            <a:ea typeface="微软雅黑" panose="020B0503020204020204" pitchFamily="34" charset="-122"/>
          </a:endParaRPr>
        </a:p>
      </dgm:t>
    </dgm:pt>
    <dgm:pt modelId="{9353FC01-B6ED-405D-8D0A-328D6FBEC382}" type="parTrans" cxnId="{6F9AB2D3-DBC7-47B3-B82A-3184E168D9E3}">
      <dgm:prSet/>
      <dgm:spPr/>
      <dgm:t>
        <a:bodyPr/>
        <a:lstStyle/>
        <a:p>
          <a:endParaRPr lang="en-US"/>
        </a:p>
      </dgm:t>
    </dgm:pt>
    <dgm:pt modelId="{5D9D3472-C905-4842-8995-64D2A0B58973}" type="sibTrans" cxnId="{6F9AB2D3-DBC7-47B3-B82A-3184E168D9E3}">
      <dgm:prSet/>
      <dgm:spPr/>
      <dgm:t>
        <a:bodyPr/>
        <a:lstStyle/>
        <a:p>
          <a:endParaRPr lang="en-US"/>
        </a:p>
      </dgm:t>
    </dgm:pt>
    <dgm:pt modelId="{D47A34F5-6F63-41CC-9F5A-C90D250F78FE}">
      <dgm:prSet phldrT="[Text]" custT="1"/>
      <dgm:spPr/>
      <dgm:t>
        <a:bodyPr lIns="0" tIns="0" rIns="0" bIns="0"/>
        <a:lstStyle/>
        <a:p>
          <a:pPr marL="228600"/>
          <a:r>
            <a:rPr lang="zh-CN" altLang="en-US" sz="2000" dirty="0">
              <a:latin typeface="微软雅黑" panose="020B0503020204020204" pitchFamily="34" charset="-122"/>
              <a:ea typeface="微软雅黑" panose="020B0503020204020204" pitchFamily="34" charset="-122"/>
            </a:rPr>
            <a:t>支付者</a:t>
          </a:r>
          <a:endParaRPr lang="en-US" sz="2000" dirty="0">
            <a:latin typeface="微软雅黑" panose="020B0503020204020204" pitchFamily="34" charset="-122"/>
            <a:ea typeface="微软雅黑" panose="020B0503020204020204" pitchFamily="34" charset="-122"/>
          </a:endParaRPr>
        </a:p>
      </dgm:t>
    </dgm:pt>
    <dgm:pt modelId="{AB3E6951-774C-49B1-9953-B10B6FA76A61}" type="parTrans" cxnId="{9B5E359A-FE1F-4E64-9DA9-F11AFE6E8D9F}">
      <dgm:prSet/>
      <dgm:spPr/>
      <dgm:t>
        <a:bodyPr/>
        <a:lstStyle/>
        <a:p>
          <a:endParaRPr lang="en-US"/>
        </a:p>
      </dgm:t>
    </dgm:pt>
    <dgm:pt modelId="{32DA1653-C63F-4E06-B550-0BEF9D2F215E}" type="sibTrans" cxnId="{9B5E359A-FE1F-4E64-9DA9-F11AFE6E8D9F}">
      <dgm:prSet/>
      <dgm:spPr/>
      <dgm:t>
        <a:bodyPr/>
        <a:lstStyle/>
        <a:p>
          <a:endParaRPr lang="en-US"/>
        </a:p>
      </dgm:t>
    </dgm:pt>
    <dgm:pt modelId="{D687942B-0449-4BB6-93B7-B4D71AE6A456}" type="pres">
      <dgm:prSet presAssocID="{3ECED44B-D018-49F7-952D-E78715961444}" presName="cycle" presStyleCnt="0">
        <dgm:presLayoutVars>
          <dgm:chMax val="1"/>
          <dgm:dir/>
          <dgm:animLvl val="ctr"/>
          <dgm:resizeHandles val="exact"/>
        </dgm:presLayoutVars>
      </dgm:prSet>
      <dgm:spPr/>
      <dgm:t>
        <a:bodyPr/>
        <a:lstStyle/>
        <a:p>
          <a:endParaRPr lang="zh-CN" altLang="en-US"/>
        </a:p>
      </dgm:t>
    </dgm:pt>
    <dgm:pt modelId="{1CD91AB2-7721-4479-A71C-48183B64FA8A}" type="pres">
      <dgm:prSet presAssocID="{3579AACA-1328-404A-B651-6C10E5359554}" presName="centerShape" presStyleLbl="node0" presStyleIdx="0" presStyleCnt="1" custScaleX="85878" custScaleY="81193"/>
      <dgm:spPr/>
      <dgm:t>
        <a:bodyPr/>
        <a:lstStyle/>
        <a:p>
          <a:endParaRPr lang="zh-CN" altLang="en-US"/>
        </a:p>
      </dgm:t>
    </dgm:pt>
    <dgm:pt modelId="{D31027D8-0D8E-4D21-980E-90EF19AA510D}" type="pres">
      <dgm:prSet presAssocID="{8DF1A875-8B08-4C4B-A484-8E79DE865029}" presName="Name9" presStyleLbl="parChTrans1D2" presStyleIdx="0" presStyleCnt="3"/>
      <dgm:spPr/>
      <dgm:t>
        <a:bodyPr/>
        <a:lstStyle/>
        <a:p>
          <a:endParaRPr lang="zh-CN" altLang="en-US"/>
        </a:p>
      </dgm:t>
    </dgm:pt>
    <dgm:pt modelId="{8965FE09-AAE7-49A1-81F3-D0DD761A9B03}" type="pres">
      <dgm:prSet presAssocID="{8DF1A875-8B08-4C4B-A484-8E79DE865029}" presName="connTx" presStyleLbl="parChTrans1D2" presStyleIdx="0" presStyleCnt="3"/>
      <dgm:spPr/>
      <dgm:t>
        <a:bodyPr/>
        <a:lstStyle/>
        <a:p>
          <a:endParaRPr lang="zh-CN" altLang="en-US"/>
        </a:p>
      </dgm:t>
    </dgm:pt>
    <dgm:pt modelId="{21D36969-C37A-499F-84AE-50CCE406A8A4}" type="pres">
      <dgm:prSet presAssocID="{91B22605-8889-43B9-B11E-19ECCDEAA1F1}" presName="node" presStyleLbl="node1" presStyleIdx="0" presStyleCnt="3" custScaleX="139959" custScaleY="139959">
        <dgm:presLayoutVars>
          <dgm:bulletEnabled val="1"/>
        </dgm:presLayoutVars>
      </dgm:prSet>
      <dgm:spPr/>
      <dgm:t>
        <a:bodyPr/>
        <a:lstStyle/>
        <a:p>
          <a:endParaRPr lang="zh-CN" altLang="en-US"/>
        </a:p>
      </dgm:t>
    </dgm:pt>
    <dgm:pt modelId="{550C2863-8341-4CF5-B9AF-E0425B0E3909}" type="pres">
      <dgm:prSet presAssocID="{F6BC7AB3-BF44-465A-BD9E-436B73F71103}" presName="Name9" presStyleLbl="parChTrans1D2" presStyleIdx="1" presStyleCnt="3"/>
      <dgm:spPr/>
      <dgm:t>
        <a:bodyPr/>
        <a:lstStyle/>
        <a:p>
          <a:endParaRPr lang="zh-CN" altLang="en-US"/>
        </a:p>
      </dgm:t>
    </dgm:pt>
    <dgm:pt modelId="{6A10B7BA-A617-4E2A-A219-AF64D7362EC6}" type="pres">
      <dgm:prSet presAssocID="{F6BC7AB3-BF44-465A-BD9E-436B73F71103}" presName="connTx" presStyleLbl="parChTrans1D2" presStyleIdx="1" presStyleCnt="3"/>
      <dgm:spPr/>
      <dgm:t>
        <a:bodyPr/>
        <a:lstStyle/>
        <a:p>
          <a:endParaRPr lang="zh-CN" altLang="en-US"/>
        </a:p>
      </dgm:t>
    </dgm:pt>
    <dgm:pt modelId="{FE1F37FD-8C7E-4904-9956-0D20A4C22B17}" type="pres">
      <dgm:prSet presAssocID="{D0AB7D92-C2BE-499B-9606-266F841E69C3}" presName="node" presStyleLbl="node1" presStyleIdx="1" presStyleCnt="3" custScaleX="142070" custScaleY="139959">
        <dgm:presLayoutVars>
          <dgm:bulletEnabled val="1"/>
        </dgm:presLayoutVars>
      </dgm:prSet>
      <dgm:spPr/>
      <dgm:t>
        <a:bodyPr/>
        <a:lstStyle/>
        <a:p>
          <a:endParaRPr lang="zh-CN" altLang="en-US"/>
        </a:p>
      </dgm:t>
    </dgm:pt>
    <dgm:pt modelId="{44F95CB8-E44A-43BC-B796-CB122FCBC904}" type="pres">
      <dgm:prSet presAssocID="{7F369AB7-7C9C-4DF5-AAC6-08C147AC7A38}" presName="Name9" presStyleLbl="parChTrans1D2" presStyleIdx="2" presStyleCnt="3"/>
      <dgm:spPr/>
      <dgm:t>
        <a:bodyPr/>
        <a:lstStyle/>
        <a:p>
          <a:endParaRPr lang="zh-CN" altLang="en-US"/>
        </a:p>
      </dgm:t>
    </dgm:pt>
    <dgm:pt modelId="{2FB34CB2-4364-4449-B98E-0E959E29B1C9}" type="pres">
      <dgm:prSet presAssocID="{7F369AB7-7C9C-4DF5-AAC6-08C147AC7A38}" presName="connTx" presStyleLbl="parChTrans1D2" presStyleIdx="2" presStyleCnt="3"/>
      <dgm:spPr/>
      <dgm:t>
        <a:bodyPr/>
        <a:lstStyle/>
        <a:p>
          <a:endParaRPr lang="zh-CN" altLang="en-US"/>
        </a:p>
      </dgm:t>
    </dgm:pt>
    <dgm:pt modelId="{CBAE9780-8EE2-4E5C-80F2-B1F1C9226EA5}" type="pres">
      <dgm:prSet presAssocID="{75AF14C4-D014-4C3C-B995-AAD23C81C436}" presName="node" presStyleLbl="node1" presStyleIdx="2" presStyleCnt="3" custScaleX="139959" custScaleY="139959">
        <dgm:presLayoutVars>
          <dgm:bulletEnabled val="1"/>
        </dgm:presLayoutVars>
      </dgm:prSet>
      <dgm:spPr/>
      <dgm:t>
        <a:bodyPr/>
        <a:lstStyle/>
        <a:p>
          <a:endParaRPr lang="zh-CN" altLang="en-US"/>
        </a:p>
      </dgm:t>
    </dgm:pt>
  </dgm:ptLst>
  <dgm:cxnLst>
    <dgm:cxn modelId="{BC955343-94EE-429D-9A43-DB00C0B32260}" type="presOf" srcId="{D47A34F5-6F63-41CC-9F5A-C90D250F78FE}" destId="{FE1F37FD-8C7E-4904-9956-0D20A4C22B17}" srcOrd="0" destOrd="3" presId="urn:microsoft.com/office/officeart/2005/8/layout/radial1"/>
    <dgm:cxn modelId="{413AE6BB-43F7-47A6-924F-9356C88A4E47}" srcId="{3579AACA-1328-404A-B651-6C10E5359554}" destId="{91B22605-8889-43B9-B11E-19ECCDEAA1F1}" srcOrd="0" destOrd="0" parTransId="{8DF1A875-8B08-4C4B-A484-8E79DE865029}" sibTransId="{DCC8DC57-CE6B-4EF9-A8E4-41ED70F468B6}"/>
    <dgm:cxn modelId="{6A7C2FBD-7F9B-48DB-A039-1D3835F94466}" type="presOf" srcId="{91B22605-8889-43B9-B11E-19ECCDEAA1F1}" destId="{21D36969-C37A-499F-84AE-50CCE406A8A4}" srcOrd="0" destOrd="0" presId="urn:microsoft.com/office/officeart/2005/8/layout/radial1"/>
    <dgm:cxn modelId="{53C2A085-A072-4347-A06B-DB7ACD0571E8}" srcId="{3579AACA-1328-404A-B651-6C10E5359554}" destId="{75AF14C4-D014-4C3C-B995-AAD23C81C436}" srcOrd="2" destOrd="0" parTransId="{7F369AB7-7C9C-4DF5-AAC6-08C147AC7A38}" sibTransId="{D17C31D7-0D28-4284-B7AA-6297D115B373}"/>
    <dgm:cxn modelId="{F9EF4F0F-1077-4E4E-9045-FFC6F9B3F976}" type="presOf" srcId="{3579AACA-1328-404A-B651-6C10E5359554}" destId="{1CD91AB2-7721-4479-A71C-48183B64FA8A}" srcOrd="0" destOrd="0" presId="urn:microsoft.com/office/officeart/2005/8/layout/radial1"/>
    <dgm:cxn modelId="{AC5753E1-3DAA-4C08-A297-EEDF9592A6E1}" type="presOf" srcId="{8DF1A875-8B08-4C4B-A484-8E79DE865029}" destId="{8965FE09-AAE7-49A1-81F3-D0DD761A9B03}" srcOrd="1" destOrd="0" presId="urn:microsoft.com/office/officeart/2005/8/layout/radial1"/>
    <dgm:cxn modelId="{CD49920E-36EC-4F89-A323-819688AF990A}" type="presOf" srcId="{D0AB7D92-C2BE-499B-9606-266F841E69C3}" destId="{FE1F37FD-8C7E-4904-9956-0D20A4C22B17}" srcOrd="0" destOrd="0" presId="urn:microsoft.com/office/officeart/2005/8/layout/radial1"/>
    <dgm:cxn modelId="{6F9AB2D3-DBC7-47B3-B82A-3184E168D9E3}" srcId="{D0AB7D92-C2BE-499B-9606-266F841E69C3}" destId="{70FBA4E0-8DA7-4931-8398-0B5E10E2A817}" srcOrd="1" destOrd="0" parTransId="{9353FC01-B6ED-405D-8D0A-328D6FBEC382}" sibTransId="{5D9D3472-C905-4842-8995-64D2A0B58973}"/>
    <dgm:cxn modelId="{72F07CC3-F754-4247-8CC4-C7EAE9F9A2E1}" type="presOf" srcId="{F6BC7AB3-BF44-465A-BD9E-436B73F71103}" destId="{550C2863-8341-4CF5-B9AF-E0425B0E3909}" srcOrd="0" destOrd="0" presId="urn:microsoft.com/office/officeart/2005/8/layout/radial1"/>
    <dgm:cxn modelId="{1116DEAF-9C7D-4F36-9481-143BE769A869}" type="presOf" srcId="{75AF14C4-D014-4C3C-B995-AAD23C81C436}" destId="{CBAE9780-8EE2-4E5C-80F2-B1F1C9226EA5}" srcOrd="0" destOrd="0" presId="urn:microsoft.com/office/officeart/2005/8/layout/radial1"/>
    <dgm:cxn modelId="{931E67D3-C296-4BF6-8704-E81DFCFB27D2}" type="presOf" srcId="{F6BC7AB3-BF44-465A-BD9E-436B73F71103}" destId="{6A10B7BA-A617-4E2A-A219-AF64D7362EC6}" srcOrd="1" destOrd="0" presId="urn:microsoft.com/office/officeart/2005/8/layout/radial1"/>
    <dgm:cxn modelId="{3064B587-7888-4FBE-A8C9-04F8F66265F5}" srcId="{3579AACA-1328-404A-B651-6C10E5359554}" destId="{D0AB7D92-C2BE-499B-9606-266F841E69C3}" srcOrd="1" destOrd="0" parTransId="{F6BC7AB3-BF44-465A-BD9E-436B73F71103}" sibTransId="{B51251B1-89B7-4838-9BD6-C45DA6FF00C0}"/>
    <dgm:cxn modelId="{87212612-44C4-471F-BC7D-14DE1FB3E606}" type="presOf" srcId="{70FBA4E0-8DA7-4931-8398-0B5E10E2A817}" destId="{FE1F37FD-8C7E-4904-9956-0D20A4C22B17}" srcOrd="0" destOrd="2" presId="urn:microsoft.com/office/officeart/2005/8/layout/radial1"/>
    <dgm:cxn modelId="{B7EBA33B-88F4-4EFF-A634-9232B1DB8DCD}" type="presOf" srcId="{8DF1A875-8B08-4C4B-A484-8E79DE865029}" destId="{D31027D8-0D8E-4D21-980E-90EF19AA510D}" srcOrd="0" destOrd="0" presId="urn:microsoft.com/office/officeart/2005/8/layout/radial1"/>
    <dgm:cxn modelId="{9B5E359A-FE1F-4E64-9DA9-F11AFE6E8D9F}" srcId="{D0AB7D92-C2BE-499B-9606-266F841E69C3}" destId="{D47A34F5-6F63-41CC-9F5A-C90D250F78FE}" srcOrd="2" destOrd="0" parTransId="{AB3E6951-774C-49B1-9953-B10B6FA76A61}" sibTransId="{32DA1653-C63F-4E06-B550-0BEF9D2F215E}"/>
    <dgm:cxn modelId="{CF8F3682-C2D2-4739-9809-21F5B392038C}" srcId="{3ECED44B-D018-49F7-952D-E78715961444}" destId="{3579AACA-1328-404A-B651-6C10E5359554}" srcOrd="0" destOrd="0" parTransId="{8BF283C2-825C-4289-983A-409394E82EDD}" sibTransId="{D2643385-05CB-4268-B35C-6571E6A27FF0}"/>
    <dgm:cxn modelId="{0260EADC-FBE9-4133-9BD6-7E3883B4C927}" srcId="{D0AB7D92-C2BE-499B-9606-266F841E69C3}" destId="{8BD83478-5652-4EA3-86C9-22F74672371C}" srcOrd="0" destOrd="0" parTransId="{FF43DF9C-BD33-48D5-91C3-980ECAB2DD52}" sibTransId="{F273C444-E237-4C26-AF20-F2B0F7EF6E49}"/>
    <dgm:cxn modelId="{6D72878E-3193-4620-95B7-EE52B3F1C6C9}" type="presOf" srcId="{3ECED44B-D018-49F7-952D-E78715961444}" destId="{D687942B-0449-4BB6-93B7-B4D71AE6A456}" srcOrd="0" destOrd="0" presId="urn:microsoft.com/office/officeart/2005/8/layout/radial1"/>
    <dgm:cxn modelId="{9CCDA402-296A-4D46-88BB-27DA95ED5C36}" type="presOf" srcId="{8BD83478-5652-4EA3-86C9-22F74672371C}" destId="{FE1F37FD-8C7E-4904-9956-0D20A4C22B17}" srcOrd="0" destOrd="1" presId="urn:microsoft.com/office/officeart/2005/8/layout/radial1"/>
    <dgm:cxn modelId="{DE3E3341-4F92-4DAF-9247-F294C890EEC0}" type="presOf" srcId="{7F369AB7-7C9C-4DF5-AAC6-08C147AC7A38}" destId="{44F95CB8-E44A-43BC-B796-CB122FCBC904}" srcOrd="0" destOrd="0" presId="urn:microsoft.com/office/officeart/2005/8/layout/radial1"/>
    <dgm:cxn modelId="{06113E62-84E9-4569-998E-F672F6888F55}" type="presOf" srcId="{7F369AB7-7C9C-4DF5-AAC6-08C147AC7A38}" destId="{2FB34CB2-4364-4449-B98E-0E959E29B1C9}" srcOrd="1" destOrd="0" presId="urn:microsoft.com/office/officeart/2005/8/layout/radial1"/>
    <dgm:cxn modelId="{1906DF6C-9CBF-411A-B834-4E4A21F182AB}" type="presParOf" srcId="{D687942B-0449-4BB6-93B7-B4D71AE6A456}" destId="{1CD91AB2-7721-4479-A71C-48183B64FA8A}" srcOrd="0" destOrd="0" presId="urn:microsoft.com/office/officeart/2005/8/layout/radial1"/>
    <dgm:cxn modelId="{D8515B81-552E-442F-8A0F-9D0C7F7A6B96}" type="presParOf" srcId="{D687942B-0449-4BB6-93B7-B4D71AE6A456}" destId="{D31027D8-0D8E-4D21-980E-90EF19AA510D}" srcOrd="1" destOrd="0" presId="urn:microsoft.com/office/officeart/2005/8/layout/radial1"/>
    <dgm:cxn modelId="{69CAF645-A5B8-4353-B789-FE5F6C259696}" type="presParOf" srcId="{D31027D8-0D8E-4D21-980E-90EF19AA510D}" destId="{8965FE09-AAE7-49A1-81F3-D0DD761A9B03}" srcOrd="0" destOrd="0" presId="urn:microsoft.com/office/officeart/2005/8/layout/radial1"/>
    <dgm:cxn modelId="{82CE1AAA-4A5A-49ED-9049-9CB5EA8CF8BB}" type="presParOf" srcId="{D687942B-0449-4BB6-93B7-B4D71AE6A456}" destId="{21D36969-C37A-499F-84AE-50CCE406A8A4}" srcOrd="2" destOrd="0" presId="urn:microsoft.com/office/officeart/2005/8/layout/radial1"/>
    <dgm:cxn modelId="{940688D1-332B-4D39-A0D8-8FAF2EF98168}" type="presParOf" srcId="{D687942B-0449-4BB6-93B7-B4D71AE6A456}" destId="{550C2863-8341-4CF5-B9AF-E0425B0E3909}" srcOrd="3" destOrd="0" presId="urn:microsoft.com/office/officeart/2005/8/layout/radial1"/>
    <dgm:cxn modelId="{C89B072B-EF26-4275-BCAE-83E4EF67656D}" type="presParOf" srcId="{550C2863-8341-4CF5-B9AF-E0425B0E3909}" destId="{6A10B7BA-A617-4E2A-A219-AF64D7362EC6}" srcOrd="0" destOrd="0" presId="urn:microsoft.com/office/officeart/2005/8/layout/radial1"/>
    <dgm:cxn modelId="{B2BA34D3-3921-49AF-87C1-ECC226095841}" type="presParOf" srcId="{D687942B-0449-4BB6-93B7-B4D71AE6A456}" destId="{FE1F37FD-8C7E-4904-9956-0D20A4C22B17}" srcOrd="4" destOrd="0" presId="urn:microsoft.com/office/officeart/2005/8/layout/radial1"/>
    <dgm:cxn modelId="{EC00D2CD-7E27-432F-B6D6-5525EF181287}" type="presParOf" srcId="{D687942B-0449-4BB6-93B7-B4D71AE6A456}" destId="{44F95CB8-E44A-43BC-B796-CB122FCBC904}" srcOrd="5" destOrd="0" presId="urn:microsoft.com/office/officeart/2005/8/layout/radial1"/>
    <dgm:cxn modelId="{7E592C5D-5F3E-4238-8CA5-0C6F0D7200E5}" type="presParOf" srcId="{44F95CB8-E44A-43BC-B796-CB122FCBC904}" destId="{2FB34CB2-4364-4449-B98E-0E959E29B1C9}" srcOrd="0" destOrd="0" presId="urn:microsoft.com/office/officeart/2005/8/layout/radial1"/>
    <dgm:cxn modelId="{4C3878B8-D3B8-40D7-AB66-8BF5F32AB6FC}" type="presParOf" srcId="{D687942B-0449-4BB6-93B7-B4D71AE6A456}" destId="{CBAE9780-8EE2-4E5C-80F2-B1F1C9226EA5}"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413"/>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sz="quarter" idx="1"/>
          </p:nvPr>
        </p:nvSpPr>
        <p:spPr>
          <a:xfrm>
            <a:off x="3850445" y="1"/>
            <a:ext cx="2945659" cy="496413"/>
          </a:xfrm>
          <a:prstGeom prst="rect">
            <a:avLst/>
          </a:prstGeom>
        </p:spPr>
        <p:txBody>
          <a:bodyPr vert="horz" lIns="93177" tIns="46589" rIns="93177" bIns="46589" rtlCol="0"/>
          <a:lstStyle>
            <a:lvl1pPr algn="r">
              <a:defRPr sz="1200"/>
            </a:lvl1pPr>
          </a:lstStyle>
          <a:p>
            <a:fld id="{7DB0BAC6-0B93-44E7-9A17-165DF624783E}" type="datetimeFigureOut">
              <a:rPr lang="en-GB" smtClean="0"/>
              <a:pPr/>
              <a:t>11/04/2019</a:t>
            </a:fld>
            <a:endParaRPr lang="en-GB" dirty="0"/>
          </a:p>
        </p:txBody>
      </p:sp>
      <p:sp>
        <p:nvSpPr>
          <p:cNvPr id="4" name="Footer Placeholder 3"/>
          <p:cNvSpPr>
            <a:spLocks noGrp="1"/>
          </p:cNvSpPr>
          <p:nvPr>
            <p:ph type="ftr" sz="quarter" idx="2"/>
          </p:nvPr>
        </p:nvSpPr>
        <p:spPr>
          <a:xfrm>
            <a:off x="2" y="9430092"/>
            <a:ext cx="2945659" cy="496413"/>
          </a:xfrm>
          <a:prstGeom prst="rect">
            <a:avLst/>
          </a:prstGeom>
        </p:spPr>
        <p:txBody>
          <a:bodyPr vert="horz" lIns="93177" tIns="46589" rIns="93177" bIns="4658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30092"/>
            <a:ext cx="2945659" cy="496413"/>
          </a:xfrm>
          <a:prstGeom prst="rect">
            <a:avLst/>
          </a:prstGeom>
        </p:spPr>
        <p:txBody>
          <a:bodyPr vert="horz" lIns="93177" tIns="46589" rIns="93177" bIns="46589" rtlCol="0" anchor="b"/>
          <a:lstStyle>
            <a:lvl1pPr algn="r">
              <a:defRPr sz="1200"/>
            </a:lvl1pPr>
          </a:lstStyle>
          <a:p>
            <a:fld id="{F528BE2C-B872-484D-A38D-5AB41A5FBB27}" type="slidenum">
              <a:rPr lang="en-GB" smtClean="0"/>
              <a:pPr/>
              <a:t>‹#›</a:t>
            </a:fld>
            <a:endParaRPr lang="en-GB" dirty="0"/>
          </a:p>
        </p:txBody>
      </p:sp>
    </p:spTree>
    <p:extLst>
      <p:ext uri="{BB962C8B-B14F-4D97-AF65-F5344CB8AC3E}">
        <p14:creationId xmlns:p14="http://schemas.microsoft.com/office/powerpoint/2010/main" val="3713790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413"/>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850445" y="1"/>
            <a:ext cx="2945659" cy="496413"/>
          </a:xfrm>
          <a:prstGeom prst="rect">
            <a:avLst/>
          </a:prstGeom>
        </p:spPr>
        <p:txBody>
          <a:bodyPr vert="horz" lIns="93177" tIns="46589" rIns="93177" bIns="46589" rtlCol="0"/>
          <a:lstStyle>
            <a:lvl1pPr algn="r">
              <a:defRPr sz="1200"/>
            </a:lvl1pPr>
          </a:lstStyle>
          <a:p>
            <a:fld id="{7D996368-7160-4259-B1C8-863B2086AA8B}" type="datetimeFigureOut">
              <a:rPr lang="en-GB" smtClean="0"/>
              <a:pPr/>
              <a:t>11/04/2019</a:t>
            </a:fld>
            <a:endParaRPr lang="en-GB" dirty="0"/>
          </a:p>
        </p:txBody>
      </p:sp>
      <p:sp>
        <p:nvSpPr>
          <p:cNvPr id="4" name="Slide Image Placeholder 3"/>
          <p:cNvSpPr>
            <a:spLocks noGrp="1" noRot="1" noChangeAspect="1"/>
          </p:cNvSpPr>
          <p:nvPr>
            <p:ph type="sldImg" idx="2"/>
          </p:nvPr>
        </p:nvSpPr>
        <p:spPr>
          <a:xfrm>
            <a:off x="87313" y="741363"/>
            <a:ext cx="6623050" cy="3725862"/>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679768" y="4715908"/>
            <a:ext cx="5438140" cy="4467703"/>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30092"/>
            <a:ext cx="2945659" cy="496413"/>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30092"/>
            <a:ext cx="2945659" cy="496413"/>
          </a:xfrm>
          <a:prstGeom prst="rect">
            <a:avLst/>
          </a:prstGeom>
        </p:spPr>
        <p:txBody>
          <a:bodyPr vert="horz" lIns="93177" tIns="46589" rIns="93177" bIns="46589" rtlCol="0" anchor="b"/>
          <a:lstStyle>
            <a:lvl1pPr algn="r">
              <a:defRPr sz="1200"/>
            </a:lvl1pPr>
          </a:lstStyle>
          <a:p>
            <a:fld id="{75ABF00B-E759-44FA-A485-6C01B3164ED1}" type="slidenum">
              <a:rPr lang="en-GB" smtClean="0"/>
              <a:pPr/>
              <a:t>‹#›</a:t>
            </a:fld>
            <a:endParaRPr lang="en-GB" dirty="0"/>
          </a:p>
        </p:txBody>
      </p:sp>
    </p:spTree>
    <p:extLst>
      <p:ext uri="{BB962C8B-B14F-4D97-AF65-F5344CB8AC3E}">
        <p14:creationId xmlns:p14="http://schemas.microsoft.com/office/powerpoint/2010/main" val="308481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zh-CN" altLang="en-US" dirty="0"/>
              <a:t>该幻灯片是为想要谈论该报告的医疗保健专业人士提供的资源，还可以以作为当地会议上提出的建议。 目标受众是医疗保健专业人士。</a:t>
            </a:r>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a:t>
            </a:fld>
            <a:endParaRPr lang="en-GB" dirty="0"/>
          </a:p>
        </p:txBody>
      </p:sp>
    </p:spTree>
    <p:extLst>
      <p:ext uri="{BB962C8B-B14F-4D97-AF65-F5344CB8AC3E}">
        <p14:creationId xmlns:p14="http://schemas.microsoft.com/office/powerpoint/2010/main" val="442805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a:solidFill>
                  <a:schemeClr val="tx1"/>
                </a:solidFill>
                <a:latin typeface="+mn-lt"/>
                <a:ea typeface="+mn-ea"/>
                <a:cs typeface="+mn-cs"/>
              </a:rPr>
              <a:t>保持脑容量和认知储备可以防止残疾进展，这两个因素可以独立地预防疾病相关的认知衰退</a:t>
            </a:r>
            <a:r>
              <a:rPr lang="en-US" altLang="zh-CN" sz="1200" kern="1200" baseline="30000" dirty="0">
                <a:solidFill>
                  <a:schemeClr val="tx1"/>
                </a:solidFill>
                <a:latin typeface="+mn-lt"/>
                <a:ea typeface="+mn-ea"/>
                <a:cs typeface="+mn-cs"/>
              </a:rPr>
              <a:t>1</a:t>
            </a:r>
            <a:r>
              <a:rPr lang="zh-CN" altLang="en-US" sz="1200" kern="1200" dirty="0">
                <a:solidFill>
                  <a:schemeClr val="tx1"/>
                </a:solidFill>
                <a:latin typeface="+mn-lt"/>
                <a:ea typeface="+mn-ea"/>
                <a:cs typeface="+mn-cs"/>
              </a:rPr>
              <a:t>。</a:t>
            </a:r>
          </a:p>
          <a:p>
            <a:endParaRPr lang="zh-CN" altLang="en-US" sz="1200" kern="1200" dirty="0">
              <a:solidFill>
                <a:schemeClr val="tx1"/>
              </a:solidFill>
              <a:latin typeface="+mn-lt"/>
              <a:ea typeface="+mn-ea"/>
              <a:cs typeface="+mn-cs"/>
            </a:endParaRPr>
          </a:p>
          <a:p>
            <a:r>
              <a:rPr lang="zh-CN" altLang="en-US" sz="1200" b="1" kern="1200" dirty="0">
                <a:solidFill>
                  <a:schemeClr val="tx1"/>
                </a:solidFill>
                <a:latin typeface="+mn-lt"/>
                <a:ea typeface="+mn-ea"/>
                <a:cs typeface="+mn-cs"/>
              </a:rPr>
              <a:t>脑容量</a:t>
            </a:r>
          </a:p>
          <a:p>
            <a:r>
              <a:rPr lang="en-US" altLang="zh-CN" sz="1200" kern="1200" dirty="0" err="1">
                <a:solidFill>
                  <a:schemeClr val="tx1"/>
                </a:solidFill>
                <a:latin typeface="+mn-lt"/>
                <a:ea typeface="+mn-ea"/>
                <a:cs typeface="+mn-cs"/>
              </a:rPr>
              <a:t>Sormani</a:t>
            </a:r>
            <a:r>
              <a:rPr lang="zh-CN" altLang="en-US" sz="1200" kern="1200" dirty="0">
                <a:solidFill>
                  <a:schemeClr val="tx1"/>
                </a:solidFill>
                <a:latin typeface="+mn-lt"/>
                <a:ea typeface="+mn-ea"/>
                <a:cs typeface="+mn-cs"/>
              </a:rPr>
              <a:t> 等的研究：收集所有已发表的</a:t>
            </a:r>
            <a:r>
              <a:rPr lang="en-US" altLang="zh-CN" sz="1200" kern="1200" dirty="0">
                <a:solidFill>
                  <a:schemeClr val="tx1"/>
                </a:solidFill>
                <a:latin typeface="+mn-lt"/>
                <a:ea typeface="+mn-ea"/>
                <a:cs typeface="+mn-cs"/>
              </a:rPr>
              <a:t>RRMS</a:t>
            </a:r>
            <a:r>
              <a:rPr lang="zh-CN" altLang="en-US" sz="1200" kern="1200" dirty="0">
                <a:solidFill>
                  <a:schemeClr val="tx1"/>
                </a:solidFill>
                <a:latin typeface="+mn-lt"/>
                <a:ea typeface="+mn-ea"/>
                <a:cs typeface="+mn-cs"/>
              </a:rPr>
              <a:t>至少</a:t>
            </a:r>
            <a:r>
              <a:rPr lang="en-US" altLang="zh-CN" sz="1200" kern="1200" dirty="0">
                <a:solidFill>
                  <a:schemeClr val="tx1"/>
                </a:solidFill>
                <a:latin typeface="+mn-lt"/>
                <a:ea typeface="+mn-ea"/>
                <a:cs typeface="+mn-cs"/>
              </a:rPr>
              <a:t>2</a:t>
            </a:r>
            <a:r>
              <a:rPr lang="zh-CN" altLang="en-US" sz="1200" kern="1200" dirty="0">
                <a:solidFill>
                  <a:schemeClr val="tx1"/>
                </a:solidFill>
                <a:latin typeface="+mn-lt"/>
                <a:ea typeface="+mn-ea"/>
                <a:cs typeface="+mn-cs"/>
              </a:rPr>
              <a:t>年的随机对照试验，包括以下终点：</a:t>
            </a:r>
          </a:p>
          <a:p>
            <a:pPr marL="171450" indent="-171450">
              <a:buFont typeface="Arial" panose="020B0604020202020204" pitchFamily="34" charset="0"/>
              <a:buChar char="•"/>
            </a:pPr>
            <a:r>
              <a:rPr lang="zh-CN" altLang="en-US" sz="1200" kern="1200" dirty="0">
                <a:solidFill>
                  <a:schemeClr val="tx1"/>
                </a:solidFill>
                <a:latin typeface="+mn-lt"/>
                <a:ea typeface="+mn-ea"/>
                <a:cs typeface="+mn-cs"/>
              </a:rPr>
              <a:t>残疾进展（定义为</a:t>
            </a:r>
            <a:r>
              <a:rPr lang="en-US" altLang="zh-CN" sz="1200" kern="1200" dirty="0">
                <a:solidFill>
                  <a:schemeClr val="tx1"/>
                </a:solidFill>
                <a:latin typeface="+mn-lt"/>
                <a:ea typeface="+mn-ea"/>
                <a:cs typeface="+mn-cs"/>
              </a:rPr>
              <a:t>EDSS</a:t>
            </a:r>
            <a:r>
              <a:rPr lang="zh-CN" altLang="en-US" sz="1200" kern="1200" dirty="0">
                <a:solidFill>
                  <a:schemeClr val="tx1"/>
                </a:solidFill>
                <a:latin typeface="+mn-lt"/>
                <a:ea typeface="+mn-ea"/>
                <a:cs typeface="+mn-cs"/>
              </a:rPr>
              <a:t>评分增加</a:t>
            </a:r>
            <a:r>
              <a:rPr lang="en-US" altLang="zh-CN" sz="1200" kern="1200" dirty="0">
                <a:solidFill>
                  <a:schemeClr val="tx1"/>
                </a:solidFill>
                <a:latin typeface="+mn-lt"/>
                <a:ea typeface="+mn-ea"/>
                <a:cs typeface="+mn-cs"/>
              </a:rPr>
              <a:t>1</a:t>
            </a:r>
            <a:r>
              <a:rPr lang="zh-CN" altLang="en-US" sz="1200" kern="1200" dirty="0">
                <a:solidFill>
                  <a:schemeClr val="tx1"/>
                </a:solidFill>
                <a:latin typeface="+mn-lt"/>
                <a:ea typeface="+mn-ea"/>
                <a:cs typeface="+mn-cs"/>
              </a:rPr>
              <a:t>分）</a:t>
            </a:r>
          </a:p>
          <a:p>
            <a:pPr marL="171450" indent="-171450">
              <a:buFont typeface="Arial" panose="020B0604020202020204" pitchFamily="34" charset="0"/>
              <a:buChar char="•"/>
            </a:pPr>
            <a:r>
              <a:rPr lang="zh-CN" altLang="en-US" sz="1200" kern="1200" dirty="0">
                <a:solidFill>
                  <a:schemeClr val="tx1"/>
                </a:solidFill>
                <a:latin typeface="+mn-lt"/>
                <a:ea typeface="+mn-ea"/>
                <a:cs typeface="+mn-cs"/>
              </a:rPr>
              <a:t>活动性</a:t>
            </a:r>
            <a:r>
              <a:rPr lang="en-US" altLang="zh-CN" sz="1200" kern="1200" dirty="0">
                <a:solidFill>
                  <a:schemeClr val="tx1"/>
                </a:solidFill>
                <a:latin typeface="+mn-lt"/>
                <a:ea typeface="+mn-ea"/>
                <a:cs typeface="+mn-cs"/>
              </a:rPr>
              <a:t>MRI</a:t>
            </a:r>
            <a:r>
              <a:rPr lang="zh-CN" altLang="en-US" sz="1200" kern="1200" dirty="0">
                <a:solidFill>
                  <a:schemeClr val="tx1"/>
                </a:solidFill>
                <a:latin typeface="+mn-lt"/>
                <a:ea typeface="+mn-ea"/>
                <a:cs typeface="+mn-cs"/>
              </a:rPr>
              <a:t>病变（定义为新的</a:t>
            </a:r>
            <a:r>
              <a:rPr lang="en-US" altLang="zh-CN"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扩大的</a:t>
            </a:r>
            <a:r>
              <a:rPr lang="en-US" altLang="zh-CN" sz="1200" kern="1200" dirty="0">
                <a:solidFill>
                  <a:schemeClr val="tx1"/>
                </a:solidFill>
                <a:latin typeface="+mn-lt"/>
                <a:ea typeface="+mn-ea"/>
                <a:cs typeface="+mn-cs"/>
              </a:rPr>
              <a:t>T2</a:t>
            </a:r>
            <a:r>
              <a:rPr lang="zh-CN" altLang="en-US" sz="1200" kern="1200" dirty="0">
                <a:solidFill>
                  <a:schemeClr val="tx1"/>
                </a:solidFill>
                <a:latin typeface="+mn-lt"/>
                <a:ea typeface="+mn-ea"/>
                <a:cs typeface="+mn-cs"/>
              </a:rPr>
              <a:t>病变）</a:t>
            </a:r>
          </a:p>
          <a:p>
            <a:pPr marL="171450" indent="-171450">
              <a:buFont typeface="Arial" panose="020B0604020202020204" pitchFamily="34" charset="0"/>
              <a:buChar char="•"/>
            </a:pPr>
            <a:r>
              <a:rPr lang="zh-CN" altLang="en-US" sz="1200" kern="1200" dirty="0">
                <a:solidFill>
                  <a:schemeClr val="tx1"/>
                </a:solidFill>
                <a:latin typeface="+mn-lt"/>
                <a:ea typeface="+mn-ea"/>
                <a:cs typeface="+mn-cs"/>
              </a:rPr>
              <a:t>脑萎缩（定义为</a:t>
            </a:r>
            <a:r>
              <a:rPr lang="en-US" altLang="zh-CN" sz="1200" kern="1200" dirty="0">
                <a:solidFill>
                  <a:schemeClr val="tx1"/>
                </a:solidFill>
                <a:latin typeface="+mn-lt"/>
                <a:ea typeface="+mn-ea"/>
                <a:cs typeface="+mn-cs"/>
              </a:rPr>
              <a:t>6-12</a:t>
            </a:r>
            <a:r>
              <a:rPr lang="zh-CN" altLang="en-US" sz="1200" kern="1200" dirty="0">
                <a:solidFill>
                  <a:schemeClr val="tx1"/>
                </a:solidFill>
                <a:latin typeface="+mn-lt"/>
                <a:ea typeface="+mn-ea"/>
                <a:cs typeface="+mn-cs"/>
              </a:rPr>
              <a:t>个月和第</a:t>
            </a:r>
            <a:r>
              <a:rPr lang="en-US" altLang="zh-CN" sz="1200" kern="1200" dirty="0">
                <a:solidFill>
                  <a:schemeClr val="tx1"/>
                </a:solidFill>
                <a:latin typeface="+mn-lt"/>
                <a:ea typeface="+mn-ea"/>
                <a:cs typeface="+mn-cs"/>
              </a:rPr>
              <a:t>24</a:t>
            </a:r>
            <a:r>
              <a:rPr lang="zh-CN" altLang="en-US" sz="1200" kern="1200" dirty="0">
                <a:solidFill>
                  <a:schemeClr val="tx1"/>
                </a:solidFill>
                <a:latin typeface="+mn-lt"/>
                <a:ea typeface="+mn-ea"/>
                <a:cs typeface="+mn-cs"/>
              </a:rPr>
              <a:t>个月之间脑容量的变化）</a:t>
            </a:r>
            <a:r>
              <a:rPr lang="en-US" altLang="zh-CN" sz="1200" kern="1200" baseline="30000" dirty="0">
                <a:solidFill>
                  <a:schemeClr val="tx1"/>
                </a:solidFill>
                <a:latin typeface="+mn-lt"/>
                <a:ea typeface="+mn-ea"/>
                <a:cs typeface="+mn-cs"/>
              </a:rPr>
              <a:t>2</a:t>
            </a:r>
            <a:r>
              <a:rPr lang="zh-CN" altLang="en-US" sz="1200" kern="1200" dirty="0">
                <a:solidFill>
                  <a:schemeClr val="tx1"/>
                </a:solidFill>
                <a:latin typeface="+mn-lt"/>
                <a:ea typeface="+mn-ea"/>
                <a:cs typeface="+mn-cs"/>
              </a:rPr>
              <a:t>。</a:t>
            </a:r>
            <a:endParaRPr lang="en-US" altLang="zh-CN"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当两种</a:t>
            </a:r>
            <a:r>
              <a:rPr lang="en-US" altLang="zh-CN" sz="1200" kern="1200" dirty="0">
                <a:solidFill>
                  <a:schemeClr val="tx1"/>
                </a:solidFill>
                <a:latin typeface="+mn-lt"/>
                <a:ea typeface="+mn-ea"/>
                <a:cs typeface="+mn-cs"/>
              </a:rPr>
              <a:t>MRI</a:t>
            </a:r>
            <a:r>
              <a:rPr lang="zh-CN" altLang="en-US" sz="1200" kern="1200" dirty="0">
                <a:solidFill>
                  <a:schemeClr val="tx1"/>
                </a:solidFill>
                <a:latin typeface="+mn-lt"/>
                <a:ea typeface="+mn-ea"/>
                <a:cs typeface="+mn-cs"/>
              </a:rPr>
              <a:t>标记结合时，与残疾进展的相关性更大（</a:t>
            </a:r>
            <a:r>
              <a:rPr lang="en-US" altLang="zh-CN" sz="1200" kern="1200" dirty="0">
                <a:solidFill>
                  <a:schemeClr val="tx1"/>
                </a:solidFill>
                <a:latin typeface="+mn-lt"/>
                <a:ea typeface="+mn-ea"/>
                <a:cs typeface="+mn-cs"/>
              </a:rPr>
              <a:t>R2 = 0.75</a:t>
            </a:r>
            <a:r>
              <a:rPr lang="zh-CN" altLang="en-US" sz="1200" kern="1200" dirty="0">
                <a:solidFill>
                  <a:schemeClr val="tx1"/>
                </a:solidFill>
                <a:latin typeface="+mn-lt"/>
                <a:ea typeface="+mn-ea"/>
                <a:cs typeface="+mn-cs"/>
              </a:rPr>
              <a:t>）。</a:t>
            </a:r>
          </a:p>
          <a:p>
            <a:endParaRPr lang="zh-CN" altLang="en-US" sz="1200" b="1" kern="1200" dirty="0">
              <a:solidFill>
                <a:schemeClr val="tx1"/>
              </a:solidFill>
              <a:latin typeface="+mn-lt"/>
              <a:ea typeface="+mn-ea"/>
              <a:cs typeface="+mn-cs"/>
            </a:endParaRPr>
          </a:p>
          <a:p>
            <a:r>
              <a:rPr lang="zh-CN" altLang="en-US" sz="1200" b="1" kern="1200" dirty="0">
                <a:solidFill>
                  <a:schemeClr val="tx1"/>
                </a:solidFill>
                <a:latin typeface="+mn-lt"/>
                <a:ea typeface="+mn-ea"/>
                <a:cs typeface="+mn-cs"/>
              </a:rPr>
              <a:t>认知储备</a:t>
            </a:r>
          </a:p>
          <a:p>
            <a:r>
              <a:rPr lang="en-GB" altLang="zh-CN" sz="1200" b="0" i="0" u="none" strike="noStrike" kern="1200" baseline="0" dirty="0">
                <a:solidFill>
                  <a:schemeClr val="tx1"/>
                </a:solidFill>
                <a:latin typeface="+mn-lt"/>
                <a:ea typeface="+mn-ea"/>
                <a:cs typeface="+mn-cs"/>
              </a:rPr>
              <a:t>Schwartz</a:t>
            </a:r>
            <a:r>
              <a:rPr lang="zh-CN" altLang="en-GB" sz="1200" b="0" i="0" u="none" strike="noStrike" kern="1200" baseline="0" dirty="0">
                <a:solidFill>
                  <a:schemeClr val="tx1"/>
                </a:solidFill>
                <a:latin typeface="+mn-lt"/>
                <a:ea typeface="+mn-ea"/>
                <a:cs typeface="+mn-cs"/>
              </a:rPr>
              <a:t>等</a:t>
            </a:r>
            <a:r>
              <a:rPr lang="zh-CN" altLang="en-US" sz="1200" b="0" i="0" u="none" strike="noStrike" kern="1200" baseline="0" dirty="0">
                <a:solidFill>
                  <a:schemeClr val="tx1"/>
                </a:solidFill>
                <a:latin typeface="+mn-lt"/>
                <a:ea typeface="+mn-ea"/>
                <a:cs typeface="+mn-cs"/>
              </a:rPr>
              <a:t>的研究：</a:t>
            </a:r>
            <a:r>
              <a:rPr lang="zh-CN" altLang="en-US" sz="1200" kern="1200" dirty="0">
                <a:solidFill>
                  <a:schemeClr val="tx1"/>
                </a:solidFill>
                <a:latin typeface="+mn-lt"/>
                <a:ea typeface="+mn-ea"/>
                <a:cs typeface="+mn-cs"/>
              </a:rPr>
              <a:t>对来自北美</a:t>
            </a:r>
            <a:r>
              <a:rPr lang="en-US" altLang="zh-CN" sz="1200" kern="1200" dirty="0">
                <a:solidFill>
                  <a:schemeClr val="tx1"/>
                </a:solidFill>
                <a:latin typeface="+mn-lt"/>
                <a:ea typeface="+mn-ea"/>
                <a:cs typeface="+mn-cs"/>
              </a:rPr>
              <a:t>MS</a:t>
            </a:r>
            <a:r>
              <a:rPr lang="zh-CN" altLang="en-US" sz="1200" kern="1200" dirty="0">
                <a:solidFill>
                  <a:schemeClr val="tx1"/>
                </a:solidFill>
                <a:latin typeface="+mn-lt"/>
                <a:ea typeface="+mn-ea"/>
                <a:cs typeface="+mn-cs"/>
              </a:rPr>
              <a:t>登记研究委员会（</a:t>
            </a:r>
            <a:r>
              <a:rPr lang="en-US" altLang="zh-CN" sz="1200" kern="1200" dirty="0">
                <a:solidFill>
                  <a:schemeClr val="tx1"/>
                </a:solidFill>
                <a:latin typeface="+mn-lt"/>
                <a:ea typeface="+mn-ea"/>
                <a:cs typeface="+mn-cs"/>
              </a:rPr>
              <a:t>NARCOMS</a:t>
            </a:r>
            <a:r>
              <a:rPr lang="zh-CN" altLang="en-US" sz="1200" kern="1200" dirty="0">
                <a:solidFill>
                  <a:schemeClr val="tx1"/>
                </a:solidFill>
                <a:latin typeface="+mn-lt"/>
                <a:ea typeface="+mn-ea"/>
                <a:cs typeface="+mn-cs"/>
              </a:rPr>
              <a:t>）的队列数据进行的二次分析</a:t>
            </a:r>
            <a:r>
              <a:rPr lang="en-US" altLang="zh-CN" sz="1200" kern="1200" baseline="30000" dirty="0">
                <a:solidFill>
                  <a:schemeClr val="tx1"/>
                </a:solidFill>
                <a:latin typeface="+mn-lt"/>
                <a:ea typeface="+mn-ea"/>
                <a:cs typeface="+mn-cs"/>
              </a:rPr>
              <a:t>3</a:t>
            </a:r>
            <a:r>
              <a:rPr lang="zh-CN" altLang="en-US" sz="1200" kern="1200" dirty="0">
                <a:solidFill>
                  <a:schemeClr val="tx1"/>
                </a:solidFill>
                <a:latin typeface="+mn-lt"/>
                <a:ea typeface="+mn-ea"/>
                <a:cs typeface="+mn-cs"/>
              </a:rPr>
              <a:t>。 分别在</a:t>
            </a:r>
            <a:r>
              <a:rPr lang="en-US" altLang="zh-CN" sz="1200" kern="1200" dirty="0">
                <a:solidFill>
                  <a:schemeClr val="tx1"/>
                </a:solidFill>
                <a:latin typeface="+mn-lt"/>
                <a:ea typeface="+mn-ea"/>
                <a:cs typeface="+mn-cs"/>
              </a:rPr>
              <a:t>1</a:t>
            </a:r>
            <a:r>
              <a:rPr lang="zh-CN" altLang="en-US" sz="1200" kern="1200" dirty="0">
                <a:solidFill>
                  <a:schemeClr val="tx1"/>
                </a:solidFill>
                <a:latin typeface="+mn-lt"/>
                <a:ea typeface="+mn-ea"/>
                <a:cs typeface="+mn-cs"/>
              </a:rPr>
              <a:t>年和</a:t>
            </a:r>
            <a:r>
              <a:rPr lang="en-US" altLang="zh-CN" sz="1200" kern="1200" dirty="0">
                <a:solidFill>
                  <a:schemeClr val="tx1"/>
                </a:solidFill>
                <a:latin typeface="+mn-lt"/>
                <a:ea typeface="+mn-ea"/>
                <a:cs typeface="+mn-cs"/>
              </a:rPr>
              <a:t>6</a:t>
            </a:r>
            <a:r>
              <a:rPr lang="zh-CN" altLang="en-US" sz="1200" kern="1200" dirty="0">
                <a:solidFill>
                  <a:schemeClr val="tx1"/>
                </a:solidFill>
                <a:latin typeface="+mn-lt"/>
                <a:ea typeface="+mn-ea"/>
                <a:cs typeface="+mn-cs"/>
              </a:rPr>
              <a:t>年内每半年收集症状量表和表现量表的分数。主动和被动认知储备分别使用</a:t>
            </a:r>
            <a:r>
              <a:rPr lang="en-GB" altLang="zh-CN" sz="1200" dirty="0"/>
              <a:t>Stern</a:t>
            </a:r>
            <a:r>
              <a:rPr lang="zh-CN" altLang="en-US" sz="1200" kern="1200" dirty="0">
                <a:solidFill>
                  <a:schemeClr val="tx1"/>
                </a:solidFill>
                <a:latin typeface="+mn-lt"/>
                <a:ea typeface="+mn-ea"/>
                <a:cs typeface="+mn-cs"/>
              </a:rPr>
              <a:t>休闲活动和独</a:t>
            </a:r>
            <a:r>
              <a:rPr lang="en-GB" altLang="zh-CN" sz="1200" dirty="0"/>
              <a:t>Sole</a:t>
            </a:r>
            <a:r>
              <a:rPr lang="en-GB" altLang="zh-CN" sz="1200" dirty="0">
                <a:latin typeface="Arial"/>
                <a:cs typeface="Arial"/>
              </a:rPr>
              <a:t>–</a:t>
            </a:r>
            <a:r>
              <a:rPr lang="en-GB" altLang="zh-CN" sz="1200" dirty="0" err="1"/>
              <a:t>Padulles</a:t>
            </a:r>
            <a:r>
              <a:rPr lang="zh-CN" altLang="en-US" sz="1200" kern="1200" dirty="0">
                <a:solidFill>
                  <a:schemeClr val="tx1"/>
                </a:solidFill>
                <a:latin typeface="+mn-lt"/>
                <a:ea typeface="+mn-ea"/>
                <a:cs typeface="+mn-cs"/>
              </a:rPr>
              <a:t>童年充实工具进行测量。</a:t>
            </a:r>
          </a:p>
          <a:p>
            <a:endParaRPr lang="zh-CN" altLang="en-US"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面对相同数量的大脑损伤（以脑萎缩或病变来衡量），具有高认知储备的</a:t>
            </a:r>
            <a:r>
              <a:rPr lang="en-US" altLang="zh-CN" sz="1200" kern="1200" dirty="0">
                <a:solidFill>
                  <a:schemeClr val="tx1"/>
                </a:solidFill>
                <a:latin typeface="+mn-lt"/>
                <a:ea typeface="+mn-ea"/>
                <a:cs typeface="+mn-cs"/>
              </a:rPr>
              <a:t>MS</a:t>
            </a:r>
            <a:r>
              <a:rPr lang="zh-CN" altLang="en-US" sz="1200" kern="1200" dirty="0">
                <a:solidFill>
                  <a:schemeClr val="tx1"/>
                </a:solidFill>
                <a:latin typeface="+mn-lt"/>
                <a:ea typeface="+mn-ea"/>
                <a:cs typeface="+mn-cs"/>
              </a:rPr>
              <a:t>患者的认知功能丢失较低认知储备者更少</a:t>
            </a:r>
          </a:p>
          <a:p>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a:t>References</a:t>
            </a:r>
          </a:p>
          <a:p>
            <a:pPr marL="228600" indent="-228600">
              <a:buFontTx/>
              <a:buAutoNum type="arabicPeriod"/>
              <a:defRPr/>
            </a:pPr>
            <a:r>
              <a:rPr lang="fr-FR" dirty="0"/>
              <a:t>Sumowski JF </a:t>
            </a:r>
            <a:r>
              <a:rPr lang="fr-FR" i="1" dirty="0"/>
              <a:t>et al. Neurology </a:t>
            </a:r>
            <a:r>
              <a:rPr lang="fr-FR" dirty="0"/>
              <a:t>2013;80:2186–93.</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Sormani MP </a:t>
            </a:r>
            <a:r>
              <a:rPr lang="en-GB" i="1" dirty="0"/>
              <a:t>et al. Ann Neurol </a:t>
            </a:r>
            <a:r>
              <a:rPr lang="en-GB" dirty="0"/>
              <a:t>2014;75:43–9.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Schwartz CE </a:t>
            </a:r>
            <a:r>
              <a:rPr lang="fr-FR" i="1" dirty="0"/>
              <a:t>et al. Arch Phys Med Rehabil </a:t>
            </a:r>
            <a:r>
              <a:rPr lang="fr-FR" dirty="0"/>
              <a:t>2013;94:1971–81.</a:t>
            </a:r>
          </a:p>
          <a:p>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5ABF00B-E759-44FA-A485-6C01B3164ED1}" type="slidenum">
              <a:rPr lang="en-GB" smtClean="0"/>
              <a:pPr/>
              <a:t>12</a:t>
            </a:fld>
            <a:endParaRPr lang="en-GB" dirty="0"/>
          </a:p>
        </p:txBody>
      </p:sp>
    </p:spTree>
    <p:extLst>
      <p:ext uri="{BB962C8B-B14F-4D97-AF65-F5344CB8AC3E}">
        <p14:creationId xmlns:p14="http://schemas.microsoft.com/office/powerpoint/2010/main" val="4177328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Glanz</a:t>
            </a:r>
            <a:r>
              <a:rPr lang="zh-CN" altLang="en-US" dirty="0"/>
              <a:t> 等的研究报告，在控制抑郁后，信息处理速度测试得分与健康相关生活质量（</a:t>
            </a:r>
            <a:r>
              <a:rPr lang="en-US" altLang="zh-CN" dirty="0" err="1"/>
              <a:t>HRQoL</a:t>
            </a:r>
            <a:r>
              <a:rPr lang="zh-CN" altLang="en-US" dirty="0"/>
              <a:t>）的几项指标显著相关，包括身体健康，疲劳和社会支持。在所有情况下，</a:t>
            </a:r>
            <a:r>
              <a:rPr lang="en-US" altLang="zh-CN" dirty="0" err="1"/>
              <a:t>HRQoL</a:t>
            </a:r>
            <a:r>
              <a:rPr lang="zh-CN" altLang="en-US" dirty="0"/>
              <a:t>和认知测量之间适度相关。这些发现是在认知障碍有限且身体残疾程度最小的患者中观察到的</a:t>
            </a:r>
            <a:r>
              <a:rPr lang="en-US" altLang="zh-CN" baseline="30000" dirty="0"/>
              <a:t>1</a:t>
            </a:r>
            <a:r>
              <a:rPr lang="zh-CN" altLang="en-US" dirty="0"/>
              <a:t>。</a:t>
            </a:r>
          </a:p>
          <a:p>
            <a:endParaRPr lang="zh-CN" altLang="en-US" dirty="0"/>
          </a:p>
          <a:p>
            <a:r>
              <a:rPr lang="en-US" altLang="zh-CN" dirty="0"/>
              <a:t>Rao</a:t>
            </a:r>
            <a:r>
              <a:rPr lang="zh-CN" altLang="en-US" dirty="0"/>
              <a:t> 等设计的一项研究，用来评估认知障碍对</a:t>
            </a:r>
            <a:r>
              <a:rPr lang="en-US" altLang="zh-CN" dirty="0"/>
              <a:t>MS</a:t>
            </a:r>
            <a:r>
              <a:rPr lang="zh-CN" altLang="en-US" dirty="0"/>
              <a:t>患者日常生活中问题的影响。根据综合神经心理学测试电池的结果，将</a:t>
            </a:r>
            <a:r>
              <a:rPr lang="en-US" altLang="zh-CN" dirty="0"/>
              <a:t>100</a:t>
            </a:r>
            <a:r>
              <a:rPr lang="zh-CN" altLang="en-US" dirty="0"/>
              <a:t>名</a:t>
            </a:r>
            <a:r>
              <a:rPr lang="en-US" altLang="zh-CN" dirty="0"/>
              <a:t>MS</a:t>
            </a:r>
            <a:r>
              <a:rPr lang="zh-CN" altLang="en-US" dirty="0"/>
              <a:t>患者分类为认知完整（</a:t>
            </a:r>
            <a:r>
              <a:rPr lang="en-US" altLang="zh-CN" dirty="0"/>
              <a:t>N = 52</a:t>
            </a:r>
            <a:r>
              <a:rPr lang="zh-CN" altLang="en-US" dirty="0"/>
              <a:t>）或认知障碍（</a:t>
            </a:r>
            <a:r>
              <a:rPr lang="en-US" altLang="zh-CN" dirty="0"/>
              <a:t>N = 48</a:t>
            </a:r>
            <a:r>
              <a:rPr lang="zh-CN" altLang="en-US" dirty="0"/>
              <a:t>）。两组在身体残疾和疾病持续时间方面没有显著差异。然而，与那些认知完整的患者相比，认知功能受损的患者不太可能工作，参与较少的社交和职业活动，报告更多的性功能障碍，在执行日常家务中遇到更大的困难，并表现出更多的精神问题。</a:t>
            </a:r>
          </a:p>
          <a:p>
            <a:endParaRPr lang="en-GB" dirty="0"/>
          </a:p>
          <a:p>
            <a:r>
              <a:rPr lang="en-GB" b="1"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Glanz BI </a:t>
            </a:r>
            <a:r>
              <a:rPr lang="en-GB" i="1" dirty="0"/>
              <a:t>et al. J Neurol Sci </a:t>
            </a:r>
            <a:r>
              <a:rPr lang="en-GB" dirty="0"/>
              <a:t>2010;290:75–9.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Rao SM </a:t>
            </a:r>
            <a:r>
              <a:rPr lang="fr-FR" i="1" dirty="0"/>
              <a:t>et al. Neurology </a:t>
            </a:r>
            <a:r>
              <a:rPr lang="fr-FR" dirty="0"/>
              <a:t>1991;41:692–6.</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err="1"/>
              <a:t>Kobelt</a:t>
            </a:r>
            <a:r>
              <a:rPr lang="en-GB" dirty="0"/>
              <a:t> G </a:t>
            </a:r>
            <a:r>
              <a:rPr lang="en-GB" i="1" dirty="0"/>
              <a:t>et al</a:t>
            </a:r>
            <a:r>
              <a:rPr lang="en-GB" dirty="0"/>
              <a:t>. J </a:t>
            </a:r>
            <a:r>
              <a:rPr lang="en-GB" dirty="0" err="1"/>
              <a:t>Neurol</a:t>
            </a:r>
            <a:r>
              <a:rPr lang="en-GB" dirty="0"/>
              <a:t> </a:t>
            </a:r>
            <a:r>
              <a:rPr lang="en-GB" dirty="0" err="1"/>
              <a:t>Neurosurg</a:t>
            </a:r>
            <a:r>
              <a:rPr lang="en-GB" dirty="0"/>
              <a:t> Psychiatry 2006;77:918–26.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err="1"/>
              <a:t>Kobelt</a:t>
            </a:r>
            <a:r>
              <a:rPr lang="en-GB" dirty="0"/>
              <a:t> G </a:t>
            </a:r>
            <a:r>
              <a:rPr lang="en-GB" i="1" dirty="0"/>
              <a:t>et al</a:t>
            </a:r>
            <a:r>
              <a:rPr lang="en-GB" dirty="0"/>
              <a:t>. </a:t>
            </a:r>
            <a:r>
              <a:rPr lang="en-GB" dirty="0" err="1"/>
              <a:t>Mult</a:t>
            </a:r>
            <a:r>
              <a:rPr lang="en-GB" dirty="0"/>
              <a:t> </a:t>
            </a:r>
            <a:r>
              <a:rPr lang="en-GB" dirty="0" err="1"/>
              <a:t>Scler</a:t>
            </a:r>
            <a:r>
              <a:rPr lang="en-GB" dirty="0"/>
              <a:t> 2009;15:741–51.</a:t>
            </a: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13</a:t>
            </a:fld>
            <a:endParaRPr lang="en-GB" dirty="0"/>
          </a:p>
        </p:txBody>
      </p:sp>
    </p:spTree>
    <p:extLst>
      <p:ext uri="{BB962C8B-B14F-4D97-AF65-F5344CB8AC3E}">
        <p14:creationId xmlns:p14="http://schemas.microsoft.com/office/powerpoint/2010/main" val="1590151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err="1">
                <a:solidFill>
                  <a:schemeClr val="tx1"/>
                </a:solidFill>
                <a:effectLst/>
                <a:latin typeface="+mn-lt"/>
                <a:ea typeface="+mn-ea"/>
                <a:cs typeface="+mn-cs"/>
              </a:rPr>
              <a:t>Sinay</a:t>
            </a:r>
            <a:r>
              <a:rPr lang="zh-CN" altLang="en-US" sz="1200" kern="1200" dirty="0">
                <a:solidFill>
                  <a:schemeClr val="tx1"/>
                </a:solidFill>
                <a:effectLst/>
                <a:latin typeface="+mn-lt"/>
                <a:ea typeface="+mn-ea"/>
                <a:cs typeface="+mn-cs"/>
              </a:rPr>
              <a:t>等</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发现，</a:t>
            </a:r>
            <a:r>
              <a:rPr lang="en-US" altLang="zh-CN" sz="1200" kern="1200" dirty="0">
                <a:solidFill>
                  <a:schemeClr val="tx1"/>
                </a:solidFill>
                <a:effectLst/>
                <a:latin typeface="+mn-lt"/>
                <a:ea typeface="+mn-ea"/>
                <a:cs typeface="+mn-cs"/>
              </a:rPr>
              <a:t>MS</a:t>
            </a:r>
            <a:r>
              <a:rPr lang="zh-CN" altLang="en-US" sz="1200" kern="1200" dirty="0">
                <a:solidFill>
                  <a:schemeClr val="tx1"/>
                </a:solidFill>
                <a:effectLst/>
                <a:latin typeface="+mn-lt"/>
                <a:ea typeface="+mn-ea"/>
                <a:cs typeface="+mn-cs"/>
              </a:rPr>
              <a:t>患者在高中</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年的数学、语言和整体评分低于未患</a:t>
            </a:r>
            <a:r>
              <a:rPr lang="en-US" altLang="zh-CN" sz="1200" kern="1200" dirty="0">
                <a:solidFill>
                  <a:schemeClr val="tx1"/>
                </a:solidFill>
                <a:effectLst/>
                <a:latin typeface="+mn-lt"/>
                <a:ea typeface="+mn-ea"/>
                <a:cs typeface="+mn-cs"/>
              </a:rPr>
              <a:t>MS</a:t>
            </a:r>
            <a:r>
              <a:rPr lang="zh-CN" altLang="en-US" sz="1200" kern="1200" dirty="0">
                <a:solidFill>
                  <a:schemeClr val="tx1"/>
                </a:solidFill>
                <a:effectLst/>
                <a:latin typeface="+mn-lt"/>
                <a:ea typeface="+mn-ea"/>
                <a:cs typeface="+mn-cs"/>
              </a:rPr>
              <a:t>的患者。</a:t>
            </a:r>
          </a:p>
          <a:p>
            <a:endParaRPr lang="en-GB" sz="1200" kern="1200" dirty="0">
              <a:solidFill>
                <a:schemeClr val="tx1"/>
              </a:solidFill>
              <a:effectLst/>
              <a:latin typeface="+mn-lt"/>
              <a:ea typeface="+mn-ea"/>
              <a:cs typeface="+mn-cs"/>
            </a:endParaRPr>
          </a:p>
          <a:p>
            <a:endParaRPr lang="en-GB" b="1" dirty="0"/>
          </a:p>
          <a:p>
            <a:r>
              <a:rPr lang="en-GB" b="1"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Sinay V </a:t>
            </a:r>
            <a:r>
              <a:rPr lang="en-GB" i="1" dirty="0"/>
              <a:t>et al.</a:t>
            </a:r>
            <a:r>
              <a:rPr lang="en-GB" dirty="0"/>
              <a:t> </a:t>
            </a:r>
            <a:r>
              <a:rPr lang="en-GB" i="1" dirty="0"/>
              <a:t>Mult Scler</a:t>
            </a:r>
            <a:r>
              <a:rPr lang="en-GB" dirty="0"/>
              <a:t> 2015;21:945–52.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Raghupathi K </a:t>
            </a:r>
            <a:r>
              <a:rPr lang="en-GB" i="1" dirty="0"/>
              <a:t>et al. </a:t>
            </a:r>
            <a:r>
              <a:rPr lang="en-GB" dirty="0"/>
              <a:t>Poster presented at the 31st ECTRIMS Congress 7–10 October 2015, Barcelona, Spain.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Moccia M </a:t>
            </a:r>
            <a:r>
              <a:rPr lang="fr-FR" i="1" dirty="0"/>
              <a:t>et al. Mult </a:t>
            </a:r>
            <a:r>
              <a:rPr lang="fr-FR" i="1" dirty="0" err="1"/>
              <a:t>Scler</a:t>
            </a:r>
            <a:r>
              <a:rPr lang="fr-FR" i="1" dirty="0"/>
              <a:t> </a:t>
            </a:r>
            <a:r>
              <a:rPr lang="fr-FR" dirty="0"/>
              <a:t>2015;</a:t>
            </a:r>
            <a:r>
              <a:rPr lang="en-US" sz="1200" b="0" i="0" kern="1200" dirty="0">
                <a:solidFill>
                  <a:schemeClr val="tx1"/>
                </a:solidFill>
                <a:effectLst/>
                <a:latin typeface="+mn-lt"/>
                <a:ea typeface="+mn-ea"/>
                <a:cs typeface="+mn-cs"/>
              </a:rPr>
              <a:t>22:659–67.</a:t>
            </a:r>
            <a:endParaRPr lang="en-GB" dirty="0"/>
          </a:p>
          <a:p>
            <a:endParaRPr lang="en-GB" b="1" dirty="0"/>
          </a:p>
          <a:p>
            <a:endParaRPr lang="en-GB" b="1"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14</a:t>
            </a:fld>
            <a:endParaRPr lang="en-GB" dirty="0"/>
          </a:p>
        </p:txBody>
      </p:sp>
    </p:spTree>
    <p:extLst>
      <p:ext uri="{BB962C8B-B14F-4D97-AF65-F5344CB8AC3E}">
        <p14:creationId xmlns:p14="http://schemas.microsoft.com/office/powerpoint/2010/main" val="3890506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err="1"/>
              <a:t>Raghupathi</a:t>
            </a:r>
            <a:r>
              <a:rPr lang="zh-CN" altLang="en-US" dirty="0"/>
              <a:t>等，使用四项来自三种不同</a:t>
            </a:r>
            <a:r>
              <a:rPr lang="en-US" altLang="zh-CN" dirty="0"/>
              <a:t>DMT</a:t>
            </a:r>
            <a:r>
              <a:rPr lang="zh-CN" altLang="en-US" dirty="0"/>
              <a:t>药物的</a:t>
            </a:r>
            <a:r>
              <a:rPr lang="en-US" altLang="zh-CN" dirty="0"/>
              <a:t>3</a:t>
            </a:r>
            <a:r>
              <a:rPr lang="zh-CN" altLang="en-US" dirty="0"/>
              <a:t>期临床试验的所有患者的临床试验数据，通过</a:t>
            </a:r>
            <a:r>
              <a:rPr lang="en-US" altLang="zh-CN" dirty="0"/>
              <a:t>3</a:t>
            </a:r>
            <a:r>
              <a:rPr lang="zh-CN" altLang="en-US" dirty="0"/>
              <a:t>秒</a:t>
            </a:r>
            <a:r>
              <a:rPr lang="en-US" altLang="zh-CN" dirty="0"/>
              <a:t>Paced</a:t>
            </a:r>
            <a:r>
              <a:rPr lang="zh-CN" altLang="en-US" dirty="0"/>
              <a:t>听觉序列加成测试（</a:t>
            </a:r>
            <a:r>
              <a:rPr lang="en-US" altLang="zh-CN" dirty="0"/>
              <a:t>PASAT3</a:t>
            </a:r>
            <a:r>
              <a:rPr lang="zh-CN" altLang="en-US" dirty="0"/>
              <a:t>）对基线认知功能通过进行评估</a:t>
            </a:r>
            <a:r>
              <a:rPr lang="en-US" altLang="zh-CN" baseline="0" dirty="0"/>
              <a:t>1</a:t>
            </a:r>
            <a:r>
              <a:rPr lang="zh-CN" altLang="en-US" dirty="0"/>
              <a:t>。</a:t>
            </a:r>
          </a:p>
          <a:p>
            <a:endParaRPr lang="zh-CN" altLang="en-US" dirty="0"/>
          </a:p>
          <a:p>
            <a:r>
              <a:rPr lang="zh-CN" altLang="en-US" dirty="0"/>
              <a:t>在</a:t>
            </a:r>
            <a:r>
              <a:rPr lang="en-US" altLang="zh-CN" dirty="0" err="1"/>
              <a:t>Moccia</a:t>
            </a:r>
            <a:r>
              <a:rPr lang="zh-CN" altLang="en-US" dirty="0"/>
              <a:t>等的一项研究中</a:t>
            </a:r>
            <a:r>
              <a:rPr lang="en-US" altLang="zh-CN" baseline="30000" dirty="0"/>
              <a:t>2</a:t>
            </a:r>
            <a:r>
              <a:rPr lang="zh-CN" altLang="en-US" dirty="0"/>
              <a:t>，</a:t>
            </a:r>
            <a:r>
              <a:rPr lang="en-US" altLang="zh-CN" dirty="0"/>
              <a:t>RRMS</a:t>
            </a:r>
            <a:r>
              <a:rPr lang="zh-CN" altLang="en-US" dirty="0"/>
              <a:t>患者在诊断时使用</a:t>
            </a:r>
            <a:r>
              <a:rPr lang="en-US" altLang="zh-CN" dirty="0"/>
              <a:t>Rao Brief</a:t>
            </a:r>
            <a:r>
              <a:rPr lang="zh-CN" altLang="en-US" dirty="0"/>
              <a:t>可重复系列进行测试。 在随访的</a:t>
            </a:r>
            <a:r>
              <a:rPr lang="en-US" altLang="zh-CN" dirty="0"/>
              <a:t>10.0±1.8</a:t>
            </a:r>
            <a:r>
              <a:rPr lang="zh-CN" altLang="en-US" dirty="0"/>
              <a:t>年期间：</a:t>
            </a:r>
          </a:p>
          <a:p>
            <a:pPr marL="171450" indent="-171450">
              <a:buFont typeface="Arial" panose="020B0604020202020204" pitchFamily="34" charset="0"/>
              <a:buChar char="•"/>
            </a:pPr>
            <a:r>
              <a:rPr lang="en-US" altLang="zh-CN" dirty="0"/>
              <a:t>67</a:t>
            </a:r>
            <a:r>
              <a:rPr lang="zh-CN" altLang="en-US" dirty="0"/>
              <a:t>名患者（</a:t>
            </a:r>
            <a:r>
              <a:rPr lang="en-US" altLang="zh-CN" dirty="0"/>
              <a:t>43.2</a:t>
            </a:r>
            <a:r>
              <a:rPr lang="zh-CN" altLang="en-US" dirty="0"/>
              <a:t>％）的</a:t>
            </a:r>
            <a:r>
              <a:rPr lang="en-US" altLang="zh-CN" dirty="0"/>
              <a:t>EDSS</a:t>
            </a:r>
            <a:r>
              <a:rPr lang="zh-CN" altLang="en-US" dirty="0"/>
              <a:t>评分为</a:t>
            </a:r>
            <a:r>
              <a:rPr lang="en-US" altLang="zh-CN" dirty="0"/>
              <a:t>4.0</a:t>
            </a:r>
          </a:p>
          <a:p>
            <a:pPr marL="171450" indent="-171450">
              <a:buFont typeface="Arial" panose="020B0604020202020204" pitchFamily="34" charset="0"/>
              <a:buChar char="•"/>
            </a:pPr>
            <a:r>
              <a:rPr lang="en-US" altLang="zh-CN" dirty="0"/>
              <a:t>34</a:t>
            </a:r>
            <a:r>
              <a:rPr lang="zh-CN" altLang="en-US" dirty="0"/>
              <a:t>名患者（</a:t>
            </a:r>
            <a:r>
              <a:rPr lang="en-US" altLang="zh-CN" dirty="0"/>
              <a:t>21.9</a:t>
            </a:r>
            <a:r>
              <a:rPr lang="zh-CN" altLang="en-US" dirty="0"/>
              <a:t>％）进展为</a:t>
            </a:r>
            <a:r>
              <a:rPr lang="en-US" altLang="zh-CN" dirty="0"/>
              <a:t>SPMS</a:t>
            </a:r>
            <a:r>
              <a:rPr lang="zh-CN" altLang="en-US" dirty="0"/>
              <a:t>。</a:t>
            </a:r>
            <a:endParaRPr lang="en-GB" dirty="0"/>
          </a:p>
          <a:p>
            <a:endParaRPr lang="en-GB" b="1" dirty="0"/>
          </a:p>
          <a:p>
            <a:r>
              <a:rPr lang="en-GB" b="1"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Raghupathi K </a:t>
            </a:r>
            <a:r>
              <a:rPr lang="en-GB" i="1" dirty="0"/>
              <a:t>et al. </a:t>
            </a:r>
            <a:r>
              <a:rPr lang="en-GB" dirty="0"/>
              <a:t>Poster presented at the 31st ECTRIMS Congress, 7–10 October 2015, Barcelona, Spain.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Moccia M </a:t>
            </a:r>
            <a:r>
              <a:rPr lang="fr-FR" i="1" dirty="0"/>
              <a:t>et al. Mult Scler </a:t>
            </a:r>
            <a:r>
              <a:rPr lang="fr-FR" dirty="0"/>
              <a:t>2015; doi</a:t>
            </a:r>
            <a:r>
              <a:rPr lang="en-GB" dirty="0"/>
              <a:t>:10.1177/1352458515599075.</a:t>
            </a: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15</a:t>
            </a:fld>
            <a:endParaRPr lang="en-GB" dirty="0"/>
          </a:p>
        </p:txBody>
      </p:sp>
    </p:spTree>
    <p:extLst>
      <p:ext uri="{BB962C8B-B14F-4D97-AF65-F5344CB8AC3E}">
        <p14:creationId xmlns:p14="http://schemas.microsoft.com/office/powerpoint/2010/main" val="111627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16</a:t>
            </a:fld>
            <a:endParaRPr lang="en-GB" dirty="0"/>
          </a:p>
        </p:txBody>
      </p:sp>
    </p:spTree>
    <p:extLst>
      <p:ext uri="{BB962C8B-B14F-4D97-AF65-F5344CB8AC3E}">
        <p14:creationId xmlns:p14="http://schemas.microsoft.com/office/powerpoint/2010/main" val="740133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17</a:t>
            </a:fld>
            <a:endParaRPr lang="en-GB" dirty="0"/>
          </a:p>
        </p:txBody>
      </p:sp>
    </p:spTree>
    <p:extLst>
      <p:ext uri="{BB962C8B-B14F-4D97-AF65-F5344CB8AC3E}">
        <p14:creationId xmlns:p14="http://schemas.microsoft.com/office/powerpoint/2010/main" val="678933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18</a:t>
            </a:fld>
            <a:endParaRPr lang="en-GB" dirty="0"/>
          </a:p>
        </p:txBody>
      </p:sp>
    </p:spTree>
    <p:extLst>
      <p:ext uri="{BB962C8B-B14F-4D97-AF65-F5344CB8AC3E}">
        <p14:creationId xmlns:p14="http://schemas.microsoft.com/office/powerpoint/2010/main" val="2866022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a:solidFill>
                  <a:schemeClr val="tx1"/>
                </a:solidFill>
                <a:latin typeface="+mn-lt"/>
                <a:ea typeface="+mn-ea"/>
                <a:cs typeface="+mn-cs"/>
              </a:rPr>
              <a:t>对</a:t>
            </a:r>
            <a:r>
              <a:rPr lang="en-US" altLang="zh-CN" sz="1200" b="1" kern="1200" dirty="0">
                <a:solidFill>
                  <a:schemeClr val="tx1"/>
                </a:solidFill>
                <a:latin typeface="+mn-lt"/>
                <a:ea typeface="+mn-ea"/>
                <a:cs typeface="+mn-cs"/>
              </a:rPr>
              <a:t>MS</a:t>
            </a:r>
            <a:r>
              <a:rPr lang="zh-CN" altLang="en-US" sz="1200" b="1" kern="1200" dirty="0">
                <a:solidFill>
                  <a:schemeClr val="tx1"/>
                </a:solidFill>
                <a:latin typeface="+mn-lt"/>
                <a:ea typeface="+mn-ea"/>
                <a:cs typeface="+mn-cs"/>
              </a:rPr>
              <a:t>有特殊兴趣的神经科医生（即专科</a:t>
            </a:r>
            <a:r>
              <a:rPr lang="en-US" altLang="zh-CN" sz="1200" b="1" kern="1200" dirty="0">
                <a:solidFill>
                  <a:schemeClr val="tx1"/>
                </a:solidFill>
                <a:latin typeface="+mn-lt"/>
                <a:ea typeface="+mn-ea"/>
                <a:cs typeface="+mn-cs"/>
              </a:rPr>
              <a:t>MS</a:t>
            </a:r>
            <a:r>
              <a:rPr lang="zh-CN" altLang="en-US" sz="1200" b="1" kern="1200" dirty="0">
                <a:solidFill>
                  <a:schemeClr val="tx1"/>
                </a:solidFill>
                <a:latin typeface="+mn-lt"/>
                <a:ea typeface="+mn-ea"/>
                <a:cs typeface="+mn-cs"/>
              </a:rPr>
              <a:t>神经病学家）通常会看到并管理大量</a:t>
            </a:r>
            <a:r>
              <a:rPr lang="en-US" altLang="zh-CN" sz="1200" b="1" kern="1200" dirty="0">
                <a:solidFill>
                  <a:schemeClr val="tx1"/>
                </a:solidFill>
                <a:latin typeface="+mn-lt"/>
                <a:ea typeface="+mn-ea"/>
                <a:cs typeface="+mn-cs"/>
              </a:rPr>
              <a:t>MS</a:t>
            </a:r>
            <a:r>
              <a:rPr lang="zh-CN" altLang="en-US" sz="1200" b="1" kern="1200" dirty="0">
                <a:solidFill>
                  <a:schemeClr val="tx1"/>
                </a:solidFill>
                <a:latin typeface="+mn-lt"/>
                <a:ea typeface="+mn-ea"/>
                <a:cs typeface="+mn-cs"/>
              </a:rPr>
              <a:t>患者，而不是普通神经科医生。</a:t>
            </a:r>
            <a:endParaRPr lang="en-GB" sz="1200" b="1"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19</a:t>
            </a:fld>
            <a:endParaRPr lang="en-GB" dirty="0"/>
          </a:p>
        </p:txBody>
      </p:sp>
    </p:spTree>
    <p:extLst>
      <p:ext uri="{BB962C8B-B14F-4D97-AF65-F5344CB8AC3E}">
        <p14:creationId xmlns:p14="http://schemas.microsoft.com/office/powerpoint/2010/main" val="3650951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kern="1200" dirty="0">
                <a:solidFill>
                  <a:schemeClr val="tx1"/>
                </a:solidFill>
                <a:latin typeface="+mn-lt"/>
                <a:ea typeface="+mn-ea"/>
                <a:cs typeface="+mn-cs"/>
              </a:rPr>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pt-BR" dirty="0"/>
              <a:t>Fernandez O </a:t>
            </a:r>
            <a:r>
              <a:rPr lang="pt-BR" i="1" dirty="0"/>
              <a:t>et al.</a:t>
            </a:r>
            <a:r>
              <a:rPr lang="en-US" dirty="0"/>
              <a:t> </a:t>
            </a:r>
            <a:r>
              <a:rPr lang="en-US" i="1" dirty="0"/>
              <a:t>J Neurol </a:t>
            </a:r>
            <a:r>
              <a:rPr lang="en-US" dirty="0"/>
              <a:t>2010;257:1500–7.</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dirty="0"/>
              <a:t>Kingwell E </a:t>
            </a:r>
            <a:r>
              <a:rPr lang="nl-NL" i="1" dirty="0"/>
              <a:t>et al. </a:t>
            </a:r>
            <a:r>
              <a:rPr lang="en-GB" i="1" dirty="0"/>
              <a:t>J Neurol Sci </a:t>
            </a:r>
            <a:r>
              <a:rPr lang="en-GB" dirty="0"/>
              <a:t>2010;292:57–62.</a:t>
            </a:r>
          </a:p>
          <a:p>
            <a:pPr marL="0" indent="0">
              <a:buFontTx/>
              <a:buNone/>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5ABF00B-E759-44FA-A485-6C01B3164ED1}" type="slidenum">
              <a:rPr lang="en-GB" smtClean="0"/>
              <a:pPr/>
              <a:t>20</a:t>
            </a:fld>
            <a:endParaRPr lang="en-GB" dirty="0"/>
          </a:p>
        </p:txBody>
      </p:sp>
    </p:spTree>
    <p:extLst>
      <p:ext uri="{BB962C8B-B14F-4D97-AF65-F5344CB8AC3E}">
        <p14:creationId xmlns:p14="http://schemas.microsoft.com/office/powerpoint/2010/main" val="4065057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Poser CM </a:t>
            </a:r>
            <a:r>
              <a:rPr lang="en-GB" i="1" dirty="0"/>
              <a:t>et al.</a:t>
            </a:r>
            <a:r>
              <a:rPr lang="en-GB" dirty="0"/>
              <a:t> </a:t>
            </a:r>
            <a:r>
              <a:rPr lang="en-GB" i="1" dirty="0"/>
              <a:t>Ann Neurol </a:t>
            </a:r>
            <a:r>
              <a:rPr lang="en-GB" dirty="0"/>
              <a:t>1983;13:227–31.</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McDonald WI </a:t>
            </a:r>
            <a:r>
              <a:rPr lang="it-IT" i="1" dirty="0"/>
              <a:t>et al. </a:t>
            </a:r>
            <a:r>
              <a:rPr lang="en-GB" i="1" dirty="0"/>
              <a:t>Ann Neurol </a:t>
            </a:r>
            <a:r>
              <a:rPr lang="en-GB" dirty="0"/>
              <a:t>2001;50:121–7.</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Polman CH </a:t>
            </a:r>
            <a:r>
              <a:rPr lang="en-GB" i="1" dirty="0"/>
              <a:t>et al. </a:t>
            </a:r>
            <a:r>
              <a:rPr lang="it-IT" i="1" dirty="0"/>
              <a:t>Ann Neurol </a:t>
            </a:r>
            <a:r>
              <a:rPr lang="it-IT" dirty="0"/>
              <a:t>2005;58:840–6.</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P</a:t>
            </a:r>
            <a:r>
              <a:rPr lang="en-GB" dirty="0"/>
              <a:t>olman CH </a:t>
            </a:r>
            <a:r>
              <a:rPr lang="en-GB" i="1" dirty="0"/>
              <a:t>et al. Ann Neurol </a:t>
            </a:r>
            <a:r>
              <a:rPr lang="en-GB" dirty="0"/>
              <a:t>2011;69:292</a:t>
            </a:r>
            <a:r>
              <a:rPr lang="en-GB" baseline="0" dirty="0"/>
              <a:t>–</a:t>
            </a:r>
            <a:r>
              <a:rPr lang="en-GB" dirty="0"/>
              <a:t>302.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Dalton CM </a:t>
            </a:r>
            <a:r>
              <a:rPr lang="en-GB" i="1" dirty="0"/>
              <a:t>et al. Ann Neurol </a:t>
            </a:r>
            <a:r>
              <a:rPr lang="en-GB" dirty="0"/>
              <a:t>2002;52:47–53.</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Ti</a:t>
            </a:r>
            <a:r>
              <a:rPr lang="it-IT" dirty="0"/>
              <a:t>ntore M </a:t>
            </a:r>
            <a:r>
              <a:rPr lang="it-IT" i="1" dirty="0"/>
              <a:t>et al.</a:t>
            </a:r>
            <a:r>
              <a:rPr lang="en-GB" dirty="0"/>
              <a:t> </a:t>
            </a:r>
            <a:r>
              <a:rPr lang="en-GB" i="1" dirty="0"/>
              <a:t>Neurology </a:t>
            </a:r>
            <a:r>
              <a:rPr lang="en-GB" dirty="0"/>
              <a:t>2003;60:27–30.</a:t>
            </a: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21</a:t>
            </a:fld>
            <a:endParaRPr lang="en-GB" dirty="0"/>
          </a:p>
        </p:txBody>
      </p:sp>
    </p:spTree>
    <p:extLst>
      <p:ext uri="{BB962C8B-B14F-4D97-AF65-F5344CB8AC3E}">
        <p14:creationId xmlns:p14="http://schemas.microsoft.com/office/powerpoint/2010/main" val="349727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a:t>
            </a:fld>
            <a:endParaRPr lang="en-GB" dirty="0"/>
          </a:p>
        </p:txBody>
      </p:sp>
    </p:spTree>
    <p:extLst>
      <p:ext uri="{BB962C8B-B14F-4D97-AF65-F5344CB8AC3E}">
        <p14:creationId xmlns:p14="http://schemas.microsoft.com/office/powerpoint/2010/main" val="287270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0" dirty="0"/>
              <a:t>许多随机对照试验证明了已有的</a:t>
            </a:r>
            <a:r>
              <a:rPr lang="en-US" altLang="zh-CN" sz="1200" b="0" dirty="0"/>
              <a:t>DMT</a:t>
            </a:r>
            <a:r>
              <a:rPr lang="zh-CN" altLang="en-US" sz="1200" b="0" dirty="0"/>
              <a:t>药物在延迟</a:t>
            </a:r>
            <a:r>
              <a:rPr lang="en-US" altLang="zh-CN" sz="1200" b="0" dirty="0"/>
              <a:t>CIS</a:t>
            </a:r>
            <a:r>
              <a:rPr lang="zh-CN" altLang="en-US" sz="1200" b="0" dirty="0"/>
              <a:t>转化为</a:t>
            </a:r>
            <a:r>
              <a:rPr lang="en-US" altLang="zh-CN" sz="1200" b="0" dirty="0"/>
              <a:t>RRMS</a:t>
            </a:r>
            <a:r>
              <a:rPr lang="zh-CN" altLang="en-US" sz="1200" b="0" dirty="0"/>
              <a:t>方面的疗效。 随机对照试验及其扩展期研究也证明了一些</a:t>
            </a:r>
            <a:r>
              <a:rPr lang="en-US" altLang="zh-CN" sz="1200" b="0" dirty="0"/>
              <a:t>DMT</a:t>
            </a:r>
            <a:r>
              <a:rPr lang="zh-CN" altLang="en-US" sz="1200" b="0" dirty="0"/>
              <a:t>在减缓</a:t>
            </a:r>
            <a:r>
              <a:rPr lang="en-US" altLang="zh-CN" sz="1200" b="0" dirty="0"/>
              <a:t>RRMS</a:t>
            </a:r>
            <a:r>
              <a:rPr lang="zh-CN" altLang="en-US" sz="1200" b="0" dirty="0"/>
              <a:t>患者残疾进展方面的疗效，但长期证据不一。 如今，根据</a:t>
            </a:r>
            <a:r>
              <a:rPr lang="en-US" altLang="zh-CN" sz="1200" b="0" dirty="0"/>
              <a:t>McDonald</a:t>
            </a:r>
            <a:r>
              <a:rPr lang="zh-CN" altLang="en-US" sz="1200" b="0" dirty="0"/>
              <a:t>（</a:t>
            </a:r>
            <a:r>
              <a:rPr lang="en-US" altLang="zh-CN" sz="1200" b="0" dirty="0"/>
              <a:t>2010</a:t>
            </a:r>
            <a:r>
              <a:rPr lang="zh-CN" altLang="en-US" sz="1200" b="0" dirty="0"/>
              <a:t>）诊断标准，许多诊断为</a:t>
            </a:r>
            <a:r>
              <a:rPr lang="en-US" altLang="zh-CN" sz="1200" b="0" dirty="0"/>
              <a:t>CIS</a:t>
            </a:r>
            <a:r>
              <a:rPr lang="zh-CN" altLang="en-US" sz="1200" b="0" dirty="0"/>
              <a:t>的人将被诊断患有</a:t>
            </a:r>
            <a:r>
              <a:rPr lang="en-US" altLang="zh-CN" sz="1200" b="0" dirty="0"/>
              <a:t>RRMS</a:t>
            </a:r>
            <a:r>
              <a:rPr lang="zh-CN" altLang="en-US" sz="1200" b="0" dirty="0"/>
              <a:t>。 因此，该证据支持</a:t>
            </a:r>
            <a:r>
              <a:rPr lang="en-US" altLang="zh-CN" sz="1200" b="0" dirty="0"/>
              <a:t>RRMS</a:t>
            </a:r>
            <a:r>
              <a:rPr lang="zh-CN" altLang="en-US" sz="1200" b="0" dirty="0"/>
              <a:t>的早期治疗。</a:t>
            </a:r>
            <a:endParaRPr lang="en-US" sz="1200" b="0" dirty="0"/>
          </a:p>
          <a:p>
            <a:endParaRPr lang="en-GB" dirty="0"/>
          </a:p>
          <a:p>
            <a:r>
              <a:rPr lang="en-GB" b="1"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Jacobs LD </a:t>
            </a:r>
            <a:r>
              <a:rPr lang="en-GB" i="1" dirty="0"/>
              <a:t>et al. N Engl J Med </a:t>
            </a:r>
            <a:r>
              <a:rPr lang="en-GB" dirty="0"/>
              <a:t>2000;343:898–904.</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Comi G </a:t>
            </a:r>
            <a:r>
              <a:rPr lang="en-GB" i="1" dirty="0"/>
              <a:t>et al. Lancet </a:t>
            </a:r>
            <a:r>
              <a:rPr lang="en-GB" dirty="0"/>
              <a:t>2001;357:1576–82.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da-DK" dirty="0"/>
              <a:t>Kappos L </a:t>
            </a:r>
            <a:r>
              <a:rPr lang="da-DK" i="1" dirty="0"/>
              <a:t>et al</a:t>
            </a:r>
            <a:r>
              <a:rPr lang="da-DK" dirty="0"/>
              <a:t>. </a:t>
            </a:r>
            <a:r>
              <a:rPr lang="en-GB" i="1" dirty="0"/>
              <a:t>Neurology </a:t>
            </a:r>
            <a:r>
              <a:rPr lang="en-GB" dirty="0"/>
              <a:t>2006;67:1242–9.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Comi G </a:t>
            </a:r>
            <a:r>
              <a:rPr lang="en-GB" i="1" dirty="0"/>
              <a:t>et al. Mult Scler </a:t>
            </a:r>
            <a:r>
              <a:rPr lang="en-GB" dirty="0"/>
              <a:t>2013;19:1074–83.</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Kinkel RP </a:t>
            </a:r>
            <a:r>
              <a:rPr lang="en-GB" i="1" dirty="0"/>
              <a:t>et al. Arch Neurol </a:t>
            </a:r>
            <a:r>
              <a:rPr lang="en-GB" dirty="0"/>
              <a:t>2012;69:183–90.</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Edan G </a:t>
            </a:r>
            <a:r>
              <a:rPr lang="en-GB" i="1" dirty="0"/>
              <a:t>et al. Neurology </a:t>
            </a:r>
            <a:r>
              <a:rPr lang="en-GB" dirty="0"/>
              <a:t>2015;84 Suppl:P7.012.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Johnson KP </a:t>
            </a:r>
            <a:r>
              <a:rPr lang="en-GB" i="1" dirty="0"/>
              <a:t>et al. Acta Neurol Scand </a:t>
            </a:r>
            <a:r>
              <a:rPr lang="en-GB" dirty="0"/>
              <a:t>2005;111:42–7.</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Agius M </a:t>
            </a:r>
            <a:r>
              <a:rPr lang="en-GB" i="1" dirty="0"/>
              <a:t>et al. CNS Neurosci Ther </a:t>
            </a:r>
            <a:r>
              <a:rPr lang="en-GB" dirty="0"/>
              <a:t>2014;20:446–51.</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Trojano M </a:t>
            </a:r>
            <a:r>
              <a:rPr lang="en-GB" i="1" dirty="0"/>
              <a:t>et al</a:t>
            </a:r>
            <a:r>
              <a:rPr lang="en-GB" i="0" dirty="0"/>
              <a:t>. </a:t>
            </a:r>
            <a:r>
              <a:rPr lang="en-GB" i="1" dirty="0"/>
              <a:t>Ann Neurol </a:t>
            </a:r>
            <a:r>
              <a:rPr lang="en-GB" dirty="0"/>
              <a:t>2009;66:513–20.</a:t>
            </a: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22</a:t>
            </a:fld>
            <a:endParaRPr lang="en-GB" dirty="0"/>
          </a:p>
        </p:txBody>
      </p:sp>
    </p:spTree>
    <p:extLst>
      <p:ext uri="{BB962C8B-B14F-4D97-AF65-F5344CB8AC3E}">
        <p14:creationId xmlns:p14="http://schemas.microsoft.com/office/powerpoint/2010/main" val="3517813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最大化终身脑健康这一目标是治疗策略的基础。</a:t>
            </a:r>
            <a:endParaRPr lang="en-GB" dirty="0"/>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23</a:t>
            </a:fld>
            <a:endParaRPr lang="en-GB" dirty="0"/>
          </a:p>
        </p:txBody>
      </p:sp>
    </p:spTree>
    <p:extLst>
      <p:ext uri="{BB962C8B-B14F-4D97-AF65-F5344CB8AC3E}">
        <p14:creationId xmlns:p14="http://schemas.microsoft.com/office/powerpoint/2010/main" val="1191594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24</a:t>
            </a:fld>
            <a:endParaRPr lang="en-GB" dirty="0"/>
          </a:p>
        </p:txBody>
      </p:sp>
    </p:spTree>
    <p:extLst>
      <p:ext uri="{BB962C8B-B14F-4D97-AF65-F5344CB8AC3E}">
        <p14:creationId xmlns:p14="http://schemas.microsoft.com/office/powerpoint/2010/main" val="1703375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latin typeface="+mn-lt"/>
                <a:ea typeface="+mn-ea"/>
                <a:cs typeface="+mn-cs"/>
              </a:rPr>
              <a:t>下一张幻灯片将进一步解释脑健康生活方式的原则。</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de </a:t>
            </a:r>
            <a:r>
              <a:rPr lang="en-US" altLang="zh-CN" sz="1200" kern="1200" dirty="0" err="1">
                <a:solidFill>
                  <a:schemeClr val="tx1"/>
                </a:solidFill>
                <a:latin typeface="+mn-lt"/>
                <a:ea typeface="+mn-ea"/>
                <a:cs typeface="+mn-cs"/>
              </a:rPr>
              <a:t>Seze</a:t>
            </a:r>
            <a:r>
              <a:rPr lang="zh-CN" altLang="en-US" sz="1200" kern="1200" dirty="0">
                <a:solidFill>
                  <a:schemeClr val="tx1"/>
                </a:solidFill>
                <a:latin typeface="+mn-lt"/>
                <a:ea typeface="+mn-ea"/>
                <a:cs typeface="+mn-cs"/>
              </a:rPr>
              <a:t>等，进行了一项横断面观察性研究，涉及</a:t>
            </a:r>
            <a:r>
              <a:rPr lang="en-US" altLang="zh-CN" sz="1200" kern="1200" dirty="0">
                <a:solidFill>
                  <a:schemeClr val="tx1"/>
                </a:solidFill>
                <a:latin typeface="+mn-lt"/>
                <a:ea typeface="+mn-ea"/>
                <a:cs typeface="+mn-cs"/>
              </a:rPr>
              <a:t>175</a:t>
            </a:r>
            <a:r>
              <a:rPr lang="zh-CN" altLang="en-US" sz="1200" kern="1200" dirty="0">
                <a:solidFill>
                  <a:schemeClr val="tx1"/>
                </a:solidFill>
                <a:latin typeface="+mn-lt"/>
                <a:ea typeface="+mn-ea"/>
                <a:cs typeface="+mn-cs"/>
              </a:rPr>
              <a:t>名神经科医生和</a:t>
            </a:r>
            <a:r>
              <a:rPr lang="en-US" altLang="zh-CN" sz="1200" kern="1200" dirty="0">
                <a:solidFill>
                  <a:schemeClr val="tx1"/>
                </a:solidFill>
                <a:latin typeface="+mn-lt"/>
                <a:ea typeface="+mn-ea"/>
                <a:cs typeface="+mn-cs"/>
              </a:rPr>
              <a:t>202</a:t>
            </a:r>
            <a:r>
              <a:rPr lang="zh-CN" altLang="en-US" sz="1200" kern="1200" dirty="0">
                <a:solidFill>
                  <a:schemeClr val="tx1"/>
                </a:solidFill>
                <a:latin typeface="+mn-lt"/>
                <a:ea typeface="+mn-ea"/>
                <a:cs typeface="+mn-cs"/>
              </a:rPr>
              <a:t>名</a:t>
            </a:r>
            <a:r>
              <a:rPr lang="en-US" altLang="zh-CN" sz="1200" kern="1200" dirty="0">
                <a:solidFill>
                  <a:schemeClr val="tx1"/>
                </a:solidFill>
                <a:latin typeface="+mn-lt"/>
                <a:ea typeface="+mn-ea"/>
                <a:cs typeface="+mn-cs"/>
              </a:rPr>
              <a:t>MS</a:t>
            </a:r>
            <a:r>
              <a:rPr lang="zh-CN" altLang="en-US" sz="1200" kern="1200" dirty="0">
                <a:solidFill>
                  <a:schemeClr val="tx1"/>
                </a:solidFill>
                <a:latin typeface="+mn-lt"/>
                <a:ea typeface="+mn-ea"/>
                <a:cs typeface="+mn-cs"/>
              </a:rPr>
              <a:t>患者。</a:t>
            </a:r>
            <a:r>
              <a:rPr lang="en-US" altLang="zh-CN" sz="1200" kern="1200" baseline="30000" dirty="0">
                <a:solidFill>
                  <a:schemeClr val="tx1"/>
                </a:solidFill>
                <a:latin typeface="+mn-lt"/>
                <a:ea typeface="+mn-ea"/>
                <a:cs typeface="+mn-cs"/>
              </a:rPr>
              <a:t>1</a:t>
            </a:r>
            <a:endParaRPr lang="zh-CN" altLang="en-US" sz="1200" kern="1200" baseline="300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kern="1200" dirty="0">
                <a:solidFill>
                  <a:schemeClr val="tx1"/>
                </a:solidFill>
                <a:latin typeface="+mn-lt"/>
                <a:ea typeface="+mn-ea"/>
                <a:cs typeface="+mn-cs"/>
              </a:rPr>
              <a:t>从医生问卷中收集临床特征的数据，并从患者问卷中收集关于疾病和治疗感知以及生活质量的数据。</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kern="1200" dirty="0">
                <a:solidFill>
                  <a:schemeClr val="tx1"/>
                </a:solidFill>
                <a:latin typeface="+mn-lt"/>
                <a:ea typeface="+mn-ea"/>
                <a:cs typeface="+mn-cs"/>
              </a:rPr>
              <a:t>MS</a:t>
            </a:r>
            <a:r>
              <a:rPr lang="zh-CN" altLang="en-US" sz="1200" kern="1200" dirty="0">
                <a:solidFill>
                  <a:schemeClr val="tx1"/>
                </a:solidFill>
                <a:latin typeface="+mn-lt"/>
                <a:ea typeface="+mn-ea"/>
                <a:cs typeface="+mn-cs"/>
              </a:rPr>
              <a:t>患者中有</a:t>
            </a:r>
            <a:r>
              <a:rPr lang="en-US" altLang="zh-CN" sz="1200" kern="1200" dirty="0">
                <a:solidFill>
                  <a:schemeClr val="tx1"/>
                </a:solidFill>
                <a:latin typeface="+mn-lt"/>
                <a:ea typeface="+mn-ea"/>
                <a:cs typeface="+mn-cs"/>
              </a:rPr>
              <a:t>42.6</a:t>
            </a:r>
            <a:r>
              <a:rPr lang="zh-CN" altLang="en-US" sz="1200" kern="1200" dirty="0">
                <a:solidFill>
                  <a:schemeClr val="tx1"/>
                </a:solidFill>
                <a:latin typeface="+mn-lt"/>
                <a:ea typeface="+mn-ea"/>
                <a:cs typeface="+mn-cs"/>
              </a:rPr>
              <a:t>％和</a:t>
            </a:r>
            <a:r>
              <a:rPr lang="en-US" altLang="zh-CN" sz="1200" kern="1200" dirty="0">
                <a:solidFill>
                  <a:schemeClr val="tx1"/>
                </a:solidFill>
                <a:latin typeface="+mn-lt"/>
                <a:ea typeface="+mn-ea"/>
                <a:cs typeface="+mn-cs"/>
              </a:rPr>
              <a:t>34.7</a:t>
            </a:r>
            <a:r>
              <a:rPr lang="zh-CN" altLang="en-US" sz="1200" kern="1200" dirty="0">
                <a:solidFill>
                  <a:schemeClr val="tx1"/>
                </a:solidFill>
                <a:latin typeface="+mn-lt"/>
                <a:ea typeface="+mn-ea"/>
                <a:cs typeface="+mn-cs"/>
              </a:rPr>
              <a:t>％分别声称对其疾病和治疗有充分的了解。</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kern="1200" dirty="0">
                <a:solidFill>
                  <a:schemeClr val="tx1"/>
                </a:solidFill>
                <a:latin typeface="+mn-lt"/>
                <a:ea typeface="+mn-ea"/>
                <a:cs typeface="+mn-cs"/>
              </a:rPr>
              <a:t>充分知情的</a:t>
            </a:r>
            <a:r>
              <a:rPr lang="en-US" altLang="zh-CN" sz="1200" kern="1200" dirty="0">
                <a:solidFill>
                  <a:schemeClr val="tx1"/>
                </a:solidFill>
                <a:latin typeface="+mn-lt"/>
                <a:ea typeface="+mn-ea"/>
                <a:cs typeface="+mn-cs"/>
              </a:rPr>
              <a:t>MS</a:t>
            </a:r>
            <a:r>
              <a:rPr lang="zh-CN" altLang="en-US" sz="1200" kern="1200" dirty="0">
                <a:solidFill>
                  <a:schemeClr val="tx1"/>
                </a:solidFill>
                <a:latin typeface="+mn-lt"/>
                <a:ea typeface="+mn-ea"/>
                <a:cs typeface="+mn-cs"/>
              </a:rPr>
              <a:t>患者的依从性显著高于未充分知情的患者（</a:t>
            </a:r>
            <a:r>
              <a:rPr lang="en-US" altLang="zh-CN" sz="1200" kern="1200" dirty="0">
                <a:solidFill>
                  <a:schemeClr val="tx1"/>
                </a:solidFill>
                <a:latin typeface="+mn-lt"/>
                <a:ea typeface="+mn-ea"/>
                <a:cs typeface="+mn-cs"/>
              </a:rPr>
              <a:t>p = 0.035</a:t>
            </a:r>
            <a:r>
              <a:rPr lang="zh-CN" altLang="en-US" sz="1200" kern="120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Remington</a:t>
            </a:r>
            <a:r>
              <a:rPr lang="zh-CN" altLang="en-US" sz="1200" kern="1200" dirty="0">
                <a:solidFill>
                  <a:schemeClr val="tx1"/>
                </a:solidFill>
                <a:latin typeface="+mn-lt"/>
                <a:ea typeface="+mn-ea"/>
                <a:cs typeface="+mn-cs"/>
              </a:rPr>
              <a:t>等</a:t>
            </a:r>
            <a:r>
              <a:rPr lang="en-US" altLang="zh-CN" sz="1200" kern="1200" dirty="0">
                <a:solidFill>
                  <a:schemeClr val="tx1"/>
                </a:solidFill>
                <a:latin typeface="+mn-lt"/>
                <a:ea typeface="+mn-ea"/>
                <a:cs typeface="+mn-cs"/>
              </a:rPr>
              <a:t>[2]</a:t>
            </a:r>
            <a:r>
              <a:rPr lang="zh-CN" altLang="en-US" sz="1200" kern="1200" dirty="0">
                <a:solidFill>
                  <a:schemeClr val="tx1"/>
                </a:solidFill>
                <a:latin typeface="+mn-lt"/>
                <a:ea typeface="+mn-ea"/>
                <a:cs typeface="+mn-cs"/>
              </a:rPr>
              <a:t>回顾了患者依从性的数据，并得出结论，医疗服务提供者角色的优化可能有助于提高依从性。</a:t>
            </a:r>
            <a:endParaRPr lang="en-US" altLang="zh-CN"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de Seze J </a:t>
            </a:r>
            <a:r>
              <a:rPr lang="en-US" i="1" dirty="0"/>
              <a:t>et al. Patient Prefer Adherence </a:t>
            </a:r>
            <a:r>
              <a:rPr lang="en-US" dirty="0"/>
              <a:t>2012;6:263–73.</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Remington G </a:t>
            </a:r>
            <a:r>
              <a:rPr lang="en-US" i="1" dirty="0"/>
              <a:t>et al. </a:t>
            </a:r>
            <a:r>
              <a:rPr lang="en-GB" i="1" dirty="0"/>
              <a:t>Int J MS Care </a:t>
            </a:r>
            <a:r>
              <a:rPr lang="en-GB" dirty="0"/>
              <a:t>2013;15:36–45.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Bunz TJ </a:t>
            </a:r>
            <a:r>
              <a:rPr lang="en-US" i="1" dirty="0"/>
              <a:t>et al</a:t>
            </a:r>
            <a:r>
              <a:rPr lang="en-GB" dirty="0"/>
              <a:t>. </a:t>
            </a:r>
            <a:r>
              <a:rPr lang="en-GB" i="1" dirty="0"/>
              <a:t>Value Health </a:t>
            </a:r>
            <a:r>
              <a:rPr lang="en-GB" dirty="0"/>
              <a:t>2013;16:A109.</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25</a:t>
            </a:fld>
            <a:endParaRPr lang="en-GB" dirty="0"/>
          </a:p>
        </p:txBody>
      </p:sp>
    </p:spTree>
    <p:extLst>
      <p:ext uri="{BB962C8B-B14F-4D97-AF65-F5344CB8AC3E}">
        <p14:creationId xmlns:p14="http://schemas.microsoft.com/office/powerpoint/2010/main" val="1394918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0000"/>
              </a:lnSpc>
              <a:buFont typeface="Arial" panose="020B0604020202020204" pitchFamily="34" charset="0"/>
              <a:buChar char="•"/>
            </a:pPr>
            <a:endParaRPr lang="en-GB" dirty="0"/>
          </a:p>
          <a:p>
            <a:pPr marL="0" lvl="0" indent="0">
              <a:lnSpc>
                <a:spcPct val="100000"/>
              </a:lnSpc>
              <a:buFont typeface="Arial" panose="020B0604020202020204" pitchFamily="34" charset="0"/>
              <a:buNone/>
            </a:pPr>
            <a:r>
              <a:rPr lang="zh-CN" altLang="en-US" dirty="0"/>
              <a:t>提高认知储备的活动包括教育、阅读和创造性的表达。</a:t>
            </a:r>
          </a:p>
          <a:p>
            <a:pPr marL="171450" lvl="0" indent="-171450">
              <a:lnSpc>
                <a:spcPct val="100000"/>
              </a:lnSpc>
              <a:buFont typeface="Arial" panose="020B0604020202020204" pitchFamily="34" charset="0"/>
              <a:buChar char="•"/>
            </a:pPr>
            <a:endParaRPr lang="zh-CN" altLang="en-US" dirty="0"/>
          </a:p>
          <a:p>
            <a:pPr marL="0" lvl="0" indent="0">
              <a:lnSpc>
                <a:spcPct val="100000"/>
              </a:lnSpc>
              <a:buFont typeface="Arial" panose="020B0604020202020204" pitchFamily="34" charset="0"/>
              <a:buNone/>
            </a:pPr>
            <a:r>
              <a:rPr lang="zh-CN" altLang="en-US" dirty="0"/>
              <a:t>如果在疾病进程的任何时间，下列情况与</a:t>
            </a:r>
            <a:r>
              <a:rPr lang="en-US" altLang="zh-CN" dirty="0"/>
              <a:t>MS</a:t>
            </a:r>
            <a:r>
              <a:rPr lang="zh-CN" altLang="en-US" dirty="0"/>
              <a:t>共存均与更大的残疾进展相关：</a:t>
            </a:r>
            <a:r>
              <a:rPr lang="en-US" altLang="zh-CN" baseline="30000" dirty="0"/>
              <a:t>1</a:t>
            </a:r>
          </a:p>
          <a:p>
            <a:pPr marL="171450" lvl="0" indent="-171450">
              <a:lnSpc>
                <a:spcPct val="100000"/>
              </a:lnSpc>
              <a:buFont typeface="Arial" panose="020B0604020202020204" pitchFamily="34" charset="0"/>
              <a:buChar char="•"/>
            </a:pPr>
            <a:r>
              <a:rPr lang="zh-CN" altLang="en-US" dirty="0"/>
              <a:t>高血压</a:t>
            </a:r>
          </a:p>
          <a:p>
            <a:pPr marL="171450" lvl="0" indent="-171450">
              <a:lnSpc>
                <a:spcPct val="100000"/>
              </a:lnSpc>
              <a:buFont typeface="Arial" panose="020B0604020202020204" pitchFamily="34" charset="0"/>
              <a:buChar char="•"/>
            </a:pPr>
            <a:r>
              <a:rPr lang="en-US" altLang="zh-CN" dirty="0"/>
              <a:t>2</a:t>
            </a:r>
            <a:r>
              <a:rPr lang="zh-CN" altLang="en-US" dirty="0"/>
              <a:t>型糖尿病</a:t>
            </a:r>
          </a:p>
          <a:p>
            <a:pPr marL="171450" lvl="0" indent="-171450">
              <a:lnSpc>
                <a:spcPct val="100000"/>
              </a:lnSpc>
              <a:buFont typeface="Arial" panose="020B0604020202020204" pitchFamily="34" charset="0"/>
              <a:buChar char="•"/>
            </a:pPr>
            <a:r>
              <a:rPr lang="zh-CN" altLang="en-US" dirty="0"/>
              <a:t>血脂异常</a:t>
            </a:r>
          </a:p>
          <a:p>
            <a:pPr marL="171450" lvl="0" indent="-171450">
              <a:lnSpc>
                <a:spcPct val="100000"/>
              </a:lnSpc>
              <a:buFont typeface="Arial" panose="020B0604020202020204" pitchFamily="34" charset="0"/>
              <a:buChar char="•"/>
            </a:pPr>
            <a:r>
              <a:rPr lang="zh-CN" altLang="en-US" dirty="0"/>
              <a:t>外周动脉疾病。</a:t>
            </a:r>
          </a:p>
          <a:p>
            <a:pPr marL="171450" lvl="0" indent="-171450">
              <a:lnSpc>
                <a:spcPct val="100000"/>
              </a:lnSpc>
              <a:buFont typeface="Arial" panose="020B0604020202020204" pitchFamily="34" charset="0"/>
              <a:buChar char="•"/>
            </a:pPr>
            <a:endParaRPr lang="zh-CN" altLang="en-US" dirty="0"/>
          </a:p>
          <a:p>
            <a:pPr marL="0" lvl="0" indent="0">
              <a:lnSpc>
                <a:spcPct val="100000"/>
              </a:lnSpc>
              <a:buFont typeface="Arial" panose="020B0604020202020204" pitchFamily="34" charset="0"/>
              <a:buNone/>
            </a:pPr>
            <a:r>
              <a:rPr lang="zh-CN" altLang="en-US" dirty="0"/>
              <a:t>以下情况是</a:t>
            </a:r>
            <a:r>
              <a:rPr lang="en-US" altLang="zh-CN" dirty="0"/>
              <a:t>MS</a:t>
            </a:r>
            <a:r>
              <a:rPr lang="zh-CN" altLang="en-US" dirty="0"/>
              <a:t>患者生存率降低的预测因素：</a:t>
            </a:r>
            <a:r>
              <a:rPr lang="en-US" altLang="zh-CN" baseline="30000" dirty="0"/>
              <a:t>2</a:t>
            </a:r>
          </a:p>
          <a:p>
            <a:pPr marL="171450" lvl="0" indent="-171450">
              <a:lnSpc>
                <a:spcPct val="100000"/>
              </a:lnSpc>
              <a:buFont typeface="Arial" panose="020B0604020202020204" pitchFamily="34" charset="0"/>
              <a:buChar char="•"/>
            </a:pPr>
            <a:r>
              <a:rPr lang="zh-CN" altLang="en-US" dirty="0"/>
              <a:t>心脏病</a:t>
            </a:r>
          </a:p>
          <a:p>
            <a:pPr marL="171450" lvl="0" indent="-171450">
              <a:lnSpc>
                <a:spcPct val="100000"/>
              </a:lnSpc>
              <a:buFont typeface="Arial" panose="020B0604020202020204" pitchFamily="34" charset="0"/>
              <a:buChar char="•"/>
            </a:pPr>
            <a:r>
              <a:rPr lang="zh-CN" altLang="en-US" dirty="0"/>
              <a:t>流感</a:t>
            </a:r>
          </a:p>
          <a:p>
            <a:pPr marL="171450" lvl="0" indent="-171450">
              <a:lnSpc>
                <a:spcPct val="100000"/>
              </a:lnSpc>
              <a:buFont typeface="Arial" panose="020B0604020202020204" pitchFamily="34" charset="0"/>
              <a:buChar char="•"/>
            </a:pPr>
            <a:r>
              <a:rPr lang="zh-CN" altLang="en-US" dirty="0"/>
              <a:t>尿路感染</a:t>
            </a:r>
          </a:p>
          <a:p>
            <a:pPr marL="171450" lvl="0" indent="-171450">
              <a:lnSpc>
                <a:spcPct val="100000"/>
              </a:lnSpc>
              <a:buFont typeface="Arial" panose="020B0604020202020204" pitchFamily="34" charset="0"/>
              <a:buChar char="•"/>
            </a:pPr>
            <a:r>
              <a:rPr lang="zh-CN" altLang="en-US" dirty="0"/>
              <a:t>癌症。</a:t>
            </a:r>
          </a:p>
          <a:p>
            <a:pPr>
              <a:lnSpc>
                <a:spcPct val="100000"/>
              </a:lnSpc>
            </a:pPr>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References</a:t>
            </a:r>
          </a:p>
          <a:p>
            <a:pPr marL="228600" indent="-228600">
              <a:buAutoNum type="arabicPeriod"/>
            </a:pPr>
            <a:r>
              <a:rPr lang="en-US" sz="1200" b="0" i="0" u="none" strike="noStrike" kern="1200" baseline="0" dirty="0">
                <a:solidFill>
                  <a:schemeClr val="tx1"/>
                </a:solidFill>
                <a:latin typeface="+mn-lt"/>
                <a:ea typeface="+mn-ea"/>
                <a:cs typeface="+mn-cs"/>
              </a:rPr>
              <a:t>Jick SS </a:t>
            </a:r>
            <a:r>
              <a:rPr lang="en-US" sz="1200" b="0" i="1" u="none" strike="noStrike" kern="1200" baseline="0" dirty="0">
                <a:solidFill>
                  <a:schemeClr val="tx1"/>
                </a:solidFill>
                <a:latin typeface="+mn-lt"/>
                <a:ea typeface="+mn-ea"/>
                <a:cs typeface="+mn-cs"/>
              </a:rPr>
              <a:t>et al. </a:t>
            </a:r>
            <a:r>
              <a:rPr lang="en-GB" sz="1200" b="0" i="1" u="none" strike="noStrike" kern="1200" baseline="0" dirty="0">
                <a:solidFill>
                  <a:schemeClr val="tx1"/>
                </a:solidFill>
                <a:latin typeface="+mn-lt"/>
                <a:ea typeface="+mn-ea"/>
                <a:cs typeface="+mn-cs"/>
              </a:rPr>
              <a:t>J Neurol </a:t>
            </a:r>
            <a:r>
              <a:rPr lang="en-GB" sz="1200" b="0" i="0" u="none" strike="noStrike" kern="1200" baseline="0" dirty="0">
                <a:solidFill>
                  <a:schemeClr val="tx1"/>
                </a:solidFill>
                <a:latin typeface="+mn-lt"/>
                <a:ea typeface="+mn-ea"/>
                <a:cs typeface="+mn-cs"/>
              </a:rPr>
              <a:t>2015; doi:10.1007/s00415-</a:t>
            </a:r>
            <a:r>
              <a:rPr lang="en-US" sz="1200" b="0" i="0" u="none" strike="noStrike" kern="1200" baseline="0" dirty="0">
                <a:solidFill>
                  <a:schemeClr val="tx1"/>
                </a:solidFill>
                <a:latin typeface="+mn-lt"/>
                <a:ea typeface="+mn-ea"/>
                <a:cs typeface="+mn-cs"/>
              </a:rPr>
              <a:t>015-7796-2.</a:t>
            </a:r>
          </a:p>
          <a:p>
            <a:pPr marL="228600" indent="-228600">
              <a:buAutoNum type="arabicPeriod"/>
            </a:pPr>
            <a:r>
              <a:rPr lang="en-US" sz="1200" b="0" i="0" u="none" strike="noStrike" kern="1200" baseline="0" dirty="0">
                <a:solidFill>
                  <a:schemeClr val="tx1"/>
                </a:solidFill>
                <a:latin typeface="+mn-lt"/>
                <a:ea typeface="+mn-ea"/>
                <a:cs typeface="+mn-cs"/>
              </a:rPr>
              <a:t>Tettey P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J Neurol Sci </a:t>
            </a:r>
            <a:r>
              <a:rPr lang="en-US" sz="1200" b="0" i="0" u="none" strike="noStrike" kern="1200" baseline="0" dirty="0">
                <a:solidFill>
                  <a:schemeClr val="tx1"/>
                </a:solidFill>
                <a:latin typeface="+mn-lt"/>
                <a:ea typeface="+mn-ea"/>
                <a:cs typeface="+mn-cs"/>
              </a:rPr>
              <a:t>2014;347:23–33.</a:t>
            </a:r>
            <a:endParaRPr lang="en-US"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26</a:t>
            </a:fld>
            <a:endParaRPr lang="en-GB" dirty="0"/>
          </a:p>
        </p:txBody>
      </p:sp>
    </p:spTree>
    <p:extLst>
      <p:ext uri="{BB962C8B-B14F-4D97-AF65-F5344CB8AC3E}">
        <p14:creationId xmlns:p14="http://schemas.microsoft.com/office/powerpoint/2010/main" val="2917256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zh-CN" altLang="en-US" sz="1200" b="0" i="0" u="none" strike="noStrike" kern="1200" baseline="0" dirty="0">
                <a:solidFill>
                  <a:schemeClr val="tx1"/>
                </a:solidFill>
                <a:latin typeface="+mn-lt"/>
                <a:ea typeface="+mn-ea"/>
                <a:cs typeface="+mn-cs"/>
              </a:rPr>
              <a:t>已有的</a:t>
            </a:r>
            <a:r>
              <a:rPr lang="en-US" altLang="zh-CN" sz="1200" b="0" i="0" u="none" strike="noStrike" kern="1200" baseline="0" dirty="0">
                <a:solidFill>
                  <a:schemeClr val="tx1"/>
                </a:solidFill>
                <a:latin typeface="+mn-lt"/>
                <a:ea typeface="+mn-ea"/>
                <a:cs typeface="+mn-cs"/>
              </a:rPr>
              <a:t>DMT</a:t>
            </a:r>
            <a:r>
              <a:rPr lang="zh-CN" altLang="en-US" sz="1200" b="0" i="0" u="none" strike="noStrike" kern="1200" baseline="0" dirty="0">
                <a:solidFill>
                  <a:schemeClr val="tx1"/>
                </a:solidFill>
                <a:latin typeface="+mn-lt"/>
                <a:ea typeface="+mn-ea"/>
                <a:cs typeface="+mn-cs"/>
              </a:rPr>
              <a:t>在预防 </a:t>
            </a:r>
            <a:r>
              <a:rPr lang="en-US" altLang="zh-CN" sz="1200" b="0" i="0" u="none" strike="noStrike" kern="1200" baseline="0" dirty="0">
                <a:solidFill>
                  <a:schemeClr val="tx1"/>
                </a:solidFill>
                <a:latin typeface="+mn-lt"/>
                <a:ea typeface="+mn-ea"/>
                <a:cs typeface="+mn-cs"/>
              </a:rPr>
              <a:t>RRMS</a:t>
            </a:r>
            <a:r>
              <a:rPr lang="zh-CN" altLang="en-US" sz="1200" b="0" i="0" u="none" strike="noStrike" kern="1200" baseline="0" dirty="0">
                <a:solidFill>
                  <a:schemeClr val="tx1"/>
                </a:solidFill>
                <a:latin typeface="+mn-lt"/>
                <a:ea typeface="+mn-ea"/>
                <a:cs typeface="+mn-cs"/>
              </a:rPr>
              <a:t> 转变为 </a:t>
            </a:r>
            <a:r>
              <a:rPr lang="en-US" altLang="zh-CN" sz="1200" b="0" i="0" u="none" strike="noStrike" kern="1200" baseline="0" dirty="0">
                <a:solidFill>
                  <a:schemeClr val="tx1"/>
                </a:solidFill>
                <a:latin typeface="+mn-lt"/>
                <a:ea typeface="+mn-ea"/>
                <a:cs typeface="+mn-cs"/>
              </a:rPr>
              <a:t>SPMS</a:t>
            </a:r>
            <a:r>
              <a:rPr lang="zh-CN" altLang="en-US" sz="1200" b="0" i="0" u="none" strike="noStrike" kern="1200" baseline="0" dirty="0">
                <a:solidFill>
                  <a:schemeClr val="tx1"/>
                </a:solidFill>
                <a:latin typeface="+mn-lt"/>
                <a:ea typeface="+mn-ea"/>
                <a:cs typeface="+mn-cs"/>
              </a:rPr>
              <a:t> 中的长期有效性的真实世界证据是混合的。一些研究报告说，某些种类的 </a:t>
            </a:r>
            <a:r>
              <a:rPr lang="en-US" altLang="zh-CN" sz="1200" b="0" i="0" u="none" strike="noStrike" kern="1200" baseline="0" dirty="0">
                <a:solidFill>
                  <a:schemeClr val="tx1"/>
                </a:solidFill>
                <a:latin typeface="+mn-lt"/>
                <a:ea typeface="+mn-ea"/>
                <a:cs typeface="+mn-cs"/>
              </a:rPr>
              <a:t>DMT</a:t>
            </a:r>
            <a:r>
              <a:rPr lang="zh-CN" altLang="en-US" sz="1200" b="0" i="0" u="none" strike="noStrike" kern="1200" baseline="0" dirty="0">
                <a:solidFill>
                  <a:schemeClr val="tx1"/>
                </a:solidFill>
                <a:latin typeface="+mn-lt"/>
                <a:ea typeface="+mn-ea"/>
                <a:cs typeface="+mn-cs"/>
              </a:rPr>
              <a:t> 可以减缓向</a:t>
            </a:r>
            <a:r>
              <a:rPr lang="en-US" altLang="zh-CN" sz="1200" b="0" i="0" u="none" strike="noStrike" kern="1200" baseline="0" dirty="0">
                <a:solidFill>
                  <a:schemeClr val="tx1"/>
                </a:solidFill>
                <a:latin typeface="+mn-lt"/>
                <a:ea typeface="+mn-ea"/>
                <a:cs typeface="+mn-cs"/>
              </a:rPr>
              <a:t>SPMS</a:t>
            </a:r>
            <a:r>
              <a:rPr lang="zh-CN" altLang="en-US" sz="1200" b="0" i="0" u="none" strike="noStrike" kern="1200" baseline="0" dirty="0">
                <a:solidFill>
                  <a:schemeClr val="tx1"/>
                </a:solidFill>
                <a:latin typeface="+mn-lt"/>
                <a:ea typeface="+mn-ea"/>
                <a:cs typeface="+mn-cs"/>
              </a:rPr>
              <a:t>的转变</a:t>
            </a:r>
            <a:r>
              <a:rPr lang="en-US" altLang="zh-CN" sz="1200" b="0" i="0" u="none" strike="noStrike" kern="1200" baseline="30000" dirty="0">
                <a:solidFill>
                  <a:schemeClr val="tx1"/>
                </a:solidFill>
                <a:latin typeface="+mn-lt"/>
                <a:ea typeface="+mn-ea"/>
                <a:cs typeface="+mn-cs"/>
              </a:rPr>
              <a:t>2,12</a:t>
            </a:r>
            <a:r>
              <a:rPr lang="zh-CN" altLang="en-US" sz="1200" b="0" i="0" u="none" strike="noStrike" kern="1200" baseline="0" dirty="0">
                <a:solidFill>
                  <a:schemeClr val="tx1"/>
                </a:solidFill>
                <a:latin typeface="+mn-lt"/>
                <a:ea typeface="+mn-ea"/>
                <a:cs typeface="+mn-cs"/>
              </a:rPr>
              <a:t>。其他研究则报告对</a:t>
            </a:r>
            <a:r>
              <a:rPr lang="en-US" altLang="zh-CN" sz="1200" b="0" i="0" u="none" strike="noStrike" kern="1200" baseline="0" dirty="0">
                <a:solidFill>
                  <a:schemeClr val="tx1"/>
                </a:solidFill>
                <a:latin typeface="+mn-lt"/>
                <a:ea typeface="+mn-ea"/>
                <a:cs typeface="+mn-cs"/>
              </a:rPr>
              <a:t>SPMS</a:t>
            </a:r>
            <a:r>
              <a:rPr lang="zh-CN" altLang="en-US" sz="1200" b="0" i="0" u="none" strike="noStrike" kern="1200" baseline="0" dirty="0">
                <a:solidFill>
                  <a:schemeClr val="tx1"/>
                </a:solidFill>
                <a:latin typeface="+mn-lt"/>
                <a:ea typeface="+mn-ea"/>
                <a:cs typeface="+mn-cs"/>
              </a:rPr>
              <a:t>发展风险没有影响。</a:t>
            </a:r>
          </a:p>
          <a:p>
            <a:pPr>
              <a:lnSpc>
                <a:spcPct val="100000"/>
              </a:lnSpc>
            </a:pPr>
            <a:endParaRPr lang="zh-CN" altLang="en-US" sz="1200" b="0" i="0" u="none" strike="noStrike" kern="1200" baseline="0" dirty="0">
              <a:solidFill>
                <a:schemeClr val="tx1"/>
              </a:solidFill>
              <a:latin typeface="+mn-lt"/>
              <a:ea typeface="+mn-ea"/>
              <a:cs typeface="+mn-cs"/>
            </a:endParaRPr>
          </a:p>
          <a:p>
            <a:pPr>
              <a:lnSpc>
                <a:spcPct val="100000"/>
              </a:lnSpc>
            </a:pPr>
            <a:r>
              <a:rPr lang="zh-CN" altLang="en-US" sz="1200" b="0" i="0" u="none" strike="noStrike" kern="1200" baseline="0" dirty="0">
                <a:solidFill>
                  <a:schemeClr val="tx1"/>
                </a:solidFill>
                <a:latin typeface="+mn-lt"/>
                <a:ea typeface="+mn-ea"/>
                <a:cs typeface="+mn-cs"/>
              </a:rPr>
              <a:t>已有的</a:t>
            </a:r>
            <a:r>
              <a:rPr lang="en-US" altLang="zh-CN" sz="1200" b="0" i="0" u="none" strike="noStrike" kern="1200" baseline="0" dirty="0">
                <a:solidFill>
                  <a:schemeClr val="tx1"/>
                </a:solidFill>
                <a:latin typeface="+mn-lt"/>
                <a:ea typeface="+mn-ea"/>
                <a:cs typeface="+mn-cs"/>
              </a:rPr>
              <a:t>DMT</a:t>
            </a:r>
            <a:r>
              <a:rPr lang="zh-CN" altLang="en-US" sz="1200" b="0" i="0" u="none" strike="noStrike" kern="1200" baseline="0" dirty="0">
                <a:solidFill>
                  <a:schemeClr val="tx1"/>
                </a:solidFill>
                <a:latin typeface="+mn-lt"/>
                <a:ea typeface="+mn-ea"/>
                <a:cs typeface="+mn-cs"/>
              </a:rPr>
              <a:t>在改变</a:t>
            </a:r>
            <a:r>
              <a:rPr lang="en-US" altLang="zh-CN" sz="1200" b="0" i="0" u="none" strike="noStrike" kern="1200" baseline="0" dirty="0">
                <a:solidFill>
                  <a:schemeClr val="tx1"/>
                </a:solidFill>
                <a:latin typeface="+mn-lt"/>
                <a:ea typeface="+mn-ea"/>
                <a:cs typeface="+mn-cs"/>
              </a:rPr>
              <a:t>MS</a:t>
            </a:r>
            <a:r>
              <a:rPr lang="zh-CN" altLang="en-US" sz="1200" b="0" i="0" u="none" strike="noStrike" kern="1200" baseline="0" dirty="0">
                <a:solidFill>
                  <a:schemeClr val="tx1"/>
                </a:solidFill>
                <a:latin typeface="+mn-lt"/>
                <a:ea typeface="+mn-ea"/>
                <a:cs typeface="+mn-cs"/>
              </a:rPr>
              <a:t>的自然疾病过程中仅适度有效。</a:t>
            </a:r>
          </a:p>
          <a:p>
            <a:pPr>
              <a:lnSpc>
                <a:spcPct val="100000"/>
              </a:lnSpc>
            </a:pPr>
            <a:endParaRPr lang="zh-CN" altLang="en-US" sz="1200" b="0" i="0" u="none" strike="noStrike" kern="1200" baseline="0" dirty="0">
              <a:solidFill>
                <a:schemeClr val="tx1"/>
              </a:solidFill>
              <a:latin typeface="+mn-lt"/>
              <a:ea typeface="+mn-ea"/>
              <a:cs typeface="+mn-cs"/>
            </a:endParaRPr>
          </a:p>
          <a:p>
            <a:pPr>
              <a:lnSpc>
                <a:spcPct val="100000"/>
              </a:lnSpc>
            </a:pPr>
            <a:r>
              <a:rPr lang="zh-CN" altLang="en-US" sz="1200" b="0" i="0" u="none" strike="noStrike" kern="1200" baseline="0" dirty="0">
                <a:solidFill>
                  <a:schemeClr val="tx1"/>
                </a:solidFill>
                <a:latin typeface="+mn-lt"/>
                <a:ea typeface="+mn-ea"/>
                <a:cs typeface="+mn-cs"/>
              </a:rPr>
              <a:t>其他几个</a:t>
            </a:r>
            <a:r>
              <a:rPr lang="en-US" altLang="zh-CN" sz="1200" b="0" i="0" u="none" strike="noStrike" kern="1200" baseline="0" dirty="0">
                <a:solidFill>
                  <a:schemeClr val="tx1"/>
                </a:solidFill>
                <a:latin typeface="+mn-lt"/>
                <a:ea typeface="+mn-ea"/>
                <a:cs typeface="+mn-cs"/>
              </a:rPr>
              <a:t>DMT</a:t>
            </a:r>
            <a:r>
              <a:rPr lang="zh-CN" altLang="en-US" sz="1200" b="0" i="0" u="none" strike="noStrike" kern="1200" baseline="0" dirty="0">
                <a:solidFill>
                  <a:schemeClr val="tx1"/>
                </a:solidFill>
                <a:latin typeface="+mn-lt"/>
                <a:ea typeface="+mn-ea"/>
                <a:cs typeface="+mn-cs"/>
              </a:rPr>
              <a:t>正处于不同的开发阶段 </a:t>
            </a:r>
            <a:r>
              <a:rPr lang="en-US" altLang="zh-CN" sz="1200" b="0" i="0" u="none" strike="noStrike" kern="1200" baseline="0" dirty="0">
                <a:solidFill>
                  <a:schemeClr val="tx1"/>
                </a:solidFill>
                <a:latin typeface="+mn-lt"/>
                <a:ea typeface="+mn-ea"/>
                <a:cs typeface="+mn-cs"/>
              </a:rPr>
              <a:t>- </a:t>
            </a:r>
            <a:r>
              <a:rPr lang="zh-CN" altLang="en-US" sz="1200" b="0" i="0" u="none" strike="noStrike" kern="1200" baseline="0" dirty="0">
                <a:solidFill>
                  <a:schemeClr val="tx1"/>
                </a:solidFill>
                <a:latin typeface="+mn-lt"/>
                <a:ea typeface="+mn-ea"/>
                <a:cs typeface="+mn-cs"/>
              </a:rPr>
              <a:t>这凸显了</a:t>
            </a:r>
            <a:r>
              <a:rPr lang="en-US" altLang="zh-CN" sz="1200" b="0" i="0" u="none" strike="noStrike" kern="1200" baseline="0" dirty="0">
                <a:solidFill>
                  <a:schemeClr val="tx1"/>
                </a:solidFill>
                <a:latin typeface="+mn-lt"/>
                <a:ea typeface="+mn-ea"/>
                <a:cs typeface="+mn-cs"/>
              </a:rPr>
              <a:t>MS</a:t>
            </a:r>
            <a:r>
              <a:rPr lang="zh-CN" altLang="en-US" sz="1200" b="0" i="0" u="none" strike="noStrike" kern="1200" baseline="0" dirty="0">
                <a:solidFill>
                  <a:schemeClr val="tx1"/>
                </a:solidFill>
                <a:latin typeface="+mn-lt"/>
                <a:ea typeface="+mn-ea"/>
                <a:cs typeface="+mn-cs"/>
              </a:rPr>
              <a:t>管理日益复杂以及早期转运至</a:t>
            </a:r>
            <a:r>
              <a:rPr lang="en-US" altLang="zh-CN" sz="1200" b="0" i="0" u="none" strike="noStrike" kern="1200" baseline="0" dirty="0">
                <a:solidFill>
                  <a:schemeClr val="tx1"/>
                </a:solidFill>
                <a:latin typeface="+mn-lt"/>
                <a:ea typeface="+mn-ea"/>
                <a:cs typeface="+mn-cs"/>
              </a:rPr>
              <a:t>MS</a:t>
            </a:r>
            <a:r>
              <a:rPr lang="zh-CN" altLang="en-US" sz="1200" b="0" i="0" u="none" strike="noStrike" kern="1200" baseline="0" dirty="0">
                <a:solidFill>
                  <a:schemeClr val="tx1"/>
                </a:solidFill>
                <a:latin typeface="+mn-lt"/>
                <a:ea typeface="+mn-ea"/>
                <a:cs typeface="+mn-cs"/>
              </a:rPr>
              <a:t>专科医生的需求。</a:t>
            </a:r>
            <a:endParaRPr lang="en-US" altLang="zh-CN" sz="1200" b="0" i="0" u="none" strike="noStrike" kern="1200" baseline="0" dirty="0">
              <a:solidFill>
                <a:schemeClr val="tx1"/>
              </a:solidFill>
              <a:latin typeface="+mn-lt"/>
              <a:ea typeface="+mn-ea"/>
              <a:cs typeface="+mn-cs"/>
            </a:endParaRPr>
          </a:p>
          <a:p>
            <a:pPr>
              <a:lnSpc>
                <a:spcPct val="100000"/>
              </a:lnSpc>
            </a:pPr>
            <a:endParaRPr lang="en-GB" sz="1200" b="0" i="0" u="none" strike="noStrike" kern="1200" baseline="0" dirty="0">
              <a:solidFill>
                <a:schemeClr val="tx1"/>
              </a:solidFill>
              <a:latin typeface="+mn-lt"/>
              <a:ea typeface="+mn-ea"/>
              <a:cs typeface="+mn-cs"/>
            </a:endParaRPr>
          </a:p>
          <a:p>
            <a:pPr>
              <a:lnSpc>
                <a:spcPct val="100000"/>
              </a:lnSpc>
            </a:pPr>
            <a:r>
              <a:rPr lang="en-GB" sz="1200" b="1" i="0" u="none" strike="noStrike" kern="1200" baseline="0" dirty="0">
                <a:solidFill>
                  <a:schemeClr val="tx1"/>
                </a:solidFill>
                <a:latin typeface="+mn-lt"/>
                <a:ea typeface="+mn-ea"/>
                <a:cs typeface="+mn-cs"/>
              </a:rPr>
              <a:t>References</a:t>
            </a:r>
          </a:p>
          <a:p>
            <a:pPr marL="228600" indent="-228600">
              <a:lnSpc>
                <a:spcPct val="100000"/>
              </a:lnSpc>
              <a:buAutoNum type="arabicPeriod"/>
            </a:pPr>
            <a:r>
              <a:rPr lang="it-IT" sz="1200" b="0" i="0" u="none" strike="noStrike" kern="1200" baseline="0" dirty="0">
                <a:solidFill>
                  <a:schemeClr val="tx1"/>
                </a:solidFill>
                <a:latin typeface="+mn-lt"/>
                <a:ea typeface="+mn-ea"/>
                <a:cs typeface="+mn-cs"/>
              </a:rPr>
              <a:t>Trojano M </a:t>
            </a:r>
            <a:r>
              <a:rPr lang="it-IT" sz="1200" b="0" i="1" u="none" strike="noStrike" kern="1200" baseline="0" dirty="0">
                <a:solidFill>
                  <a:schemeClr val="tx1"/>
                </a:solidFill>
                <a:latin typeface="+mn-lt"/>
                <a:ea typeface="+mn-ea"/>
                <a:cs typeface="+mn-cs"/>
              </a:rPr>
              <a:t>et al. </a:t>
            </a:r>
            <a:r>
              <a:rPr lang="en-US" sz="1200" b="0" i="1" u="none" strike="noStrike" kern="1200" baseline="0" dirty="0">
                <a:solidFill>
                  <a:schemeClr val="tx1"/>
                </a:solidFill>
                <a:latin typeface="+mn-lt"/>
                <a:ea typeface="+mn-ea"/>
                <a:cs typeface="+mn-cs"/>
              </a:rPr>
              <a:t>Ann Neurol </a:t>
            </a:r>
            <a:r>
              <a:rPr lang="en-US" sz="1200" b="0" i="0" u="none" strike="noStrike" kern="1200" baseline="0" dirty="0">
                <a:solidFill>
                  <a:schemeClr val="tx1"/>
                </a:solidFill>
                <a:latin typeface="+mn-lt"/>
                <a:ea typeface="+mn-ea"/>
                <a:cs typeface="+mn-cs"/>
              </a:rPr>
              <a:t>2009;66:513–20.</a:t>
            </a:r>
          </a:p>
          <a:p>
            <a:pPr marL="228600" indent="-228600">
              <a:lnSpc>
                <a:spcPct val="100000"/>
              </a:lnSpc>
              <a:buAutoNum type="arabicPeriod"/>
            </a:pPr>
            <a:r>
              <a:rPr lang="en-GB" dirty="0"/>
              <a:t>Trojano M</a:t>
            </a:r>
            <a:r>
              <a:rPr lang="en-GB" baseline="0" dirty="0"/>
              <a:t> </a:t>
            </a:r>
            <a:r>
              <a:rPr lang="en-GB" i="1" dirty="0"/>
              <a:t>et al. Ann Neurol </a:t>
            </a:r>
            <a:r>
              <a:rPr lang="en-GB" dirty="0"/>
              <a:t>2007;61:300–6.</a:t>
            </a:r>
          </a:p>
          <a:p>
            <a:pPr marL="228600" indent="-228600">
              <a:lnSpc>
                <a:spcPct val="100000"/>
              </a:lnSpc>
              <a:buAutoNum type="arabicPeriod"/>
            </a:pPr>
            <a:r>
              <a:rPr lang="en-GB" dirty="0"/>
              <a:t>Shirani A</a:t>
            </a:r>
            <a:r>
              <a:rPr lang="en-GB" baseline="0" dirty="0"/>
              <a:t> </a:t>
            </a:r>
            <a:r>
              <a:rPr lang="en-GB" i="1" dirty="0"/>
              <a:t>et al. JAMA </a:t>
            </a:r>
            <a:r>
              <a:rPr lang="en-GB" dirty="0"/>
              <a:t>2012;308:247–56.</a:t>
            </a:r>
          </a:p>
          <a:p>
            <a:pPr marL="228600" indent="-228600">
              <a:lnSpc>
                <a:spcPct val="100000"/>
              </a:lnSpc>
              <a:buAutoNum type="arabicPeriod"/>
            </a:pPr>
            <a:r>
              <a:rPr lang="it-IT" sz="1200" b="0" i="0" u="none" strike="noStrike" kern="1200" baseline="0" dirty="0">
                <a:solidFill>
                  <a:schemeClr val="tx1"/>
                </a:solidFill>
                <a:latin typeface="+mn-lt"/>
                <a:ea typeface="+mn-ea"/>
                <a:cs typeface="+mn-cs"/>
              </a:rPr>
              <a:t>Rudick RA </a:t>
            </a:r>
            <a:r>
              <a:rPr lang="it-IT" sz="1200" b="0" i="1" u="none" strike="noStrike" kern="1200" baseline="0" dirty="0">
                <a:solidFill>
                  <a:schemeClr val="tx1"/>
                </a:solidFill>
                <a:latin typeface="+mn-lt"/>
                <a:ea typeface="+mn-ea"/>
                <a:cs typeface="+mn-cs"/>
              </a:rPr>
              <a:t>et al. </a:t>
            </a:r>
            <a:r>
              <a:rPr lang="pt-BR" sz="1200" b="0" i="1" u="none" strike="noStrike" kern="1200" baseline="0" dirty="0">
                <a:solidFill>
                  <a:schemeClr val="tx1"/>
                </a:solidFill>
                <a:latin typeface="+mn-lt"/>
                <a:ea typeface="+mn-ea"/>
                <a:cs typeface="+mn-cs"/>
              </a:rPr>
              <a:t>N Engl J Med </a:t>
            </a:r>
            <a:r>
              <a:rPr lang="pt-BR" sz="1200" b="0" i="0" u="none" strike="noStrike" kern="1200" baseline="0" dirty="0">
                <a:solidFill>
                  <a:schemeClr val="tx1"/>
                </a:solidFill>
                <a:latin typeface="+mn-lt"/>
                <a:ea typeface="+mn-ea"/>
                <a:cs typeface="+mn-cs"/>
              </a:rPr>
              <a:t>2006;354:911–23.</a:t>
            </a:r>
          </a:p>
          <a:p>
            <a:pPr marL="228600" indent="-228600">
              <a:lnSpc>
                <a:spcPct val="100000"/>
              </a:lnSpc>
              <a:buAutoNum type="arabicPeriod"/>
            </a:pPr>
            <a:r>
              <a:rPr lang="fr-FR" sz="1200" b="0" i="0" u="none" strike="noStrike" kern="1200" baseline="0" dirty="0">
                <a:solidFill>
                  <a:schemeClr val="tx1"/>
                </a:solidFill>
                <a:latin typeface="+mn-lt"/>
                <a:ea typeface="+mn-ea"/>
                <a:cs typeface="+mn-cs"/>
              </a:rPr>
              <a:t>Coles AJ </a:t>
            </a:r>
            <a:r>
              <a:rPr lang="fr-FR" sz="1200" b="0" i="1" u="none" strike="noStrike" kern="1200" baseline="0" dirty="0">
                <a:solidFill>
                  <a:schemeClr val="tx1"/>
                </a:solidFill>
                <a:latin typeface="+mn-lt"/>
                <a:ea typeface="+mn-ea"/>
                <a:cs typeface="+mn-cs"/>
              </a:rPr>
              <a:t>et al. </a:t>
            </a:r>
            <a:r>
              <a:rPr lang="pt-BR" sz="1200" b="0" i="1" u="none" strike="noStrike" kern="1200" baseline="0" dirty="0">
                <a:solidFill>
                  <a:schemeClr val="tx1"/>
                </a:solidFill>
                <a:latin typeface="+mn-lt"/>
                <a:ea typeface="+mn-ea"/>
                <a:cs typeface="+mn-cs"/>
              </a:rPr>
              <a:t>N Engl J Med </a:t>
            </a:r>
            <a:r>
              <a:rPr lang="pt-BR" sz="1200" b="0" i="0" u="none" strike="noStrike" kern="1200" baseline="0" dirty="0">
                <a:solidFill>
                  <a:schemeClr val="tx1"/>
                </a:solidFill>
                <a:latin typeface="+mn-lt"/>
                <a:ea typeface="+mn-ea"/>
                <a:cs typeface="+mn-cs"/>
              </a:rPr>
              <a:t>2008;359:1786–801.</a:t>
            </a:r>
          </a:p>
          <a:p>
            <a:pPr marL="228600" indent="-228600">
              <a:lnSpc>
                <a:spcPct val="100000"/>
              </a:lnSpc>
              <a:buAutoNum type="arabicPeriod"/>
            </a:pPr>
            <a:r>
              <a:rPr lang="da-DK" sz="1200" b="0" i="0" u="none" strike="noStrike" kern="1200" baseline="0" dirty="0">
                <a:solidFill>
                  <a:schemeClr val="tx1"/>
                </a:solidFill>
                <a:latin typeface="+mn-lt"/>
                <a:ea typeface="+mn-ea"/>
                <a:cs typeface="+mn-cs"/>
              </a:rPr>
              <a:t>Cohen JA </a:t>
            </a:r>
            <a:r>
              <a:rPr lang="da-DK" sz="1200" b="0" i="1" u="none" strike="noStrike" kern="1200" baseline="0" dirty="0">
                <a:solidFill>
                  <a:schemeClr val="tx1"/>
                </a:solidFill>
                <a:latin typeface="+mn-lt"/>
                <a:ea typeface="+mn-ea"/>
                <a:cs typeface="+mn-cs"/>
              </a:rPr>
              <a:t>et al. </a:t>
            </a:r>
            <a:r>
              <a:rPr lang="pt-BR" sz="1200" b="0" i="1" u="none" strike="noStrike" kern="1200" baseline="0" dirty="0">
                <a:solidFill>
                  <a:schemeClr val="tx1"/>
                </a:solidFill>
                <a:latin typeface="+mn-lt"/>
                <a:ea typeface="+mn-ea"/>
                <a:cs typeface="+mn-cs"/>
              </a:rPr>
              <a:t>N Engl J Med </a:t>
            </a:r>
            <a:r>
              <a:rPr lang="pt-BR" sz="1200" b="0" i="0" u="none" strike="noStrike" kern="1200" baseline="0" dirty="0">
                <a:solidFill>
                  <a:schemeClr val="tx1"/>
                </a:solidFill>
                <a:latin typeface="+mn-lt"/>
                <a:ea typeface="+mn-ea"/>
                <a:cs typeface="+mn-cs"/>
              </a:rPr>
              <a:t>2010;362:402–15.</a:t>
            </a:r>
          </a:p>
          <a:p>
            <a:pPr marL="228600" indent="-228600">
              <a:lnSpc>
                <a:spcPct val="100000"/>
              </a:lnSpc>
              <a:buAutoNum type="arabicPeriod"/>
            </a:pPr>
            <a:r>
              <a:rPr lang="da-DK" sz="1200" b="0" i="0" u="none" strike="noStrike" kern="1200" baseline="0" dirty="0">
                <a:solidFill>
                  <a:schemeClr val="tx1"/>
                </a:solidFill>
                <a:latin typeface="+mn-lt"/>
                <a:ea typeface="+mn-ea"/>
                <a:cs typeface="+mn-cs"/>
              </a:rPr>
              <a:t>Cohen JA </a:t>
            </a:r>
            <a:r>
              <a:rPr lang="da-DK" sz="1200" b="0" i="1" u="none" strike="noStrike" kern="1200" baseline="0" dirty="0">
                <a:solidFill>
                  <a:schemeClr val="tx1"/>
                </a:solidFill>
                <a:latin typeface="+mn-lt"/>
                <a:ea typeface="+mn-ea"/>
                <a:cs typeface="+mn-cs"/>
              </a:rPr>
              <a:t>et al. </a:t>
            </a:r>
            <a:r>
              <a:rPr lang="en-GB" sz="1200" b="0" i="1" u="none" strike="noStrike" kern="1200" baseline="0" dirty="0">
                <a:solidFill>
                  <a:schemeClr val="tx1"/>
                </a:solidFill>
                <a:latin typeface="+mn-lt"/>
                <a:ea typeface="+mn-ea"/>
                <a:cs typeface="+mn-cs"/>
              </a:rPr>
              <a:t>Lancet </a:t>
            </a:r>
            <a:r>
              <a:rPr lang="en-US" sz="1200" b="0" i="0" u="none" strike="noStrike" kern="1200" baseline="0" dirty="0">
                <a:solidFill>
                  <a:schemeClr val="tx1"/>
                </a:solidFill>
                <a:latin typeface="+mn-lt"/>
                <a:ea typeface="+mn-ea"/>
                <a:cs typeface="+mn-cs"/>
              </a:rPr>
              <a:t>2012;380:1819–28.</a:t>
            </a:r>
          </a:p>
          <a:p>
            <a:pPr marL="228600" indent="-228600">
              <a:lnSpc>
                <a:spcPct val="100000"/>
              </a:lnSpc>
              <a:buAutoNum type="arabicPeriod"/>
            </a:pPr>
            <a:r>
              <a:rPr lang="da-DK" sz="1200" b="0" i="0" u="none" strike="noStrike" kern="1200" baseline="0" dirty="0">
                <a:solidFill>
                  <a:schemeClr val="tx1"/>
                </a:solidFill>
                <a:latin typeface="+mn-lt"/>
                <a:ea typeface="+mn-ea"/>
                <a:cs typeface="+mn-cs"/>
              </a:rPr>
              <a:t>Coles AJ </a:t>
            </a:r>
            <a:r>
              <a:rPr lang="da-DK" sz="1200" b="0" i="1" u="none" strike="noStrike" kern="1200" baseline="0" dirty="0">
                <a:solidFill>
                  <a:schemeClr val="tx1"/>
                </a:solidFill>
                <a:latin typeface="+mn-lt"/>
                <a:ea typeface="+mn-ea"/>
                <a:cs typeface="+mn-cs"/>
              </a:rPr>
              <a:t>et al. </a:t>
            </a:r>
            <a:r>
              <a:rPr lang="en-GB" sz="1200" b="0" i="1" u="none" strike="noStrike" kern="1200" baseline="0" dirty="0">
                <a:solidFill>
                  <a:schemeClr val="tx1"/>
                </a:solidFill>
                <a:latin typeface="+mn-lt"/>
                <a:ea typeface="+mn-ea"/>
                <a:cs typeface="+mn-cs"/>
              </a:rPr>
              <a:t>Lancet </a:t>
            </a:r>
            <a:r>
              <a:rPr lang="en-GB" sz="1200" b="0" i="0" u="none" strike="noStrike" kern="1200" baseline="0" dirty="0">
                <a:solidFill>
                  <a:schemeClr val="tx1"/>
                </a:solidFill>
                <a:latin typeface="+mn-lt"/>
                <a:ea typeface="+mn-ea"/>
                <a:cs typeface="+mn-cs"/>
              </a:rPr>
              <a:t>2012;380:1829–39.</a:t>
            </a:r>
          </a:p>
          <a:p>
            <a:pPr marL="228600" indent="-228600">
              <a:lnSpc>
                <a:spcPct val="100000"/>
              </a:lnSpc>
              <a:buAutoNum type="arabicPeriod"/>
            </a:pPr>
            <a:r>
              <a:rPr lang="en-US" sz="1200" b="0" i="0" u="none" strike="noStrike" kern="1200" baseline="0" dirty="0">
                <a:solidFill>
                  <a:schemeClr val="tx1"/>
                </a:solidFill>
                <a:latin typeface="+mn-lt"/>
                <a:ea typeface="+mn-ea"/>
                <a:cs typeface="+mn-cs"/>
              </a:rPr>
              <a:t>Coles AJ </a:t>
            </a:r>
            <a:r>
              <a:rPr lang="en-US" sz="1200" b="0" i="1" u="none" strike="noStrike" kern="1200" baseline="0" dirty="0">
                <a:solidFill>
                  <a:schemeClr val="tx1"/>
                </a:solidFill>
                <a:latin typeface="+mn-lt"/>
                <a:ea typeface="+mn-ea"/>
                <a:cs typeface="+mn-cs"/>
              </a:rPr>
              <a:t>et al. </a:t>
            </a:r>
            <a:r>
              <a:rPr lang="en-GB" sz="1200" b="0" i="1" u="none" strike="noStrike" kern="1200" baseline="0" dirty="0">
                <a:solidFill>
                  <a:schemeClr val="tx1"/>
                </a:solidFill>
                <a:latin typeface="+mn-lt"/>
                <a:ea typeface="+mn-ea"/>
                <a:cs typeface="+mn-cs"/>
              </a:rPr>
              <a:t>Neurology </a:t>
            </a:r>
            <a:r>
              <a:rPr lang="en-GB" sz="1200" b="0" i="0" u="none" strike="noStrike" kern="1200" baseline="0" dirty="0">
                <a:solidFill>
                  <a:schemeClr val="tx1"/>
                </a:solidFill>
                <a:latin typeface="+mn-lt"/>
                <a:ea typeface="+mn-ea"/>
                <a:cs typeface="+mn-cs"/>
              </a:rPr>
              <a:t>2012;78:</a:t>
            </a:r>
            <a:r>
              <a:rPr lang="en-US" sz="1200" b="0" i="0" u="none" strike="noStrike" kern="1200" baseline="0" dirty="0">
                <a:solidFill>
                  <a:schemeClr val="tx1"/>
                </a:solidFill>
                <a:latin typeface="+mn-lt"/>
                <a:ea typeface="+mn-ea"/>
                <a:cs typeface="+mn-cs"/>
              </a:rPr>
              <a:t>1069–78.</a:t>
            </a:r>
          </a:p>
          <a:p>
            <a:pPr marL="228600" indent="-228600">
              <a:lnSpc>
                <a:spcPct val="100000"/>
              </a:lnSpc>
              <a:buAutoNum type="arabicPeriod"/>
            </a:pPr>
            <a:r>
              <a:rPr lang="en-US" sz="1200" b="0" i="0" u="none" strike="noStrike" kern="1200" baseline="0" dirty="0">
                <a:solidFill>
                  <a:schemeClr val="tx1"/>
                </a:solidFill>
                <a:latin typeface="+mn-lt"/>
                <a:ea typeface="+mn-ea"/>
                <a:cs typeface="+mn-cs"/>
              </a:rPr>
              <a:t> </a:t>
            </a:r>
            <a:r>
              <a:rPr lang="it-IT" sz="1200" b="0" i="0" u="none" strike="noStrike" kern="1200" baseline="0" dirty="0">
                <a:solidFill>
                  <a:schemeClr val="tx1"/>
                </a:solidFill>
                <a:latin typeface="+mn-lt"/>
                <a:ea typeface="+mn-ea"/>
                <a:cs typeface="+mn-cs"/>
              </a:rPr>
              <a:t>Polman CH </a:t>
            </a:r>
            <a:r>
              <a:rPr lang="it-IT"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 Engl J Med </a:t>
            </a:r>
            <a:r>
              <a:rPr lang="en-US" sz="1200" b="0" i="0" u="none" strike="noStrike" kern="1200" baseline="0" dirty="0">
                <a:solidFill>
                  <a:schemeClr val="tx1"/>
                </a:solidFill>
                <a:latin typeface="+mn-lt"/>
                <a:ea typeface="+mn-ea"/>
                <a:cs typeface="+mn-cs"/>
              </a:rPr>
              <a:t>2006;354:899–910.</a:t>
            </a:r>
          </a:p>
          <a:p>
            <a:pPr marL="228600" indent="-228600">
              <a:lnSpc>
                <a:spcPct val="100000"/>
              </a:lnSpc>
              <a:buAutoNum type="arabicPeriod"/>
            </a:pPr>
            <a:r>
              <a:rPr lang="en-US" sz="1200" b="0" i="0" u="none" strike="noStrike" kern="1200" baseline="0" dirty="0">
                <a:solidFill>
                  <a:schemeClr val="tx1"/>
                </a:solidFill>
                <a:latin typeface="+mn-lt"/>
                <a:ea typeface="+mn-ea"/>
                <a:cs typeface="+mn-cs"/>
              </a:rPr>
              <a:t> O’Connor P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 Engl J Med </a:t>
            </a:r>
            <a:r>
              <a:rPr lang="en-US" sz="1200" b="0" i="0" u="none" strike="noStrike" kern="1200" baseline="0" dirty="0">
                <a:solidFill>
                  <a:schemeClr val="tx1"/>
                </a:solidFill>
                <a:latin typeface="+mn-lt"/>
                <a:ea typeface="+mn-ea"/>
                <a:cs typeface="+mn-cs"/>
              </a:rPr>
              <a:t>2011;365:1293–303.</a:t>
            </a:r>
          </a:p>
          <a:p>
            <a:pPr marL="228600" indent="-228600">
              <a:lnSpc>
                <a:spcPct val="100000"/>
              </a:lnSpc>
              <a:buAutoNum type="arabicPeriod"/>
            </a:pPr>
            <a:r>
              <a:rPr lang="en-US" sz="1200" b="0" i="0" u="none" strike="noStrike" kern="1200" baseline="0" dirty="0">
                <a:solidFill>
                  <a:schemeClr val="tx1"/>
                </a:solidFill>
                <a:latin typeface="+mn-lt"/>
                <a:ea typeface="+mn-ea"/>
                <a:cs typeface="+mn-cs"/>
              </a:rPr>
              <a:t>Tedeholm H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Mult Scler </a:t>
            </a:r>
            <a:r>
              <a:rPr lang="en-US" sz="1200" b="0" i="0" u="none" strike="noStrike" kern="1200" baseline="0" dirty="0">
                <a:solidFill>
                  <a:schemeClr val="tx1"/>
                </a:solidFill>
                <a:latin typeface="+mn-lt"/>
                <a:ea typeface="+mn-ea"/>
                <a:cs typeface="+mn-cs"/>
              </a:rPr>
              <a:t>2013;19:765–74.</a:t>
            </a:r>
          </a:p>
          <a:p>
            <a:pPr marL="228600" indent="-228600">
              <a:lnSpc>
                <a:spcPct val="100000"/>
              </a:lnSpc>
              <a:buAutoNum type="arabicPeriod"/>
            </a:pPr>
            <a:r>
              <a:rPr lang="en-GB" sz="1200" b="0" i="0" u="none" strike="noStrike" kern="1200" baseline="0" dirty="0">
                <a:solidFill>
                  <a:schemeClr val="tx1"/>
                </a:solidFill>
                <a:latin typeface="+mn-lt"/>
                <a:ea typeface="+mn-ea"/>
                <a:cs typeface="+mn-cs"/>
              </a:rPr>
              <a:t>Fiddes B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J Neurol </a:t>
            </a:r>
            <a:r>
              <a:rPr lang="en-US" sz="1200" b="0" i="0" u="none" strike="noStrike" kern="1200" baseline="0" dirty="0">
                <a:solidFill>
                  <a:schemeClr val="tx1"/>
                </a:solidFill>
                <a:latin typeface="+mn-lt"/>
                <a:ea typeface="+mn-ea"/>
                <a:cs typeface="+mn-cs"/>
              </a:rPr>
              <a:t>2014;261:1851–6.</a:t>
            </a:r>
          </a:p>
        </p:txBody>
      </p:sp>
      <p:sp>
        <p:nvSpPr>
          <p:cNvPr id="4" name="Slide Number Placeholder 3"/>
          <p:cNvSpPr>
            <a:spLocks noGrp="1"/>
          </p:cNvSpPr>
          <p:nvPr>
            <p:ph type="sldNum" sz="quarter" idx="10"/>
          </p:nvPr>
        </p:nvSpPr>
        <p:spPr/>
        <p:txBody>
          <a:bodyPr/>
          <a:lstStyle/>
          <a:p>
            <a:fld id="{75ABF00B-E759-44FA-A485-6C01B3164ED1}" type="slidenum">
              <a:rPr lang="en-GB" smtClean="0"/>
              <a:pPr/>
              <a:t>27</a:t>
            </a:fld>
            <a:endParaRPr lang="en-GB" dirty="0"/>
          </a:p>
        </p:txBody>
      </p:sp>
    </p:spTree>
    <p:extLst>
      <p:ext uri="{BB962C8B-B14F-4D97-AF65-F5344CB8AC3E}">
        <p14:creationId xmlns:p14="http://schemas.microsoft.com/office/powerpoint/2010/main" val="1654599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0000"/>
              </a:lnSpc>
              <a:buFont typeface="Arial" panose="020B0604020202020204" pitchFamily="34" charset="0"/>
              <a:buChar char="•"/>
            </a:pPr>
            <a:endParaRPr lang="en-GB" altLang="zh-CN" dirty="0"/>
          </a:p>
          <a:p>
            <a:pPr marL="0" lvl="0" indent="0">
              <a:lnSpc>
                <a:spcPct val="100000"/>
              </a:lnSpc>
              <a:buFont typeface="Arial" panose="020B0604020202020204" pitchFamily="34" charset="0"/>
              <a:buNone/>
            </a:pPr>
            <a:r>
              <a:rPr lang="zh-CN" altLang="en-US" dirty="0"/>
              <a:t>并不总是能直截了当地选择最合适的</a:t>
            </a:r>
            <a:r>
              <a:rPr lang="en-US" altLang="zh-CN" dirty="0"/>
              <a:t>DMT</a:t>
            </a:r>
            <a:r>
              <a:rPr lang="zh-CN" altLang="en-US" dirty="0"/>
              <a:t>。</a:t>
            </a:r>
          </a:p>
          <a:p>
            <a:pPr marL="171450" lvl="0" indent="-171450">
              <a:lnSpc>
                <a:spcPct val="100000"/>
              </a:lnSpc>
              <a:buFont typeface="Arial" panose="020B0604020202020204" pitchFamily="34" charset="0"/>
              <a:buChar char="•"/>
            </a:pPr>
            <a:endParaRPr lang="zh-CN" altLang="en-US" dirty="0"/>
          </a:p>
          <a:p>
            <a:pPr marL="171450" lvl="0" indent="-171450">
              <a:lnSpc>
                <a:spcPct val="100000"/>
              </a:lnSpc>
              <a:buFont typeface="Arial" panose="020B0604020202020204" pitchFamily="34" charset="0"/>
              <a:buChar char="•"/>
            </a:pPr>
            <a:r>
              <a:rPr lang="zh-CN" altLang="en-US" dirty="0"/>
              <a:t>每种</a:t>
            </a:r>
            <a:r>
              <a:rPr lang="en-US" altLang="zh-CN" dirty="0"/>
              <a:t>DMT</a:t>
            </a:r>
            <a:r>
              <a:rPr lang="zh-CN" altLang="en-US" dirty="0"/>
              <a:t>都与一组特定的益处和风险（例如可能的副作用）相关联。</a:t>
            </a:r>
          </a:p>
          <a:p>
            <a:pPr marL="171450" lvl="0" indent="-171450">
              <a:lnSpc>
                <a:spcPct val="100000"/>
              </a:lnSpc>
              <a:buFont typeface="Arial" panose="020B0604020202020204" pitchFamily="34" charset="0"/>
              <a:buChar char="•"/>
            </a:pPr>
            <a:endParaRPr lang="zh-CN" altLang="en-US" dirty="0"/>
          </a:p>
          <a:p>
            <a:pPr marL="0" lvl="0" indent="0">
              <a:lnSpc>
                <a:spcPct val="100000"/>
              </a:lnSpc>
              <a:buFont typeface="Arial" panose="020B0604020202020204" pitchFamily="34" charset="0"/>
              <a:buNone/>
            </a:pPr>
            <a:r>
              <a:rPr lang="zh-CN" altLang="en-US" dirty="0"/>
              <a:t>这些</a:t>
            </a:r>
            <a:r>
              <a:rPr lang="en-US" altLang="zh-CN" dirty="0"/>
              <a:t>DMT</a:t>
            </a:r>
            <a:r>
              <a:rPr lang="zh-CN" altLang="en-US" dirty="0"/>
              <a:t>有各种各样的：</a:t>
            </a:r>
          </a:p>
          <a:p>
            <a:pPr marL="171450" lvl="0" indent="-171450">
              <a:lnSpc>
                <a:spcPct val="100000"/>
              </a:lnSpc>
              <a:buFont typeface="Arial" panose="020B0604020202020204" pitchFamily="34" charset="0"/>
              <a:buChar char="•"/>
            </a:pPr>
            <a:r>
              <a:rPr lang="zh-CN" altLang="en-US" dirty="0"/>
              <a:t>作用机制</a:t>
            </a:r>
          </a:p>
          <a:p>
            <a:pPr marL="171450" lvl="0" indent="-171450">
              <a:lnSpc>
                <a:spcPct val="100000"/>
              </a:lnSpc>
              <a:buFont typeface="Arial" panose="020B0604020202020204" pitchFamily="34" charset="0"/>
              <a:buChar char="•"/>
            </a:pPr>
            <a:r>
              <a:rPr lang="zh-CN" altLang="en-US" dirty="0"/>
              <a:t>配方</a:t>
            </a:r>
          </a:p>
          <a:p>
            <a:pPr marL="171450" lvl="0" indent="-171450">
              <a:lnSpc>
                <a:spcPct val="100000"/>
              </a:lnSpc>
              <a:buFont typeface="Arial" panose="020B0604020202020204" pitchFamily="34" charset="0"/>
              <a:buChar char="•"/>
            </a:pPr>
            <a:r>
              <a:rPr lang="zh-CN" altLang="en-US" dirty="0"/>
              <a:t>用药途径。</a:t>
            </a:r>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28</a:t>
            </a:fld>
            <a:endParaRPr lang="en-GB" dirty="0"/>
          </a:p>
        </p:txBody>
      </p:sp>
    </p:spTree>
    <p:extLst>
      <p:ext uri="{BB962C8B-B14F-4D97-AF65-F5344CB8AC3E}">
        <p14:creationId xmlns:p14="http://schemas.microsoft.com/office/powerpoint/2010/main" val="3183750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t>Sormani </a:t>
            </a:r>
            <a:r>
              <a:rPr lang="en-GB" b="0" i="1" dirty="0"/>
              <a:t>et al.</a:t>
            </a:r>
            <a:r>
              <a:rPr lang="en-GB" b="0" i="0" dirty="0"/>
              <a:t>, 2010</a:t>
            </a:r>
          </a:p>
          <a:p>
            <a:r>
              <a:rPr lang="zh-CN" altLang="en-US" sz="1200" b="0" i="0" u="none" strike="noStrike" kern="1200" baseline="0" dirty="0">
                <a:solidFill>
                  <a:schemeClr val="tx1"/>
                </a:solidFill>
                <a:latin typeface="+mn-lt"/>
                <a:ea typeface="+mn-ea"/>
                <a:cs typeface="+mn-cs"/>
              </a:rPr>
              <a:t>所有已发表的</a:t>
            </a:r>
            <a:r>
              <a:rPr lang="en-US" altLang="zh-CN" sz="1200" b="0" i="0" u="none" strike="noStrike" kern="1200" baseline="0" dirty="0">
                <a:solidFill>
                  <a:schemeClr val="tx1"/>
                </a:solidFill>
                <a:latin typeface="+mn-lt"/>
                <a:ea typeface="+mn-ea"/>
                <a:cs typeface="+mn-cs"/>
              </a:rPr>
              <a:t>RRMS</a:t>
            </a:r>
            <a:r>
              <a:rPr lang="zh-CN" altLang="en-US" sz="1200" b="0" i="0" u="none" strike="noStrike" kern="1200" baseline="0" dirty="0">
                <a:solidFill>
                  <a:schemeClr val="tx1"/>
                </a:solidFill>
                <a:latin typeface="+mn-lt"/>
                <a:ea typeface="+mn-ea"/>
                <a:cs typeface="+mn-cs"/>
              </a:rPr>
              <a:t>患者的临床研究的荟萃分析</a:t>
            </a:r>
            <a:r>
              <a:rPr lang="en-US" sz="1200" b="0" i="0" u="none" strike="noStrike" kern="1200" baseline="0" dirty="0">
                <a:solidFill>
                  <a:schemeClr val="tx1"/>
                </a:solidFill>
                <a:latin typeface="+mn-lt"/>
                <a:ea typeface="+mn-ea"/>
                <a:cs typeface="+mn-cs"/>
              </a:rPr>
              <a:t>(19</a:t>
            </a:r>
            <a:r>
              <a:rPr lang="zh-CN" altLang="en-US" sz="1200" b="0" i="0" u="none" strike="noStrike" kern="1200" baseline="0" dirty="0">
                <a:solidFill>
                  <a:schemeClr val="tx1"/>
                </a:solidFill>
                <a:latin typeface="+mn-lt"/>
                <a:ea typeface="+mn-ea"/>
                <a:cs typeface="+mn-cs"/>
              </a:rPr>
              <a:t> 项研究</a:t>
            </a:r>
            <a:r>
              <a:rPr lang="en-US" sz="1200" b="0" i="0" u="none" strike="noStrike" kern="1200" baseline="0" dirty="0">
                <a:solidFill>
                  <a:schemeClr val="tx1"/>
                </a:solidFill>
                <a:latin typeface="+mn-lt"/>
                <a:ea typeface="+mn-ea"/>
                <a:cs typeface="+mn-cs"/>
              </a:rPr>
              <a:t>, 10 009</a:t>
            </a:r>
            <a:r>
              <a:rPr lang="zh-CN" altLang="en-US" sz="1200" b="0" i="0" u="none" strike="noStrike" kern="1200" baseline="0" dirty="0">
                <a:solidFill>
                  <a:schemeClr val="tx1"/>
                </a:solidFill>
                <a:latin typeface="+mn-lt"/>
                <a:ea typeface="+mn-ea"/>
                <a:cs typeface="+mn-cs"/>
              </a:rPr>
              <a:t> 例患者</a:t>
            </a:r>
            <a:r>
              <a:rPr lang="en-US" sz="1200" b="0" i="0" u="none" strike="noStrike" kern="1200" baseline="0" dirty="0">
                <a:solidFill>
                  <a:schemeClr val="tx1"/>
                </a:solidFill>
                <a:latin typeface="+mn-lt"/>
                <a:ea typeface="+mn-ea"/>
                <a:cs typeface="+mn-cs"/>
              </a:rPr>
              <a:t>)</a:t>
            </a:r>
          </a:p>
          <a:p>
            <a:endParaRPr lang="en-GB" b="0" i="0" dirty="0"/>
          </a:p>
          <a:p>
            <a:r>
              <a:rPr lang="en-GB" b="0" i="0" dirty="0"/>
              <a:t>Sormani and Bruzzi, 2013</a:t>
            </a:r>
          </a:p>
          <a:p>
            <a:r>
              <a:rPr lang="zh-CN" altLang="en-US" sz="1200" b="0" i="0" u="none" strike="noStrike" kern="1200" baseline="0" dirty="0">
                <a:solidFill>
                  <a:schemeClr val="tx1"/>
                </a:solidFill>
                <a:latin typeface="+mn-lt"/>
                <a:ea typeface="+mn-ea"/>
                <a:cs typeface="+mn-cs"/>
              </a:rPr>
              <a:t>在</a:t>
            </a:r>
            <a:r>
              <a:rPr lang="en-US" altLang="zh-CN" sz="1200" b="0" i="0" u="none" strike="noStrike" kern="1200" baseline="0" dirty="0">
                <a:solidFill>
                  <a:schemeClr val="tx1"/>
                </a:solidFill>
                <a:latin typeface="+mn-lt"/>
                <a:ea typeface="+mn-ea"/>
                <a:cs typeface="+mn-cs"/>
              </a:rPr>
              <a:t>2008</a:t>
            </a:r>
            <a:r>
              <a:rPr lang="zh-CN" altLang="en-US" sz="1200" b="0" i="0" u="none" strike="noStrike" kern="1200" baseline="0" dirty="0">
                <a:solidFill>
                  <a:schemeClr val="tx1"/>
                </a:solidFill>
                <a:latin typeface="+mn-lt"/>
                <a:ea typeface="+mn-ea"/>
                <a:cs typeface="+mn-cs"/>
              </a:rPr>
              <a:t>年</a:t>
            </a:r>
            <a:r>
              <a:rPr lang="en-US" altLang="zh-CN" sz="1200" b="0" i="0" u="none" strike="noStrike" kern="1200" baseline="0" dirty="0">
                <a:solidFill>
                  <a:schemeClr val="tx1"/>
                </a:solidFill>
                <a:latin typeface="+mn-lt"/>
                <a:ea typeface="+mn-ea"/>
                <a:cs typeface="+mn-cs"/>
              </a:rPr>
              <a:t>9</a:t>
            </a:r>
            <a:r>
              <a:rPr lang="zh-CN" altLang="en-US" sz="1200" b="0" i="0" u="none" strike="noStrike" kern="1200" baseline="0" dirty="0">
                <a:solidFill>
                  <a:schemeClr val="tx1"/>
                </a:solidFill>
                <a:latin typeface="+mn-lt"/>
                <a:ea typeface="+mn-ea"/>
                <a:cs typeface="+mn-cs"/>
              </a:rPr>
              <a:t>月</a:t>
            </a:r>
            <a:r>
              <a:rPr lang="en-US" altLang="zh-CN" sz="1200" b="0" i="0" u="none" strike="noStrike" kern="1200" baseline="0" dirty="0">
                <a:solidFill>
                  <a:schemeClr val="tx1"/>
                </a:solidFill>
                <a:latin typeface="+mn-lt"/>
                <a:ea typeface="+mn-ea"/>
                <a:cs typeface="+mn-cs"/>
              </a:rPr>
              <a:t>1</a:t>
            </a:r>
            <a:r>
              <a:rPr lang="zh-CN" altLang="en-US" sz="1200" b="0" i="0" u="none" strike="noStrike" kern="1200" baseline="0" dirty="0">
                <a:solidFill>
                  <a:schemeClr val="tx1"/>
                </a:solidFill>
                <a:latin typeface="+mn-lt"/>
                <a:ea typeface="+mn-ea"/>
                <a:cs typeface="+mn-cs"/>
              </a:rPr>
              <a:t>日</a:t>
            </a:r>
            <a:r>
              <a:rPr lang="en-US" altLang="zh-CN" sz="1200" b="0" i="0" u="none" strike="noStrike" kern="1200" baseline="0" dirty="0">
                <a:solidFill>
                  <a:schemeClr val="tx1"/>
                </a:solidFill>
                <a:latin typeface="+mn-lt"/>
                <a:ea typeface="+mn-ea"/>
                <a:cs typeface="+mn-cs"/>
              </a:rPr>
              <a:t>-2012</a:t>
            </a:r>
            <a:r>
              <a:rPr lang="zh-CN" altLang="en-US" sz="1200" b="0" i="0" u="none" strike="noStrike" kern="1200" baseline="0" dirty="0">
                <a:solidFill>
                  <a:schemeClr val="tx1"/>
                </a:solidFill>
                <a:latin typeface="+mn-lt"/>
                <a:ea typeface="+mn-ea"/>
                <a:cs typeface="+mn-cs"/>
              </a:rPr>
              <a:t>年</a:t>
            </a:r>
            <a:r>
              <a:rPr lang="en-US" altLang="zh-CN" sz="1200" b="0" i="0" u="none" strike="noStrike" kern="1200" baseline="0" dirty="0">
                <a:solidFill>
                  <a:schemeClr val="tx1"/>
                </a:solidFill>
                <a:latin typeface="+mn-lt"/>
                <a:ea typeface="+mn-ea"/>
                <a:cs typeface="+mn-cs"/>
              </a:rPr>
              <a:t>10</a:t>
            </a:r>
            <a:r>
              <a:rPr lang="zh-CN" altLang="en-US" sz="1200" b="0" i="0" u="none" strike="noStrike" kern="1200" baseline="0" dirty="0">
                <a:solidFill>
                  <a:schemeClr val="tx1"/>
                </a:solidFill>
                <a:latin typeface="+mn-lt"/>
                <a:ea typeface="+mn-ea"/>
                <a:cs typeface="+mn-cs"/>
              </a:rPr>
              <a:t>月</a:t>
            </a:r>
            <a:r>
              <a:rPr lang="en-US" altLang="zh-CN" sz="1200" b="0" i="0" u="none" strike="noStrike" kern="1200" baseline="0" dirty="0">
                <a:solidFill>
                  <a:schemeClr val="tx1"/>
                </a:solidFill>
                <a:latin typeface="+mn-lt"/>
                <a:ea typeface="+mn-ea"/>
                <a:cs typeface="+mn-cs"/>
              </a:rPr>
              <a:t>31</a:t>
            </a:r>
            <a:r>
              <a:rPr lang="zh-CN" altLang="en-US" sz="1200" b="0" i="0" u="none" strike="noStrike" kern="1200" baseline="0" dirty="0">
                <a:solidFill>
                  <a:schemeClr val="tx1"/>
                </a:solidFill>
                <a:latin typeface="+mn-lt"/>
                <a:ea typeface="+mn-ea"/>
                <a:cs typeface="+mn-cs"/>
              </a:rPr>
              <a:t>日间，所有已发表的</a:t>
            </a:r>
            <a:r>
              <a:rPr lang="en-US" altLang="zh-CN" sz="1200" b="0" i="0" u="none" strike="noStrike" kern="1200" baseline="0" dirty="0">
                <a:solidFill>
                  <a:schemeClr val="tx1"/>
                </a:solidFill>
                <a:latin typeface="+mn-lt"/>
                <a:ea typeface="+mn-ea"/>
                <a:cs typeface="+mn-cs"/>
              </a:rPr>
              <a:t>RRMS</a:t>
            </a:r>
            <a:r>
              <a:rPr lang="zh-CN" altLang="en-US" sz="1200" b="0" i="0" u="none" strike="noStrike" kern="1200" baseline="0" dirty="0">
                <a:solidFill>
                  <a:schemeClr val="tx1"/>
                </a:solidFill>
                <a:latin typeface="+mn-lt"/>
                <a:ea typeface="+mn-ea"/>
                <a:cs typeface="+mn-cs"/>
              </a:rPr>
              <a:t>患者临床研究的荟萃分析</a:t>
            </a:r>
            <a:r>
              <a:rPr lang="en-US" sz="1200" b="0" i="0" u="none" strike="noStrike" kern="1200" baseline="0" dirty="0">
                <a:solidFill>
                  <a:schemeClr val="tx1"/>
                </a:solidFill>
                <a:latin typeface="+mn-lt"/>
                <a:ea typeface="+mn-ea"/>
                <a:cs typeface="+mn-cs"/>
              </a:rPr>
              <a:t> (31 </a:t>
            </a:r>
            <a:r>
              <a:rPr lang="zh-CN" altLang="en-US" sz="1200" b="0" i="0" u="none" strike="noStrike" kern="1200" baseline="0" dirty="0">
                <a:solidFill>
                  <a:schemeClr val="tx1"/>
                </a:solidFill>
                <a:latin typeface="+mn-lt"/>
                <a:ea typeface="+mn-ea"/>
                <a:cs typeface="+mn-cs"/>
              </a:rPr>
              <a:t>项研究</a:t>
            </a:r>
            <a:r>
              <a:rPr lang="en-US" sz="1200" b="0" i="0" u="none" strike="noStrike" kern="1200" baseline="0" dirty="0">
                <a:solidFill>
                  <a:schemeClr val="tx1"/>
                </a:solidFill>
                <a:latin typeface="+mn-lt"/>
                <a:ea typeface="+mn-ea"/>
                <a:cs typeface="+mn-cs"/>
              </a:rPr>
              <a:t>, 18 901 </a:t>
            </a:r>
            <a:r>
              <a:rPr lang="zh-CN" altLang="en-US" sz="1200" b="0" i="0" u="none" strike="noStrike" kern="1200" baseline="0" dirty="0">
                <a:solidFill>
                  <a:schemeClr val="tx1"/>
                </a:solidFill>
                <a:latin typeface="+mn-lt"/>
                <a:ea typeface="+mn-ea"/>
                <a:cs typeface="+mn-cs"/>
              </a:rPr>
              <a:t>例患者</a:t>
            </a:r>
            <a:r>
              <a:rPr lang="en-US" sz="1200" b="0" i="0" u="none" strike="noStrike" kern="1200" baseline="0" dirty="0">
                <a:solidFill>
                  <a:schemeClr val="tx1"/>
                </a:solidFill>
                <a:latin typeface="+mn-lt"/>
                <a:ea typeface="+mn-ea"/>
                <a:cs typeface="+mn-cs"/>
              </a:rPr>
              <a:t>)</a:t>
            </a:r>
          </a:p>
          <a:p>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i="0" dirty="0"/>
              <a:t>Sormani </a:t>
            </a:r>
            <a:r>
              <a:rPr lang="en-GB" b="0" i="1" dirty="0"/>
              <a:t>et al.</a:t>
            </a:r>
            <a:r>
              <a:rPr lang="en-GB" b="0" i="0" dirty="0"/>
              <a:t>, 2009</a:t>
            </a:r>
          </a:p>
          <a:p>
            <a:r>
              <a:rPr lang="zh-CN" altLang="en-US" sz="1200" b="0" i="0" u="none" strike="noStrike" kern="1200" baseline="0" dirty="0">
                <a:solidFill>
                  <a:schemeClr val="tx1"/>
                </a:solidFill>
                <a:latin typeface="+mn-lt"/>
                <a:ea typeface="+mn-ea"/>
                <a:cs typeface="+mn-cs"/>
              </a:rPr>
              <a:t>所有</a:t>
            </a:r>
            <a:r>
              <a:rPr lang="en-US" altLang="zh-CN" sz="1200" b="0" i="0" u="none" strike="noStrike" kern="1200" baseline="0" dirty="0">
                <a:solidFill>
                  <a:schemeClr val="tx1"/>
                </a:solidFill>
                <a:latin typeface="+mn-lt"/>
                <a:ea typeface="+mn-ea"/>
                <a:cs typeface="+mn-cs"/>
              </a:rPr>
              <a:t>2008</a:t>
            </a:r>
            <a:r>
              <a:rPr lang="zh-CN" altLang="en-US" sz="1200" b="0" i="0" u="none" strike="noStrike" kern="1200" baseline="0" dirty="0">
                <a:solidFill>
                  <a:schemeClr val="tx1"/>
                </a:solidFill>
                <a:latin typeface="+mn-lt"/>
                <a:ea typeface="+mn-ea"/>
                <a:cs typeface="+mn-cs"/>
              </a:rPr>
              <a:t>年</a:t>
            </a:r>
            <a:r>
              <a:rPr lang="en-US" altLang="zh-CN" sz="1200" b="0" i="0" u="none" strike="noStrike" kern="1200" baseline="0" dirty="0">
                <a:solidFill>
                  <a:schemeClr val="tx1"/>
                </a:solidFill>
                <a:latin typeface="+mn-lt"/>
                <a:ea typeface="+mn-ea"/>
                <a:cs typeface="+mn-cs"/>
              </a:rPr>
              <a:t>9</a:t>
            </a:r>
            <a:r>
              <a:rPr lang="zh-CN" altLang="en-US" sz="1200" b="0" i="0" u="none" strike="noStrike" kern="1200" baseline="0" dirty="0">
                <a:solidFill>
                  <a:schemeClr val="tx1"/>
                </a:solidFill>
                <a:latin typeface="+mn-lt"/>
                <a:ea typeface="+mn-ea"/>
                <a:cs typeface="+mn-cs"/>
              </a:rPr>
              <a:t>月</a:t>
            </a:r>
            <a:r>
              <a:rPr lang="en-US" altLang="zh-CN" sz="1200" b="0" i="0" u="none" strike="noStrike" kern="1200" baseline="0" dirty="0">
                <a:solidFill>
                  <a:schemeClr val="tx1"/>
                </a:solidFill>
                <a:latin typeface="+mn-lt"/>
                <a:ea typeface="+mn-ea"/>
                <a:cs typeface="+mn-cs"/>
              </a:rPr>
              <a:t>1</a:t>
            </a:r>
            <a:r>
              <a:rPr lang="zh-CN" altLang="en-US" sz="1200" b="0" i="0" u="none" strike="noStrike" kern="1200" baseline="0" dirty="0">
                <a:solidFill>
                  <a:schemeClr val="tx1"/>
                </a:solidFill>
                <a:latin typeface="+mn-lt"/>
                <a:ea typeface="+mn-ea"/>
                <a:cs typeface="+mn-cs"/>
              </a:rPr>
              <a:t>日前发表的</a:t>
            </a:r>
            <a:r>
              <a:rPr lang="en-US" altLang="zh-CN" sz="1200" b="0" i="0" u="none" strike="noStrike" kern="1200" baseline="0" dirty="0">
                <a:solidFill>
                  <a:schemeClr val="tx1"/>
                </a:solidFill>
                <a:latin typeface="+mn-lt"/>
                <a:ea typeface="+mn-ea"/>
                <a:cs typeface="+mn-cs"/>
              </a:rPr>
              <a:t>RRMS</a:t>
            </a:r>
            <a:r>
              <a:rPr lang="zh-CN" altLang="en-US" sz="1200" b="0" i="0" u="none" strike="noStrike" kern="1200" baseline="0" dirty="0">
                <a:solidFill>
                  <a:schemeClr val="tx1"/>
                </a:solidFill>
                <a:latin typeface="+mn-lt"/>
                <a:ea typeface="+mn-ea"/>
                <a:cs typeface="+mn-cs"/>
              </a:rPr>
              <a:t>患者临床研究的荟萃分析</a:t>
            </a:r>
            <a:r>
              <a:rPr lang="en-US" sz="1200" b="0" i="0" u="none" strike="noStrike" kern="1200" baseline="0" dirty="0">
                <a:solidFill>
                  <a:schemeClr val="tx1"/>
                </a:solidFill>
                <a:latin typeface="+mn-lt"/>
                <a:ea typeface="+mn-ea"/>
                <a:cs typeface="+mn-cs"/>
              </a:rPr>
              <a:t> (23 </a:t>
            </a:r>
            <a:r>
              <a:rPr lang="zh-CN" altLang="en-US" sz="1200" b="0" i="0" u="none" strike="noStrike" kern="1200" baseline="0" dirty="0">
                <a:solidFill>
                  <a:schemeClr val="tx1"/>
                </a:solidFill>
                <a:latin typeface="+mn-lt"/>
                <a:ea typeface="+mn-ea"/>
                <a:cs typeface="+mn-cs"/>
              </a:rPr>
              <a:t>项研究</a:t>
            </a:r>
            <a:r>
              <a:rPr lang="en-US" sz="1200" b="0" i="0" u="none" strike="noStrike" kern="1200" baseline="0" dirty="0">
                <a:solidFill>
                  <a:schemeClr val="tx1"/>
                </a:solidFill>
                <a:latin typeface="+mn-lt"/>
                <a:ea typeface="+mn-ea"/>
                <a:cs typeface="+mn-cs"/>
              </a:rPr>
              <a:t>, 6591 </a:t>
            </a:r>
            <a:r>
              <a:rPr lang="zh-CN" altLang="en-US" sz="1200" b="0" i="0" u="none" strike="noStrike" kern="1200" baseline="0" dirty="0">
                <a:solidFill>
                  <a:schemeClr val="tx1"/>
                </a:solidFill>
                <a:latin typeface="+mn-lt"/>
                <a:ea typeface="+mn-ea"/>
                <a:cs typeface="+mn-cs"/>
              </a:rPr>
              <a:t>例患者</a:t>
            </a:r>
            <a:r>
              <a:rPr lang="en-US" sz="1200" b="0" i="0" u="none" strike="noStrike" kern="1200" baseline="0" dirty="0">
                <a:solidFill>
                  <a:schemeClr val="tx1"/>
                </a:solidFill>
                <a:latin typeface="+mn-lt"/>
                <a:ea typeface="+mn-ea"/>
                <a:cs typeface="+mn-cs"/>
              </a:rPr>
              <a:t>)</a:t>
            </a:r>
          </a:p>
          <a:p>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i="0" dirty="0"/>
              <a:t>Sormani </a:t>
            </a:r>
            <a:r>
              <a:rPr lang="en-GB" b="0" i="1" dirty="0"/>
              <a:t>et al.</a:t>
            </a:r>
            <a:r>
              <a:rPr lang="en-GB" b="0" i="0" dirty="0"/>
              <a:t>, 2014</a:t>
            </a:r>
          </a:p>
          <a:p>
            <a:r>
              <a:rPr lang="zh-CN" altLang="en-US" sz="1200" b="0" i="0" u="none" strike="noStrike" kern="1200" baseline="0" dirty="0">
                <a:solidFill>
                  <a:schemeClr val="tx1"/>
                </a:solidFill>
                <a:latin typeface="+mn-lt"/>
                <a:ea typeface="+mn-ea"/>
                <a:cs typeface="+mn-cs"/>
              </a:rPr>
              <a:t>所有</a:t>
            </a:r>
            <a:r>
              <a:rPr lang="en-US" altLang="zh-CN" sz="1200" b="0" i="0" u="none" strike="noStrike" kern="1200" baseline="0" dirty="0">
                <a:solidFill>
                  <a:schemeClr val="tx1"/>
                </a:solidFill>
                <a:latin typeface="+mn-lt"/>
                <a:ea typeface="+mn-ea"/>
                <a:cs typeface="+mn-cs"/>
              </a:rPr>
              <a:t>2012</a:t>
            </a:r>
            <a:r>
              <a:rPr lang="zh-CN" altLang="en-US" sz="1200" b="0" i="0" u="none" strike="noStrike" kern="1200" baseline="0" dirty="0">
                <a:solidFill>
                  <a:schemeClr val="tx1"/>
                </a:solidFill>
                <a:latin typeface="+mn-lt"/>
                <a:ea typeface="+mn-ea"/>
                <a:cs typeface="+mn-cs"/>
              </a:rPr>
              <a:t>年</a:t>
            </a:r>
            <a:r>
              <a:rPr lang="en-US" altLang="zh-CN" sz="1200" b="0" i="0" u="none" strike="noStrike" kern="1200" baseline="0" dirty="0">
                <a:solidFill>
                  <a:schemeClr val="tx1"/>
                </a:solidFill>
                <a:latin typeface="+mn-lt"/>
                <a:ea typeface="+mn-ea"/>
                <a:cs typeface="+mn-cs"/>
              </a:rPr>
              <a:t>12</a:t>
            </a:r>
            <a:r>
              <a:rPr lang="zh-CN" altLang="en-US" sz="1200" b="0" i="0" u="none" strike="noStrike" kern="1200" baseline="0" dirty="0">
                <a:solidFill>
                  <a:schemeClr val="tx1"/>
                </a:solidFill>
                <a:latin typeface="+mn-lt"/>
                <a:ea typeface="+mn-ea"/>
                <a:cs typeface="+mn-cs"/>
              </a:rPr>
              <a:t>月之前发表的</a:t>
            </a:r>
            <a:r>
              <a:rPr lang="en-US" altLang="zh-CN" sz="1200" b="0" i="0" u="none" strike="noStrike" kern="1200" baseline="0" dirty="0">
                <a:solidFill>
                  <a:schemeClr val="tx1"/>
                </a:solidFill>
                <a:latin typeface="+mn-lt"/>
                <a:ea typeface="+mn-ea"/>
                <a:cs typeface="+mn-cs"/>
              </a:rPr>
              <a:t>RRMS</a:t>
            </a:r>
            <a:r>
              <a:rPr lang="zh-CN" altLang="en-US" sz="1200" b="0" i="0" u="none" strike="noStrike" kern="1200" baseline="0" dirty="0">
                <a:solidFill>
                  <a:schemeClr val="tx1"/>
                </a:solidFill>
                <a:latin typeface="+mn-lt"/>
                <a:ea typeface="+mn-ea"/>
                <a:cs typeface="+mn-cs"/>
              </a:rPr>
              <a:t>患者中随访至少</a:t>
            </a:r>
            <a:r>
              <a:rPr lang="en-US" altLang="zh-CN" sz="1200" b="0" i="0" u="none" strike="noStrike" kern="1200" baseline="0" dirty="0">
                <a:solidFill>
                  <a:schemeClr val="tx1"/>
                </a:solidFill>
                <a:latin typeface="+mn-lt"/>
                <a:ea typeface="+mn-ea"/>
                <a:cs typeface="+mn-cs"/>
              </a:rPr>
              <a:t>2</a:t>
            </a:r>
            <a:r>
              <a:rPr lang="zh-CN" altLang="en-US" sz="1200" b="0" i="0" u="none" strike="noStrike" kern="1200" baseline="0" dirty="0">
                <a:solidFill>
                  <a:schemeClr val="tx1"/>
                </a:solidFill>
                <a:latin typeface="+mn-lt"/>
                <a:ea typeface="+mn-ea"/>
                <a:cs typeface="+mn-cs"/>
              </a:rPr>
              <a:t>年的临床研究的荟萃分析</a:t>
            </a:r>
            <a:r>
              <a:rPr lang="en-US" sz="1200" b="0" i="0" u="none" strike="noStrike" kern="1200" baseline="0" dirty="0">
                <a:solidFill>
                  <a:schemeClr val="tx1"/>
                </a:solidFill>
                <a:latin typeface="+mn-lt"/>
                <a:ea typeface="+mn-ea"/>
                <a:cs typeface="+mn-cs"/>
              </a:rPr>
              <a:t> (13 </a:t>
            </a:r>
            <a:r>
              <a:rPr lang="zh-CN" altLang="en-US" sz="1200" b="0" i="0" u="none" strike="noStrike" kern="1200" baseline="0" dirty="0">
                <a:solidFill>
                  <a:schemeClr val="tx1"/>
                </a:solidFill>
                <a:latin typeface="+mn-lt"/>
                <a:ea typeface="+mn-ea"/>
                <a:cs typeface="+mn-cs"/>
              </a:rPr>
              <a:t>项研究</a:t>
            </a:r>
            <a:r>
              <a:rPr lang="en-US" sz="1200" b="0" i="0" u="none" strike="noStrike" kern="1200" baseline="0" dirty="0">
                <a:solidFill>
                  <a:schemeClr val="tx1"/>
                </a:solidFill>
                <a:latin typeface="+mn-lt"/>
                <a:ea typeface="+mn-ea"/>
                <a:cs typeface="+mn-cs"/>
              </a:rPr>
              <a:t>, </a:t>
            </a:r>
            <a:r>
              <a:rPr lang="zh-CN" altLang="en-US" sz="1200" b="0" i="0" u="none" strike="noStrike" kern="1200" baseline="0" dirty="0">
                <a:solidFill>
                  <a:schemeClr val="tx1"/>
                </a:solidFill>
                <a:latin typeface="+mn-lt"/>
                <a:ea typeface="+mn-ea"/>
                <a:cs typeface="+mn-cs"/>
              </a:rPr>
              <a:t>超过 </a:t>
            </a:r>
            <a:r>
              <a:rPr lang="en-US" sz="1200" b="0" i="0" u="none" strike="noStrike" kern="1200" baseline="0" dirty="0">
                <a:solidFill>
                  <a:schemeClr val="tx1"/>
                </a:solidFill>
                <a:latin typeface="+mn-lt"/>
                <a:ea typeface="+mn-ea"/>
                <a:cs typeface="+mn-cs"/>
              </a:rPr>
              <a:t>13 500</a:t>
            </a:r>
            <a:r>
              <a:rPr lang="zh-CN" altLang="en-US" sz="1200" b="0" i="0" u="none" strike="noStrike" kern="1200" baseline="0" dirty="0">
                <a:solidFill>
                  <a:schemeClr val="tx1"/>
                </a:solidFill>
                <a:latin typeface="+mn-lt"/>
                <a:ea typeface="+mn-ea"/>
                <a:cs typeface="+mn-cs"/>
              </a:rPr>
              <a:t> 例患者</a:t>
            </a:r>
            <a:r>
              <a:rPr lang="en-US" sz="1200" b="0" i="0" u="none" strike="noStrike" kern="1200" baseline="0" dirty="0">
                <a:solidFill>
                  <a:schemeClr val="tx1"/>
                </a:solidFill>
                <a:latin typeface="+mn-lt"/>
                <a:ea typeface="+mn-ea"/>
                <a:cs typeface="+mn-cs"/>
              </a:rPr>
              <a:t>)</a:t>
            </a:r>
            <a:endParaRPr lang="en-GB" b="0" i="0" dirty="0"/>
          </a:p>
          <a:p>
            <a:endParaRPr lang="en-GB" dirty="0"/>
          </a:p>
          <a:p>
            <a:r>
              <a:rPr lang="zh-CN" altLang="en-US" sz="1200" b="0" i="0" u="none" strike="noStrike" kern="1200" baseline="0" dirty="0">
                <a:solidFill>
                  <a:schemeClr val="tx1"/>
                </a:solidFill>
                <a:latin typeface="+mn-lt"/>
                <a:ea typeface="+mn-ea"/>
                <a:cs typeface="+mn-cs"/>
              </a:rPr>
              <a:t>治疗对脑萎缩和残疾进展影响的相关性，与治疗对</a:t>
            </a:r>
            <a:r>
              <a:rPr lang="en-US" altLang="zh-CN" sz="1200" b="0" i="0" u="none" strike="noStrike" kern="1200" baseline="0" dirty="0">
                <a:solidFill>
                  <a:schemeClr val="tx1"/>
                </a:solidFill>
                <a:latin typeface="+mn-lt"/>
                <a:ea typeface="+mn-ea"/>
                <a:cs typeface="+mn-cs"/>
              </a:rPr>
              <a:t>MRI</a:t>
            </a:r>
            <a:r>
              <a:rPr lang="zh-CN" altLang="en-US" sz="1200" b="0" i="0" u="none" strike="noStrike" kern="1200" baseline="0" dirty="0">
                <a:solidFill>
                  <a:schemeClr val="tx1"/>
                </a:solidFill>
                <a:latin typeface="+mn-lt"/>
                <a:ea typeface="+mn-ea"/>
                <a:cs typeface="+mn-cs"/>
              </a:rPr>
              <a:t>病变和残疾进展影响的相关性无关。 当两种</a:t>
            </a:r>
            <a:r>
              <a:rPr lang="en-US" altLang="zh-CN" sz="1200" b="0" i="0" u="none" strike="noStrike" kern="1200" baseline="0" dirty="0">
                <a:solidFill>
                  <a:schemeClr val="tx1"/>
                </a:solidFill>
                <a:latin typeface="+mn-lt"/>
                <a:ea typeface="+mn-ea"/>
                <a:cs typeface="+mn-cs"/>
              </a:rPr>
              <a:t>MRI</a:t>
            </a:r>
            <a:r>
              <a:rPr lang="zh-CN" altLang="en-US" sz="1200" b="0" i="0" u="none" strike="noStrike" kern="1200" baseline="0" dirty="0">
                <a:solidFill>
                  <a:schemeClr val="tx1"/>
                </a:solidFill>
                <a:latin typeface="+mn-lt"/>
                <a:ea typeface="+mn-ea"/>
                <a:cs typeface="+mn-cs"/>
              </a:rPr>
              <a:t>标记物组合时，与残疾进展的相关性更大（</a:t>
            </a:r>
            <a:r>
              <a:rPr lang="en-US" altLang="zh-CN" sz="1200" b="0" i="0" u="none" strike="noStrike" kern="1200" baseline="0" dirty="0">
                <a:solidFill>
                  <a:schemeClr val="tx1"/>
                </a:solidFill>
                <a:latin typeface="+mn-lt"/>
                <a:ea typeface="+mn-ea"/>
                <a:cs typeface="+mn-cs"/>
              </a:rPr>
              <a:t>R2 = 0.75</a:t>
            </a:r>
            <a:r>
              <a:rPr lang="zh-CN" altLang="en-US" sz="1200" b="0" i="0" u="none" strike="noStrike" kern="1200" baseline="0" dirty="0">
                <a:solidFill>
                  <a:schemeClr val="tx1"/>
                </a:solidFill>
                <a:latin typeface="+mn-lt"/>
                <a:ea typeface="+mn-ea"/>
                <a:cs typeface="+mn-cs"/>
              </a:rPr>
              <a:t>）</a:t>
            </a:r>
            <a:r>
              <a:rPr lang="en-US" altLang="zh-CN" sz="1200" b="0" i="0" u="none" strike="noStrike" kern="1200" baseline="30000" dirty="0">
                <a:solidFill>
                  <a:schemeClr val="tx1"/>
                </a:solidFill>
                <a:latin typeface="+mn-lt"/>
                <a:ea typeface="+mn-ea"/>
                <a:cs typeface="+mn-cs"/>
              </a:rPr>
              <a:t>4</a:t>
            </a:r>
            <a:r>
              <a:rPr lang="zh-CN" altLang="en-US" sz="1200" b="0" i="0" u="none" strike="noStrike" kern="1200" baseline="0" dirty="0">
                <a:solidFill>
                  <a:schemeClr val="tx1"/>
                </a:solidFill>
                <a:latin typeface="+mn-lt"/>
                <a:ea typeface="+mn-ea"/>
                <a:cs typeface="+mn-cs"/>
              </a:rPr>
              <a:t>。</a:t>
            </a:r>
          </a:p>
          <a:p>
            <a:endParaRPr lang="zh-CN" altLang="en-US" sz="1200" b="0" i="0" u="none" strike="noStrike" kern="1200" baseline="0" dirty="0">
              <a:solidFill>
                <a:schemeClr val="tx1"/>
              </a:solidFill>
              <a:latin typeface="+mn-lt"/>
              <a:ea typeface="+mn-ea"/>
              <a:cs typeface="+mn-cs"/>
            </a:endParaRPr>
          </a:p>
          <a:p>
            <a:r>
              <a:rPr lang="zh-CN" altLang="en-US" sz="1200" b="0" i="0" u="none" strike="noStrike" kern="1200" baseline="0" dirty="0">
                <a:solidFill>
                  <a:schemeClr val="tx1"/>
                </a:solidFill>
                <a:latin typeface="+mn-lt"/>
                <a:ea typeface="+mn-ea"/>
                <a:cs typeface="+mn-cs"/>
              </a:rPr>
              <a:t>证据进一步表明：</a:t>
            </a:r>
          </a:p>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脑萎缩和病变容积均可预测残疾进展</a:t>
            </a:r>
            <a:r>
              <a:rPr lang="en-US" altLang="zh-CN" sz="1200" b="0" i="0" u="none" strike="noStrike" kern="1200" baseline="30000" dirty="0">
                <a:solidFill>
                  <a:schemeClr val="tx1"/>
                </a:solidFill>
                <a:latin typeface="+mn-lt"/>
                <a:ea typeface="+mn-ea"/>
                <a:cs typeface="+mn-cs"/>
              </a:rPr>
              <a:t>5</a:t>
            </a:r>
            <a:r>
              <a:rPr lang="zh-CN" altLang="en-US" sz="1200" b="0" i="0" u="none" strike="noStrike" kern="1200" baseline="0" dirty="0">
                <a:solidFill>
                  <a:schemeClr val="tx1"/>
                </a:solidFill>
                <a:latin typeface="+mn-lt"/>
                <a:ea typeface="+mn-ea"/>
                <a:cs typeface="+mn-cs"/>
              </a:rPr>
              <a:t>。</a:t>
            </a:r>
            <a:endParaRPr lang="en-US" altLang="zh-CN"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CN" altLang="en-US" sz="1200" b="0" i="0" u="none" strike="noStrike" kern="1200" baseline="0" dirty="0">
                <a:solidFill>
                  <a:schemeClr val="tx1"/>
                </a:solidFill>
                <a:latin typeface="+mn-lt"/>
                <a:ea typeface="+mn-ea"/>
                <a:cs typeface="+mn-cs"/>
              </a:rPr>
              <a:t>通过疾病活动性和新的病灶发现的对</a:t>
            </a:r>
            <a:r>
              <a:rPr lang="en-US" altLang="zh-CN" sz="1200" b="0" i="0" u="none" strike="noStrike" kern="1200" baseline="0" dirty="0">
                <a:solidFill>
                  <a:schemeClr val="tx1"/>
                </a:solidFill>
                <a:latin typeface="+mn-lt"/>
                <a:ea typeface="+mn-ea"/>
                <a:cs typeface="+mn-cs"/>
              </a:rPr>
              <a:t>DMT</a:t>
            </a:r>
            <a:r>
              <a:rPr lang="zh-CN" altLang="en-US" sz="1200" b="0" i="0" u="none" strike="noStrike" kern="1200" baseline="0" dirty="0">
                <a:solidFill>
                  <a:schemeClr val="tx1"/>
                </a:solidFill>
                <a:latin typeface="+mn-lt"/>
                <a:ea typeface="+mn-ea"/>
                <a:cs typeface="+mn-cs"/>
              </a:rPr>
              <a:t>初始治疗反应不良，预示着复发和残疾进展</a:t>
            </a:r>
            <a:r>
              <a:rPr lang="en-US" altLang="zh-CN" sz="1200" b="0" i="0" u="none" strike="noStrike" kern="1200" baseline="30000" dirty="0">
                <a:solidFill>
                  <a:schemeClr val="tx1"/>
                </a:solidFill>
                <a:latin typeface="+mn-lt"/>
                <a:ea typeface="+mn-ea"/>
                <a:cs typeface="+mn-cs"/>
              </a:rPr>
              <a:t>6</a:t>
            </a:r>
            <a:r>
              <a:rPr lang="zh-CN" altLang="en-US" sz="1200" b="0" i="0" u="none" strike="noStrike" kern="1200" baseline="0" dirty="0">
                <a:solidFill>
                  <a:schemeClr val="tx1"/>
                </a:solidFill>
                <a:latin typeface="+mn-lt"/>
                <a:ea typeface="+mn-ea"/>
                <a:cs typeface="+mn-cs"/>
              </a:rPr>
              <a:t>。</a:t>
            </a:r>
          </a:p>
          <a:p>
            <a:endParaRPr lang="zh-CN" altLang="en-US" sz="1200" b="0" i="0" u="none" strike="noStrike" kern="1200" baseline="0" dirty="0">
              <a:solidFill>
                <a:schemeClr val="tx1"/>
              </a:solidFill>
              <a:latin typeface="+mn-lt"/>
              <a:ea typeface="+mn-ea"/>
              <a:cs typeface="+mn-cs"/>
            </a:endParaRPr>
          </a:p>
          <a:p>
            <a:r>
              <a:rPr lang="zh-CN" altLang="en-US" sz="1200" b="0" i="0" u="none" strike="noStrike" kern="1200" baseline="0" dirty="0">
                <a:solidFill>
                  <a:schemeClr val="tx1"/>
                </a:solidFill>
                <a:latin typeface="+mn-lt"/>
                <a:ea typeface="+mn-ea"/>
                <a:cs typeface="+mn-cs"/>
              </a:rPr>
              <a:t>有证据表明，所有预测未来复发和残疾进展的参数都应包括在疾病活动评估中。</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sz="1200" b="0" i="0" u="none" strike="noStrike" kern="1200" baseline="0" dirty="0" err="1">
                <a:solidFill>
                  <a:schemeClr val="tx1"/>
                </a:solidFill>
                <a:latin typeface="+mn-lt"/>
                <a:ea typeface="+mn-ea"/>
                <a:cs typeface="+mn-cs"/>
              </a:rPr>
              <a:t>Sormani</a:t>
            </a:r>
            <a:r>
              <a:rPr lang="it-IT" sz="1200" b="0" i="0" u="none" strike="noStrike" kern="1200" baseline="0" dirty="0">
                <a:solidFill>
                  <a:schemeClr val="tx1"/>
                </a:solidFill>
                <a:latin typeface="+mn-lt"/>
                <a:ea typeface="+mn-ea"/>
                <a:cs typeface="+mn-cs"/>
              </a:rPr>
              <a:t> MP et al.</a:t>
            </a:r>
            <a:r>
              <a:rPr lang="en-GB" sz="1200" b="0" i="0" u="none" strike="noStrike" kern="1200" baseline="0" dirty="0">
                <a:solidFill>
                  <a:schemeClr val="tx1"/>
                </a:solidFill>
                <a:latin typeface="+mn-lt"/>
                <a:ea typeface="+mn-ea"/>
                <a:cs typeface="+mn-cs"/>
              </a:rPr>
              <a:t> Neurology 2010;75:302–9.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u="none" strike="noStrike" kern="1200" baseline="0" dirty="0" err="1">
                <a:solidFill>
                  <a:schemeClr val="tx1"/>
                </a:solidFill>
                <a:latin typeface="+mn-lt"/>
                <a:ea typeface="+mn-ea"/>
                <a:cs typeface="+mn-cs"/>
              </a:rPr>
              <a:t>Sormani</a:t>
            </a:r>
            <a:r>
              <a:rPr lang="en-GB" sz="1200" b="0" i="0" u="none" strike="noStrike" kern="1200" baseline="0" dirty="0">
                <a:solidFill>
                  <a:schemeClr val="tx1"/>
                </a:solidFill>
                <a:latin typeface="+mn-lt"/>
                <a:ea typeface="+mn-ea"/>
                <a:cs typeface="+mn-cs"/>
              </a:rPr>
              <a:t> MP, </a:t>
            </a:r>
            <a:r>
              <a:rPr lang="en-GB" sz="1200" b="0" i="0" u="none" strike="noStrike" kern="1200" baseline="0" dirty="0" err="1">
                <a:solidFill>
                  <a:schemeClr val="tx1"/>
                </a:solidFill>
                <a:latin typeface="+mn-lt"/>
                <a:ea typeface="+mn-ea"/>
                <a:cs typeface="+mn-cs"/>
              </a:rPr>
              <a:t>Bruzzi</a:t>
            </a:r>
            <a:r>
              <a:rPr lang="en-GB" sz="1200" b="0" i="0" u="none" strike="noStrike" kern="1200" baseline="0" dirty="0">
                <a:solidFill>
                  <a:schemeClr val="tx1"/>
                </a:solidFill>
                <a:latin typeface="+mn-lt"/>
                <a:ea typeface="+mn-ea"/>
                <a:cs typeface="+mn-cs"/>
              </a:rPr>
              <a:t> P. Lancet </a:t>
            </a:r>
            <a:r>
              <a:rPr lang="en-GB" sz="1200" b="0" i="0" u="none" strike="noStrike" kern="1200" baseline="0" dirty="0" err="1">
                <a:solidFill>
                  <a:schemeClr val="tx1"/>
                </a:solidFill>
                <a:latin typeface="+mn-lt"/>
                <a:ea typeface="+mn-ea"/>
                <a:cs typeface="+mn-cs"/>
              </a:rPr>
              <a:t>Neurol</a:t>
            </a:r>
            <a:r>
              <a:rPr lang="en-GB" sz="1200" b="0" i="0" u="none" strike="noStrike" kern="1200" baseline="0" dirty="0">
                <a:solidFill>
                  <a:schemeClr val="tx1"/>
                </a:solidFill>
                <a:latin typeface="+mn-lt"/>
                <a:ea typeface="+mn-ea"/>
                <a:cs typeface="+mn-cs"/>
              </a:rPr>
              <a:t> 2013;12:669–76.</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sz="1200" b="0" i="0" u="none" strike="noStrike" kern="1200" baseline="0" dirty="0" err="1">
                <a:solidFill>
                  <a:schemeClr val="tx1"/>
                </a:solidFill>
                <a:latin typeface="+mn-lt"/>
                <a:ea typeface="+mn-ea"/>
                <a:cs typeface="+mn-cs"/>
              </a:rPr>
              <a:t>Sormani</a:t>
            </a:r>
            <a:r>
              <a:rPr lang="it-IT" sz="1200" b="0" i="0" u="none" strike="noStrike" kern="1200" baseline="0" dirty="0">
                <a:solidFill>
                  <a:schemeClr val="tx1"/>
                </a:solidFill>
                <a:latin typeface="+mn-lt"/>
                <a:ea typeface="+mn-ea"/>
                <a:cs typeface="+mn-cs"/>
              </a:rPr>
              <a:t> MP et al.</a:t>
            </a:r>
            <a:r>
              <a:rPr lang="en-GB" sz="1200" b="0" i="0" u="none" strike="noStrike" kern="1200" baseline="0" dirty="0">
                <a:solidFill>
                  <a:schemeClr val="tx1"/>
                </a:solidFill>
                <a:latin typeface="+mn-lt"/>
                <a:ea typeface="+mn-ea"/>
                <a:cs typeface="+mn-cs"/>
              </a:rPr>
              <a:t> Ann </a:t>
            </a:r>
            <a:r>
              <a:rPr lang="en-GB" sz="1200" b="0" i="0" u="none" strike="noStrike" kern="1200" baseline="0" dirty="0" err="1">
                <a:solidFill>
                  <a:schemeClr val="tx1"/>
                </a:solidFill>
                <a:latin typeface="+mn-lt"/>
                <a:ea typeface="+mn-ea"/>
                <a:cs typeface="+mn-cs"/>
              </a:rPr>
              <a:t>Neurol</a:t>
            </a:r>
            <a:r>
              <a:rPr lang="en-GB" sz="1200" b="0" i="0" u="none" strike="noStrike" kern="1200" baseline="0" dirty="0">
                <a:solidFill>
                  <a:schemeClr val="tx1"/>
                </a:solidFill>
                <a:latin typeface="+mn-lt"/>
                <a:ea typeface="+mn-ea"/>
                <a:cs typeface="+mn-cs"/>
              </a:rPr>
              <a:t> 2009;65:268–75.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u="none" strike="noStrike" kern="1200" baseline="0" dirty="0" err="1">
                <a:solidFill>
                  <a:schemeClr val="tx1"/>
                </a:solidFill>
                <a:latin typeface="+mn-lt"/>
                <a:ea typeface="+mn-ea"/>
                <a:cs typeface="+mn-cs"/>
              </a:rPr>
              <a:t>Sormani</a:t>
            </a:r>
            <a:r>
              <a:rPr lang="en-GB" sz="1200" b="0" i="0" u="none" strike="noStrike" kern="1200" baseline="0" dirty="0">
                <a:solidFill>
                  <a:schemeClr val="tx1"/>
                </a:solidFill>
                <a:latin typeface="+mn-lt"/>
                <a:ea typeface="+mn-ea"/>
                <a:cs typeface="+mn-cs"/>
              </a:rPr>
              <a:t> MP et al. Ann </a:t>
            </a:r>
            <a:r>
              <a:rPr lang="en-GB" sz="1200" b="0" i="0" u="none" strike="noStrike" kern="1200" baseline="0" dirty="0" err="1">
                <a:solidFill>
                  <a:schemeClr val="tx1"/>
                </a:solidFill>
                <a:latin typeface="+mn-lt"/>
                <a:ea typeface="+mn-ea"/>
                <a:cs typeface="+mn-cs"/>
              </a:rPr>
              <a:t>Neurol</a:t>
            </a:r>
            <a:r>
              <a:rPr lang="en-GB" sz="1200" b="0" i="0" u="none" strike="noStrike" kern="1200" baseline="0" dirty="0">
                <a:solidFill>
                  <a:schemeClr val="tx1"/>
                </a:solidFill>
                <a:latin typeface="+mn-lt"/>
                <a:ea typeface="+mn-ea"/>
                <a:cs typeface="+mn-cs"/>
              </a:rPr>
              <a:t> 2014;75:43–9.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u="none" strike="noStrike" kern="1200" baseline="0" dirty="0">
                <a:solidFill>
                  <a:schemeClr val="tx1"/>
                </a:solidFill>
                <a:latin typeface="+mn-lt"/>
                <a:ea typeface="+mn-ea"/>
                <a:cs typeface="+mn-cs"/>
              </a:rPr>
              <a:t>Popescu V </a:t>
            </a:r>
            <a:r>
              <a:rPr lang="en-GB"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J Neurol Neurosurg Psychiatry </a:t>
            </a:r>
            <a:r>
              <a:rPr lang="en-US" sz="1200" b="0" i="0" u="none" strike="noStrike" kern="1200" baseline="0" dirty="0">
                <a:solidFill>
                  <a:schemeClr val="tx1"/>
                </a:solidFill>
                <a:latin typeface="+mn-lt"/>
                <a:ea typeface="+mn-ea"/>
                <a:cs typeface="+mn-cs"/>
              </a:rPr>
              <a:t>2013;84:1082–91.</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Dobson R </a:t>
            </a:r>
            <a:r>
              <a:rPr lang="en-US" sz="1200" b="0" i="1" u="none" strike="noStrike" kern="1200" baseline="0" dirty="0">
                <a:solidFill>
                  <a:schemeClr val="tx1"/>
                </a:solidFill>
                <a:latin typeface="+mn-lt"/>
                <a:ea typeface="+mn-ea"/>
                <a:cs typeface="+mn-cs"/>
              </a:rPr>
              <a:t>et al. Neurology </a:t>
            </a:r>
            <a:r>
              <a:rPr lang="en-US" sz="1200" b="0" i="0" u="none" strike="noStrike" kern="1200" baseline="0" dirty="0">
                <a:solidFill>
                  <a:schemeClr val="tx1"/>
                </a:solidFill>
                <a:latin typeface="+mn-lt"/>
                <a:ea typeface="+mn-ea"/>
                <a:cs typeface="+mn-cs"/>
              </a:rPr>
              <a:t>2014;82:248–54.</a:t>
            </a:r>
          </a:p>
        </p:txBody>
      </p:sp>
      <p:sp>
        <p:nvSpPr>
          <p:cNvPr id="4" name="Slide Number Placeholder 3"/>
          <p:cNvSpPr>
            <a:spLocks noGrp="1"/>
          </p:cNvSpPr>
          <p:nvPr>
            <p:ph type="sldNum" sz="quarter" idx="10"/>
          </p:nvPr>
        </p:nvSpPr>
        <p:spPr/>
        <p:txBody>
          <a:bodyPr/>
          <a:lstStyle/>
          <a:p>
            <a:fld id="{75ABF00B-E759-44FA-A485-6C01B3164ED1}" type="slidenum">
              <a:rPr lang="en-GB" smtClean="0"/>
              <a:pPr/>
              <a:t>29</a:t>
            </a:fld>
            <a:endParaRPr lang="en-GB" dirty="0"/>
          </a:p>
        </p:txBody>
      </p:sp>
    </p:spTree>
    <p:extLst>
      <p:ext uri="{BB962C8B-B14F-4D97-AF65-F5344CB8AC3E}">
        <p14:creationId xmlns:p14="http://schemas.microsoft.com/office/powerpoint/2010/main" val="789895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aseline="0" dirty="0"/>
              <a:t>临床医生对“疾病活动”的看法，与其对疾病的处方和管理有直接影响。</a:t>
            </a:r>
          </a:p>
          <a:p>
            <a:endParaRPr lang="zh-CN" altLang="en-US" baseline="0" dirty="0"/>
          </a:p>
          <a:p>
            <a:r>
              <a:rPr lang="zh-CN" altLang="en-US" baseline="0" dirty="0"/>
              <a:t>假设疾病不活跃的危险，可能在于不会开始或继续治疗。</a:t>
            </a:r>
          </a:p>
          <a:p>
            <a:endParaRPr lang="zh-CN" altLang="en-US" baseline="0" dirty="0"/>
          </a:p>
          <a:p>
            <a:r>
              <a:rPr lang="zh-CN" altLang="en-US" baseline="0" dirty="0"/>
              <a:t>目前还没有足够的证据来建议监测幻灯中的候选参数</a:t>
            </a:r>
            <a:r>
              <a:rPr lang="en-US" altLang="zh-CN" baseline="0" dirty="0"/>
              <a:t>; </a:t>
            </a:r>
            <a:r>
              <a:rPr lang="zh-CN" altLang="en-US" baseline="0" dirty="0"/>
              <a:t>随着证据的增长，临床医生应该及时了解最新证据。</a:t>
            </a:r>
            <a:endParaRPr lang="en-GB" baseline="0"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30</a:t>
            </a:fld>
            <a:endParaRPr lang="en-GB" dirty="0"/>
          </a:p>
        </p:txBody>
      </p:sp>
    </p:spTree>
    <p:extLst>
      <p:ext uri="{BB962C8B-B14F-4D97-AF65-F5344CB8AC3E}">
        <p14:creationId xmlns:p14="http://schemas.microsoft.com/office/powerpoint/2010/main" val="317690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注意：</a:t>
            </a:r>
            <a:r>
              <a:rPr lang="en-US" altLang="zh-CN" dirty="0"/>
              <a:t>‘</a:t>
            </a:r>
            <a:r>
              <a:rPr lang="zh-CN" altLang="en-US" dirty="0"/>
              <a:t>换用不同的</a:t>
            </a:r>
            <a:r>
              <a:rPr lang="en-US" altLang="zh-CN" dirty="0"/>
              <a:t>DMT'</a:t>
            </a:r>
            <a:r>
              <a:rPr lang="zh-CN" altLang="en-US" dirty="0"/>
              <a:t>是指接受维持治疗的患者。</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在接受诱导治疗的患者中，根据定义，这些治疗作为短期疗程，如果疾病再活动可能是需要中心和治疗的指征。</a:t>
            </a:r>
            <a:endParaRPr lang="en-US"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31</a:t>
            </a:fld>
            <a:endParaRPr lang="en-GB" dirty="0"/>
          </a:p>
        </p:txBody>
      </p:sp>
    </p:spTree>
    <p:extLst>
      <p:ext uri="{BB962C8B-B14F-4D97-AF65-F5344CB8AC3E}">
        <p14:creationId xmlns:p14="http://schemas.microsoft.com/office/powerpoint/2010/main" val="292771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4</a:t>
            </a:fld>
            <a:endParaRPr lang="en-GB" dirty="0"/>
          </a:p>
        </p:txBody>
      </p:sp>
    </p:spTree>
    <p:extLst>
      <p:ext uri="{BB962C8B-B14F-4D97-AF65-F5344CB8AC3E}">
        <p14:creationId xmlns:p14="http://schemas.microsoft.com/office/powerpoint/2010/main" val="3952108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32</a:t>
            </a:fld>
            <a:endParaRPr lang="en-GB" dirty="0"/>
          </a:p>
        </p:txBody>
      </p:sp>
    </p:spTree>
    <p:extLst>
      <p:ext uri="{BB962C8B-B14F-4D97-AF65-F5344CB8AC3E}">
        <p14:creationId xmlns:p14="http://schemas.microsoft.com/office/powerpoint/2010/main" val="3143650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33</a:t>
            </a:fld>
            <a:endParaRPr lang="en-GB" dirty="0"/>
          </a:p>
        </p:txBody>
      </p:sp>
    </p:spTree>
    <p:extLst>
      <p:ext uri="{BB962C8B-B14F-4D97-AF65-F5344CB8AC3E}">
        <p14:creationId xmlns:p14="http://schemas.microsoft.com/office/powerpoint/2010/main" val="17066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34</a:t>
            </a:fld>
            <a:endParaRPr lang="en-GB" dirty="0"/>
          </a:p>
        </p:txBody>
      </p:sp>
    </p:spTree>
    <p:extLst>
      <p:ext uri="{BB962C8B-B14F-4D97-AF65-F5344CB8AC3E}">
        <p14:creationId xmlns:p14="http://schemas.microsoft.com/office/powerpoint/2010/main" val="345290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35</a:t>
            </a:fld>
            <a:endParaRPr lang="en-GB" dirty="0"/>
          </a:p>
        </p:txBody>
      </p:sp>
    </p:spTree>
    <p:extLst>
      <p:ext uri="{BB962C8B-B14F-4D97-AF65-F5344CB8AC3E}">
        <p14:creationId xmlns:p14="http://schemas.microsoft.com/office/powerpoint/2010/main" val="2944746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36</a:t>
            </a:fld>
            <a:endParaRPr lang="en-GB" dirty="0"/>
          </a:p>
        </p:txBody>
      </p:sp>
    </p:spTree>
    <p:extLst>
      <p:ext uri="{BB962C8B-B14F-4D97-AF65-F5344CB8AC3E}">
        <p14:creationId xmlns:p14="http://schemas.microsoft.com/office/powerpoint/2010/main" val="413547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37</a:t>
            </a:fld>
            <a:endParaRPr lang="en-GB" dirty="0"/>
          </a:p>
        </p:txBody>
      </p:sp>
    </p:spTree>
    <p:extLst>
      <p:ext uri="{BB962C8B-B14F-4D97-AF65-F5344CB8AC3E}">
        <p14:creationId xmlns:p14="http://schemas.microsoft.com/office/powerpoint/2010/main" val="140492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38</a:t>
            </a:fld>
            <a:endParaRPr lang="en-GB" dirty="0"/>
          </a:p>
        </p:txBody>
      </p:sp>
    </p:spTree>
    <p:extLst>
      <p:ext uri="{BB962C8B-B14F-4D97-AF65-F5344CB8AC3E}">
        <p14:creationId xmlns:p14="http://schemas.microsoft.com/office/powerpoint/2010/main" val="4276299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916F088-1C65-4156-93BA-DA2F7C5F580D}" type="slidenum">
              <a:rPr lang="en-GB" smtClean="0"/>
              <a:pPr/>
              <a:t>39</a:t>
            </a:fld>
            <a:endParaRPr lang="en-GB" dirty="0"/>
          </a:p>
        </p:txBody>
      </p:sp>
    </p:spTree>
    <p:extLst>
      <p:ext uri="{BB962C8B-B14F-4D97-AF65-F5344CB8AC3E}">
        <p14:creationId xmlns:p14="http://schemas.microsoft.com/office/powerpoint/2010/main" val="1839206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6</a:t>
            </a:fld>
            <a:endParaRPr lang="en-GB" dirty="0"/>
          </a:p>
        </p:txBody>
      </p:sp>
    </p:spTree>
    <p:extLst>
      <p:ext uri="{BB962C8B-B14F-4D97-AF65-F5344CB8AC3E}">
        <p14:creationId xmlns:p14="http://schemas.microsoft.com/office/powerpoint/2010/main" val="178175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这是一张目录幻灯</a:t>
            </a:r>
            <a:r>
              <a:rPr lang="en-US" altLang="zh-CN"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有关这些要点的更多信息可以在后续幻灯片中找到。</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证据表明，时间在多发性硬化症中确实很重要。</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a:solidFill>
                  <a:schemeClr val="tx1"/>
                </a:solidFill>
                <a:effectLst/>
                <a:latin typeface="+mn-lt"/>
                <a:ea typeface="+mn-ea"/>
                <a:cs typeface="+mn-cs"/>
              </a:rPr>
              <a:t>即使没有临床症状，疾病活动仍然存在</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正在进行的疾病活动包括弥漫性组织损伤和</a:t>
            </a:r>
            <a:r>
              <a:rPr lang="en-US" altLang="zh-CN" sz="1200" kern="1200" dirty="0">
                <a:solidFill>
                  <a:schemeClr val="tx1"/>
                </a:solidFill>
                <a:effectLst/>
                <a:latin typeface="+mn-lt"/>
                <a:ea typeface="+mn-ea"/>
                <a:cs typeface="+mn-cs"/>
              </a:rPr>
              <a:t>CNS</a:t>
            </a:r>
            <a:r>
              <a:rPr lang="zh-CN" altLang="en-US" sz="1200" kern="1200" dirty="0">
                <a:solidFill>
                  <a:schemeClr val="tx1"/>
                </a:solidFill>
                <a:effectLst/>
                <a:latin typeface="+mn-lt"/>
                <a:ea typeface="+mn-ea"/>
                <a:cs typeface="+mn-cs"/>
              </a:rPr>
              <a:t>白质和灰质中离散的大病变的形成</a:t>
            </a:r>
            <a:r>
              <a:rPr lang="en-US" altLang="zh-CN" sz="1200" kern="1200" baseline="300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a:solidFill>
                  <a:schemeClr val="tx1"/>
                </a:solidFill>
                <a:effectLst/>
                <a:latin typeface="+mn-lt"/>
                <a:ea typeface="+mn-ea"/>
                <a:cs typeface="+mn-cs"/>
              </a:rPr>
              <a:t>必须保留神经储备</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如果疾病活动得不到控制，即使在临床缓解期间，神经储备也会消耗殆尽</a:t>
            </a:r>
            <a:r>
              <a:rPr lang="en-US" altLang="zh-CN" sz="1200" kern="1200" baseline="30000" dirty="0">
                <a:solidFill>
                  <a:schemeClr val="tx1"/>
                </a:solidFill>
                <a:effectLst/>
                <a:latin typeface="+mn-lt"/>
                <a:ea typeface="+mn-ea"/>
                <a:cs typeface="+mn-cs"/>
              </a:rPr>
              <a:t>2-4</a:t>
            </a:r>
            <a:r>
              <a:rPr lang="zh-CN" alt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zh-CN" altLang="en-US" sz="1200" b="1" kern="1200" dirty="0">
                <a:solidFill>
                  <a:schemeClr val="tx1"/>
                </a:solidFill>
                <a:effectLst/>
                <a:latin typeface="+mn-lt"/>
                <a:ea typeface="+mn-ea"/>
                <a:cs typeface="+mn-cs"/>
              </a:rPr>
              <a:t>认知障碍具有实际意义</a:t>
            </a:r>
          </a:p>
          <a:p>
            <a:r>
              <a:rPr lang="zh-CN" altLang="en-US" sz="1200" kern="1200" dirty="0">
                <a:solidFill>
                  <a:schemeClr val="tx1"/>
                </a:solidFill>
                <a:effectLst/>
                <a:latin typeface="+mn-lt"/>
                <a:ea typeface="+mn-ea"/>
                <a:cs typeface="+mn-cs"/>
              </a:rPr>
              <a:t>早期</a:t>
            </a:r>
            <a:r>
              <a:rPr lang="en-US" altLang="zh-CN" sz="1200" kern="1200" dirty="0">
                <a:solidFill>
                  <a:schemeClr val="tx1"/>
                </a:solidFill>
                <a:effectLst/>
                <a:latin typeface="+mn-lt"/>
                <a:ea typeface="+mn-ea"/>
                <a:cs typeface="+mn-cs"/>
              </a:rPr>
              <a:t>MS</a:t>
            </a:r>
            <a:r>
              <a:rPr lang="zh-CN" altLang="en-US" sz="1200" kern="1200" dirty="0">
                <a:solidFill>
                  <a:schemeClr val="tx1"/>
                </a:solidFill>
                <a:effectLst/>
                <a:latin typeface="+mn-lt"/>
                <a:ea typeface="+mn-ea"/>
                <a:cs typeface="+mn-cs"/>
              </a:rPr>
              <a:t>的认知障碍表现为疲劳，且生活质量</a:t>
            </a:r>
            <a:r>
              <a:rPr lang="en-US" altLang="zh-CN" sz="1200" kern="1200" baseline="30000" dirty="0">
                <a:solidFill>
                  <a:schemeClr val="tx1"/>
                </a:solidFill>
                <a:effectLst/>
                <a:latin typeface="+mn-lt"/>
                <a:ea typeface="+mn-ea"/>
                <a:cs typeface="+mn-cs"/>
              </a:rPr>
              <a:t>5</a:t>
            </a:r>
            <a:r>
              <a:rPr lang="zh-CN" altLang="en-US" sz="1200" kern="1200" dirty="0">
                <a:solidFill>
                  <a:schemeClr val="tx1"/>
                </a:solidFill>
                <a:effectLst/>
                <a:latin typeface="+mn-lt"/>
                <a:ea typeface="+mn-ea"/>
                <a:cs typeface="+mn-cs"/>
              </a:rPr>
              <a:t>、日常功能和就业能力降低</a:t>
            </a:r>
            <a:r>
              <a:rPr lang="en-US" altLang="zh-CN" sz="1200" kern="1200" baseline="30000" dirty="0">
                <a:solidFill>
                  <a:schemeClr val="tx1"/>
                </a:solidFill>
                <a:effectLst/>
                <a:latin typeface="+mn-lt"/>
                <a:ea typeface="+mn-ea"/>
                <a:cs typeface="+mn-cs"/>
              </a:rPr>
              <a:t>6</a:t>
            </a:r>
            <a:r>
              <a:rPr lang="zh-CN" altLang="en-US" sz="1200" kern="1200" dirty="0">
                <a:solidFill>
                  <a:schemeClr val="tx1"/>
                </a:solidFill>
                <a:effectLst/>
                <a:latin typeface="+mn-lt"/>
                <a:ea typeface="+mn-ea"/>
                <a:cs typeface="+mn-cs"/>
              </a:rPr>
              <a:t>。</a:t>
            </a:r>
          </a:p>
          <a:p>
            <a:endParaRPr lang="zh-CN" altLang="en-US" sz="1200" b="1" kern="1200" dirty="0">
              <a:solidFill>
                <a:schemeClr val="tx1"/>
              </a:solidFill>
              <a:effectLst/>
              <a:latin typeface="+mn-lt"/>
              <a:ea typeface="+mn-ea"/>
              <a:cs typeface="+mn-cs"/>
            </a:endParaRPr>
          </a:p>
          <a:p>
            <a:r>
              <a:rPr lang="zh-CN" altLang="en-US" sz="1200" b="1" kern="1200" dirty="0">
                <a:solidFill>
                  <a:schemeClr val="tx1"/>
                </a:solidFill>
                <a:effectLst/>
                <a:latin typeface="+mn-lt"/>
                <a:ea typeface="+mn-ea"/>
                <a:cs typeface="+mn-cs"/>
              </a:rPr>
              <a:t>认知障碍可预测残疾进展</a:t>
            </a:r>
          </a:p>
          <a:p>
            <a:r>
              <a:rPr lang="zh-CN" altLang="en-US" sz="1200" kern="1200" dirty="0">
                <a:solidFill>
                  <a:schemeClr val="tx1"/>
                </a:solidFill>
                <a:effectLst/>
                <a:latin typeface="+mn-lt"/>
                <a:ea typeface="+mn-ea"/>
                <a:cs typeface="+mn-cs"/>
              </a:rPr>
              <a:t>基线认知功能可预测</a:t>
            </a:r>
            <a:r>
              <a:rPr lang="en-US" altLang="zh-CN" sz="1200" kern="1200" dirty="0">
                <a:solidFill>
                  <a:schemeClr val="tx1"/>
                </a:solidFill>
                <a:effectLst/>
                <a:latin typeface="+mn-lt"/>
                <a:ea typeface="+mn-ea"/>
                <a:cs typeface="+mn-cs"/>
              </a:rPr>
              <a:t>RRMS</a:t>
            </a:r>
            <a:r>
              <a:rPr lang="zh-CN" altLang="en-US" sz="1200" kern="1200" dirty="0">
                <a:solidFill>
                  <a:schemeClr val="tx1"/>
                </a:solidFill>
                <a:effectLst/>
                <a:latin typeface="+mn-lt"/>
                <a:ea typeface="+mn-ea"/>
                <a:cs typeface="+mn-cs"/>
              </a:rPr>
              <a:t>患者的临床残疾进展</a:t>
            </a:r>
            <a:r>
              <a:rPr lang="en-US" altLang="zh-CN" sz="1200" kern="1200" baseline="30000" dirty="0">
                <a:solidFill>
                  <a:schemeClr val="tx1"/>
                </a:solidFill>
                <a:effectLst/>
                <a:latin typeface="+mn-lt"/>
                <a:ea typeface="+mn-ea"/>
                <a:cs typeface="+mn-cs"/>
              </a:rPr>
              <a:t>7,8</a:t>
            </a:r>
            <a:r>
              <a:rPr lang="zh-CN" altLang="en-US"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Filippi M, Rocca MA</a:t>
            </a:r>
            <a:r>
              <a:rPr lang="en-GB" dirty="0"/>
              <a:t>. </a:t>
            </a:r>
            <a:r>
              <a:rPr lang="en-GB" i="1" dirty="0"/>
              <a:t>J Neurol </a:t>
            </a:r>
            <a:r>
              <a:rPr lang="en-GB" dirty="0"/>
              <a:t>2005;252:16–24.</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Rocca MA </a:t>
            </a:r>
            <a:r>
              <a:rPr lang="en-GB" i="1" dirty="0"/>
              <a:t>et al</a:t>
            </a:r>
            <a:r>
              <a:rPr lang="en-GB" dirty="0"/>
              <a:t>. </a:t>
            </a:r>
            <a:r>
              <a:rPr lang="en-GB" i="1" dirty="0"/>
              <a:t>Neuroimage</a:t>
            </a:r>
            <a:r>
              <a:rPr lang="en-GB" dirty="0"/>
              <a:t> 2003;18:847–55.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Rocca MA, Filippi M. </a:t>
            </a:r>
            <a:r>
              <a:rPr lang="en-GB" i="1" dirty="0"/>
              <a:t>J Neuroimaging </a:t>
            </a:r>
            <a:r>
              <a:rPr lang="en-GB" dirty="0"/>
              <a:t>2007;17 Suppl 1:s36–41.</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Sinay V </a:t>
            </a:r>
            <a:r>
              <a:rPr lang="en-GB" i="1" dirty="0"/>
              <a:t>et al.</a:t>
            </a:r>
            <a:r>
              <a:rPr lang="en-GB" dirty="0"/>
              <a:t> </a:t>
            </a:r>
            <a:r>
              <a:rPr lang="en-GB" i="1" dirty="0"/>
              <a:t>Mult Scler</a:t>
            </a:r>
            <a:r>
              <a:rPr lang="en-GB" dirty="0"/>
              <a:t> 2015;21:945–52.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Glanz BI </a:t>
            </a:r>
            <a:r>
              <a:rPr lang="en-GB" i="1" dirty="0"/>
              <a:t>et al. J Neurol Sci </a:t>
            </a:r>
            <a:r>
              <a:rPr lang="en-GB" dirty="0"/>
              <a:t>2010;290:75–9.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Rao SM </a:t>
            </a:r>
            <a:r>
              <a:rPr lang="fr-FR" i="1" dirty="0"/>
              <a:t>et al. Neurology </a:t>
            </a:r>
            <a:r>
              <a:rPr lang="fr-FR" dirty="0"/>
              <a:t>1991;41:692–6.</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Moccia M </a:t>
            </a:r>
            <a:r>
              <a:rPr lang="fr-FR" i="1" dirty="0"/>
              <a:t>et al. Mult Scler </a:t>
            </a:r>
            <a:r>
              <a:rPr lang="fr-FR" dirty="0"/>
              <a:t>2015; doi</a:t>
            </a:r>
            <a:r>
              <a:rPr lang="en-GB" dirty="0"/>
              <a:t>:10.1177/1352458515599075.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Raghupathi K </a:t>
            </a:r>
            <a:r>
              <a:rPr lang="en-GB" i="1" dirty="0"/>
              <a:t>et al</a:t>
            </a:r>
            <a:r>
              <a:rPr lang="en-GB" dirty="0"/>
              <a:t>. Poster presented at the 31st ECTRIMS Congress, 7–10 October 2015, Barcelona, Spain.</a:t>
            </a: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7</a:t>
            </a:fld>
            <a:endParaRPr lang="en-GB" dirty="0"/>
          </a:p>
        </p:txBody>
      </p:sp>
    </p:spTree>
    <p:extLst>
      <p:ext uri="{BB962C8B-B14F-4D97-AF65-F5344CB8AC3E}">
        <p14:creationId xmlns:p14="http://schemas.microsoft.com/office/powerpoint/2010/main" val="2362084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zh-CN" sz="1200" b="0" i="0" kern="1200" dirty="0">
                <a:solidFill>
                  <a:schemeClr val="tx1"/>
                </a:solidFill>
                <a:effectLst/>
                <a:latin typeface="+mn-lt"/>
                <a:ea typeface="+mn-ea"/>
                <a:cs typeface="+mn-cs"/>
              </a:rPr>
              <a:t>MS</a:t>
            </a:r>
            <a:r>
              <a:rPr lang="zh-CN" altLang="en-US" sz="1200" b="0" i="0" kern="1200" dirty="0">
                <a:solidFill>
                  <a:schemeClr val="tx1"/>
                </a:solidFill>
                <a:effectLst/>
                <a:latin typeface="+mn-lt"/>
                <a:ea typeface="+mn-ea"/>
                <a:cs typeface="+mn-cs"/>
              </a:rPr>
              <a:t>亚临床疾病活动曾被认为仅是对白质的损伤。</a:t>
            </a:r>
          </a:p>
          <a:p>
            <a:pPr>
              <a:defRPr/>
            </a:pPr>
            <a:endParaRPr lang="zh-CN" altLang="en-US" sz="1200" b="0" i="0" kern="1200" dirty="0">
              <a:solidFill>
                <a:schemeClr val="tx1"/>
              </a:solidFill>
              <a:effectLst/>
              <a:latin typeface="+mn-lt"/>
              <a:ea typeface="+mn-ea"/>
              <a:cs typeface="+mn-cs"/>
            </a:endParaRPr>
          </a:p>
          <a:p>
            <a:pPr>
              <a:defRPr/>
            </a:pPr>
            <a:r>
              <a:rPr lang="zh-CN" altLang="en-US" sz="1200" b="0" i="0" kern="1200" dirty="0">
                <a:solidFill>
                  <a:schemeClr val="tx1"/>
                </a:solidFill>
                <a:effectLst/>
                <a:latin typeface="+mn-lt"/>
                <a:ea typeface="+mn-ea"/>
                <a:cs typeface="+mn-cs"/>
              </a:rPr>
              <a:t>现在有证据表明疾病活动导致灰质病变和脑组织的弥漫性损伤 </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整个空间（即整个中枢神经系统）和时间损伤都在持续发生。</a:t>
            </a:r>
          </a:p>
          <a:p>
            <a:pPr>
              <a:defRPr/>
            </a:pPr>
            <a:endParaRPr lang="zh-CN" altLang="en-US" sz="1200" b="0" i="0" kern="1200" dirty="0">
              <a:solidFill>
                <a:schemeClr val="tx1"/>
              </a:solidFill>
              <a:effectLst/>
              <a:latin typeface="+mn-lt"/>
              <a:ea typeface="+mn-ea"/>
              <a:cs typeface="+mn-cs"/>
            </a:endParaRPr>
          </a:p>
          <a:p>
            <a:pPr>
              <a:defRPr/>
            </a:pPr>
            <a:r>
              <a:rPr lang="en-GB" altLang="zh-CN" sz="1200" b="0" i="0" kern="1200" dirty="0">
                <a:solidFill>
                  <a:schemeClr val="tx1"/>
                </a:solidFill>
                <a:effectLst/>
                <a:latin typeface="+mn-lt"/>
                <a:ea typeface="+mn-ea"/>
                <a:cs typeface="+mn-cs"/>
              </a:rPr>
              <a:t>De Stefano et al.</a:t>
            </a:r>
            <a:r>
              <a:rPr lang="zh-CN" altLang="en-US" sz="1200" b="0" i="0" kern="1200" dirty="0">
                <a:solidFill>
                  <a:schemeClr val="tx1"/>
                </a:solidFill>
                <a:effectLst/>
                <a:latin typeface="+mn-lt"/>
                <a:ea typeface="+mn-ea"/>
                <a:cs typeface="+mn-cs"/>
              </a:rPr>
              <a:t> 研究了</a:t>
            </a:r>
            <a:r>
              <a:rPr lang="en-US" altLang="zh-CN" sz="1200" b="0" i="0" kern="1200" dirty="0">
                <a:solidFill>
                  <a:schemeClr val="tx1"/>
                </a:solidFill>
                <a:effectLst/>
                <a:latin typeface="+mn-lt"/>
                <a:ea typeface="+mn-ea"/>
                <a:cs typeface="+mn-cs"/>
              </a:rPr>
              <a:t>963</a:t>
            </a:r>
            <a:r>
              <a:rPr lang="zh-CN" altLang="en-US" sz="1200" b="0" i="0" kern="1200" dirty="0">
                <a:solidFill>
                  <a:schemeClr val="tx1"/>
                </a:solidFill>
                <a:effectLst/>
                <a:latin typeface="+mn-lt"/>
                <a:ea typeface="+mn-ea"/>
                <a:cs typeface="+mn-cs"/>
              </a:rPr>
              <a:t>例</a:t>
            </a:r>
            <a:r>
              <a:rPr lang="en-US" altLang="zh-CN" sz="1200" b="0" i="0" kern="1200" dirty="0">
                <a:solidFill>
                  <a:schemeClr val="tx1"/>
                </a:solidFill>
                <a:effectLst/>
                <a:latin typeface="+mn-lt"/>
                <a:ea typeface="+mn-ea"/>
                <a:cs typeface="+mn-cs"/>
              </a:rPr>
              <a:t>MS</a:t>
            </a:r>
            <a:r>
              <a:rPr lang="zh-CN" altLang="en-US" sz="1200" b="0" i="0" kern="1200" dirty="0">
                <a:solidFill>
                  <a:schemeClr val="tx1"/>
                </a:solidFill>
                <a:effectLst/>
                <a:latin typeface="+mn-lt"/>
                <a:ea typeface="+mn-ea"/>
                <a:cs typeface="+mn-cs"/>
              </a:rPr>
              <a:t>患者脑萎缩的时间进程和临床亚型的差异（</a:t>
            </a:r>
            <a:r>
              <a:rPr lang="en-US" altLang="zh-CN" sz="1200" b="0" i="0" kern="1200" dirty="0">
                <a:solidFill>
                  <a:schemeClr val="tx1"/>
                </a:solidFill>
                <a:effectLst/>
                <a:latin typeface="+mn-lt"/>
                <a:ea typeface="+mn-ea"/>
                <a:cs typeface="+mn-cs"/>
              </a:rPr>
              <a:t>16</a:t>
            </a:r>
            <a:r>
              <a:rPr lang="zh-CN" altLang="en-US" sz="1200" b="0" i="0" kern="1200" dirty="0">
                <a:solidFill>
                  <a:schemeClr val="tx1"/>
                </a:solidFill>
                <a:effectLst/>
                <a:latin typeface="+mn-lt"/>
                <a:ea typeface="+mn-ea"/>
                <a:cs typeface="+mn-cs"/>
              </a:rPr>
              <a:t>％ 为提示为</a:t>
            </a:r>
            <a:r>
              <a:rPr lang="en-US" altLang="zh-CN" sz="1200" b="0" i="0" kern="1200" dirty="0">
                <a:solidFill>
                  <a:schemeClr val="tx1"/>
                </a:solidFill>
                <a:effectLst/>
                <a:latin typeface="+mn-lt"/>
                <a:ea typeface="+mn-ea"/>
                <a:cs typeface="+mn-cs"/>
              </a:rPr>
              <a:t>MS</a:t>
            </a:r>
            <a:r>
              <a:rPr lang="zh-CN" altLang="en-US" sz="1200" b="0" i="0" kern="1200" dirty="0">
                <a:solidFill>
                  <a:schemeClr val="tx1"/>
                </a:solidFill>
                <a:effectLst/>
                <a:latin typeface="+mn-lt"/>
                <a:ea typeface="+mn-ea"/>
                <a:cs typeface="+mn-cs"/>
              </a:rPr>
              <a:t>的临床孤立综合征</a:t>
            </a:r>
            <a:r>
              <a:rPr lang="en-US" altLang="zh-CN" sz="1200" b="0" i="0" kern="1200" dirty="0">
                <a:solidFill>
                  <a:schemeClr val="tx1"/>
                </a:solidFill>
                <a:effectLst/>
                <a:latin typeface="+mn-lt"/>
                <a:ea typeface="+mn-ea"/>
                <a:cs typeface="+mn-cs"/>
              </a:rPr>
              <a:t>; 60</a:t>
            </a:r>
            <a:r>
              <a:rPr lang="zh-CN" altLang="en-US" sz="1200" b="0" i="0" kern="1200" dirty="0">
                <a:solidFill>
                  <a:schemeClr val="tx1"/>
                </a:solidFill>
                <a:effectLst/>
                <a:latin typeface="+mn-lt"/>
                <a:ea typeface="+mn-ea"/>
                <a:cs typeface="+mn-cs"/>
              </a:rPr>
              <a:t>％为复发缓解型</a:t>
            </a:r>
            <a:r>
              <a:rPr lang="en-US" altLang="zh-CN" sz="1200" b="0" i="0" kern="1200" dirty="0">
                <a:solidFill>
                  <a:schemeClr val="tx1"/>
                </a:solidFill>
                <a:effectLst/>
                <a:latin typeface="+mn-lt"/>
                <a:ea typeface="+mn-ea"/>
                <a:cs typeface="+mn-cs"/>
              </a:rPr>
              <a:t>MS; 15</a:t>
            </a:r>
            <a:r>
              <a:rPr lang="zh-CN" altLang="en-US" sz="1200" b="0" i="0" kern="1200" dirty="0">
                <a:solidFill>
                  <a:schemeClr val="tx1"/>
                </a:solidFill>
                <a:effectLst/>
                <a:latin typeface="+mn-lt"/>
                <a:ea typeface="+mn-ea"/>
                <a:cs typeface="+mn-cs"/>
              </a:rPr>
              <a:t>％为继发进展型</a:t>
            </a:r>
            <a:r>
              <a:rPr lang="en-US" altLang="zh-CN" sz="1200" b="0" i="0" kern="1200" dirty="0">
                <a:solidFill>
                  <a:schemeClr val="tx1"/>
                </a:solidFill>
                <a:effectLst/>
                <a:latin typeface="+mn-lt"/>
                <a:ea typeface="+mn-ea"/>
                <a:cs typeface="+mn-cs"/>
              </a:rPr>
              <a:t>MS; 9</a:t>
            </a:r>
            <a:r>
              <a:rPr lang="zh-CN" altLang="en-US" sz="1200" b="0" i="0" kern="1200" dirty="0">
                <a:solidFill>
                  <a:schemeClr val="tx1"/>
                </a:solidFill>
                <a:effectLst/>
                <a:latin typeface="+mn-lt"/>
                <a:ea typeface="+mn-ea"/>
                <a:cs typeface="+mn-cs"/>
              </a:rPr>
              <a:t>％未为原发进展型</a:t>
            </a:r>
            <a:r>
              <a:rPr lang="en-US" altLang="zh-CN" sz="1200" b="0" i="0" kern="1200" dirty="0">
                <a:solidFill>
                  <a:schemeClr val="tx1"/>
                </a:solidFill>
                <a:effectLst/>
                <a:latin typeface="+mn-lt"/>
                <a:ea typeface="+mn-ea"/>
                <a:cs typeface="+mn-cs"/>
              </a:rPr>
              <a:t>MS</a:t>
            </a:r>
            <a:r>
              <a:rPr lang="zh-CN" altLang="en-US" sz="1200" b="0" i="0" kern="1200" dirty="0">
                <a:solidFill>
                  <a:schemeClr val="tx1"/>
                </a:solidFill>
                <a:effectLst/>
                <a:latin typeface="+mn-lt"/>
                <a:ea typeface="+mn-ea"/>
                <a:cs typeface="+mn-cs"/>
              </a:rPr>
              <a:t>）</a:t>
            </a:r>
            <a:r>
              <a:rPr lang="en-US" altLang="zh-CN" sz="1200" b="0" i="0" kern="1200" baseline="300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。不同</a:t>
            </a:r>
            <a:r>
              <a:rPr lang="en-US" altLang="zh-CN" sz="1200" b="0" i="0" kern="1200" dirty="0">
                <a:solidFill>
                  <a:schemeClr val="tx1"/>
                </a:solidFill>
                <a:effectLst/>
                <a:latin typeface="+mn-lt"/>
                <a:ea typeface="+mn-ea"/>
                <a:cs typeface="+mn-cs"/>
              </a:rPr>
              <a:t>MS</a:t>
            </a:r>
            <a:r>
              <a:rPr lang="zh-CN" altLang="en-US" sz="1200" b="0" i="0" kern="1200" dirty="0">
                <a:solidFill>
                  <a:schemeClr val="tx1"/>
                </a:solidFill>
                <a:effectLst/>
                <a:latin typeface="+mn-lt"/>
                <a:ea typeface="+mn-ea"/>
                <a:cs typeface="+mn-cs"/>
              </a:rPr>
              <a:t>亚型脑容量变化的差异（使用</a:t>
            </a:r>
            <a:r>
              <a:rPr lang="en-US" altLang="zh-CN" sz="1200" b="0" i="0" kern="1200" dirty="0">
                <a:solidFill>
                  <a:schemeClr val="tx1"/>
                </a:solidFill>
                <a:effectLst/>
                <a:latin typeface="+mn-lt"/>
                <a:ea typeface="+mn-ea"/>
                <a:cs typeface="+mn-cs"/>
              </a:rPr>
              <a:t>T1</a:t>
            </a:r>
            <a:r>
              <a:rPr lang="zh-CN" altLang="en-US" sz="1200" b="0" i="0" kern="1200" dirty="0">
                <a:solidFill>
                  <a:schemeClr val="tx1"/>
                </a:solidFill>
                <a:effectLst/>
                <a:latin typeface="+mn-lt"/>
                <a:ea typeface="+mn-ea"/>
                <a:cs typeface="+mn-cs"/>
              </a:rPr>
              <a:t>加权</a:t>
            </a:r>
            <a:r>
              <a:rPr lang="en-US" altLang="zh-CN" sz="1200" b="0" i="0" kern="1200" dirty="0">
                <a:solidFill>
                  <a:schemeClr val="tx1"/>
                </a:solidFill>
                <a:effectLst/>
                <a:latin typeface="+mn-lt"/>
                <a:ea typeface="+mn-ea"/>
                <a:cs typeface="+mn-cs"/>
              </a:rPr>
              <a:t>MRI</a:t>
            </a:r>
            <a:r>
              <a:rPr lang="zh-CN" altLang="en-US" sz="1200" b="0" i="0" kern="1200" dirty="0">
                <a:solidFill>
                  <a:schemeClr val="tx1"/>
                </a:solidFill>
                <a:effectLst/>
                <a:latin typeface="+mn-lt"/>
                <a:ea typeface="+mn-ea"/>
                <a:cs typeface="+mn-cs"/>
              </a:rPr>
              <a:t>计算）主要与基线脑容量的差异来有关。作者得出结论，脑萎缩在整个</a:t>
            </a:r>
            <a:r>
              <a:rPr lang="en-US" altLang="zh-CN" sz="1200" b="0" i="0" kern="1200" dirty="0">
                <a:solidFill>
                  <a:schemeClr val="tx1"/>
                </a:solidFill>
                <a:effectLst/>
                <a:latin typeface="+mn-lt"/>
                <a:ea typeface="+mn-ea"/>
                <a:cs typeface="+mn-cs"/>
              </a:rPr>
              <a:t>MS</a:t>
            </a:r>
            <a:r>
              <a:rPr lang="zh-CN" altLang="en-US" sz="1200" b="0" i="0" kern="1200" dirty="0">
                <a:solidFill>
                  <a:schemeClr val="tx1"/>
                </a:solidFill>
                <a:effectLst/>
                <a:latin typeface="+mn-lt"/>
                <a:ea typeface="+mn-ea"/>
                <a:cs typeface="+mn-cs"/>
              </a:rPr>
              <a:t>过程中的进展速度很大程度上与</a:t>
            </a:r>
            <a:r>
              <a:rPr lang="en-US" altLang="zh-CN" sz="1200" b="0" i="0" kern="1200" dirty="0">
                <a:solidFill>
                  <a:schemeClr val="tx1"/>
                </a:solidFill>
                <a:effectLst/>
                <a:latin typeface="+mn-lt"/>
                <a:ea typeface="+mn-ea"/>
                <a:cs typeface="+mn-cs"/>
              </a:rPr>
              <a:t>MS</a:t>
            </a:r>
            <a:r>
              <a:rPr lang="zh-CN" altLang="en-US" sz="1200" b="0" i="0" kern="1200" dirty="0">
                <a:solidFill>
                  <a:schemeClr val="tx1"/>
                </a:solidFill>
                <a:effectLst/>
                <a:latin typeface="+mn-lt"/>
                <a:ea typeface="+mn-ea"/>
                <a:cs typeface="+mn-cs"/>
              </a:rPr>
              <a:t>亚型无关。</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b="1" dirty="0"/>
          </a:p>
          <a:p>
            <a:r>
              <a:rPr lang="en-GB" b="1"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Filippi M, Rocca MA</a:t>
            </a:r>
            <a:r>
              <a:rPr lang="en-GB" dirty="0"/>
              <a:t>. </a:t>
            </a:r>
            <a:r>
              <a:rPr lang="en-GB" i="1" dirty="0"/>
              <a:t>J Neurol </a:t>
            </a:r>
            <a:r>
              <a:rPr lang="en-GB" dirty="0"/>
              <a:t>2005;252:16–24.</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De Stefano N </a:t>
            </a:r>
            <a:r>
              <a:rPr lang="it-IT" i="1" dirty="0"/>
              <a:t>et al.</a:t>
            </a:r>
            <a:r>
              <a:rPr lang="en-US" dirty="0"/>
              <a:t> </a:t>
            </a:r>
            <a:r>
              <a:rPr lang="en-US" i="1" dirty="0"/>
              <a:t>Neurology </a:t>
            </a:r>
            <a:r>
              <a:rPr lang="en-US" dirty="0"/>
              <a:t>2010;74:1868–76.</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8</a:t>
            </a:fld>
            <a:endParaRPr lang="en-GB" dirty="0"/>
          </a:p>
        </p:txBody>
      </p:sp>
    </p:spTree>
    <p:extLst>
      <p:ext uri="{BB962C8B-B14F-4D97-AF65-F5344CB8AC3E}">
        <p14:creationId xmlns:p14="http://schemas.microsoft.com/office/powerpoint/2010/main" val="10555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插图基于</a:t>
            </a:r>
            <a:r>
              <a:rPr lang="en-US" altLang="zh-CN" dirty="0"/>
              <a:t>De Stefano</a:t>
            </a:r>
            <a:r>
              <a:rPr lang="zh-CN" altLang="en-US" dirty="0"/>
              <a:t>等的研究数据</a:t>
            </a:r>
            <a:r>
              <a:rPr lang="en-US" altLang="zh-CN" baseline="30000" dirty="0"/>
              <a:t>1,2</a:t>
            </a:r>
            <a:r>
              <a:rPr lang="zh-CN" altLang="en-US" dirty="0"/>
              <a:t>。</a:t>
            </a:r>
          </a:p>
          <a:p>
            <a:endParaRPr lang="zh-CN" altLang="en-US" dirty="0"/>
          </a:p>
          <a:p>
            <a:r>
              <a:rPr lang="zh-CN" altLang="en-US" dirty="0"/>
              <a:t>在健康成人中，随着年龄增长会出现少量脑萎缩（平均值</a:t>
            </a:r>
            <a:r>
              <a:rPr lang="en-US" altLang="zh-CN" dirty="0"/>
              <a:t>±SD</a:t>
            </a:r>
            <a:r>
              <a:rPr lang="zh-CN" altLang="en-US" dirty="0"/>
              <a:t>，每年</a:t>
            </a:r>
            <a:r>
              <a:rPr lang="en-US" altLang="zh-CN" dirty="0"/>
              <a:t>0.27±0.15</a:t>
            </a:r>
            <a:r>
              <a:rPr lang="zh-CN" altLang="en-US" dirty="0"/>
              <a:t>％）</a:t>
            </a:r>
            <a:r>
              <a:rPr lang="en-US" altLang="zh-CN" baseline="30000" dirty="0"/>
              <a:t>1</a:t>
            </a:r>
            <a:r>
              <a:rPr lang="zh-CN" altLang="en-US" dirty="0"/>
              <a:t>。</a:t>
            </a:r>
            <a:endParaRPr lang="en-US" altLang="zh-CN" dirty="0"/>
          </a:p>
          <a:p>
            <a:endParaRPr lang="en-US" altLang="zh-CN" dirty="0"/>
          </a:p>
          <a:p>
            <a:r>
              <a:rPr lang="zh-CN" altLang="en-US" dirty="0"/>
              <a:t>在未经治疗的</a:t>
            </a:r>
            <a:r>
              <a:rPr lang="en-US" altLang="zh-CN" dirty="0"/>
              <a:t>MS</a:t>
            </a:r>
            <a:r>
              <a:rPr lang="zh-CN" altLang="en-US" dirty="0"/>
              <a:t>患者中，脑萎缩通常比健康成人的萎缩速度快得多（范围：每年</a:t>
            </a:r>
            <a:r>
              <a:rPr lang="en-US" altLang="zh-CN" dirty="0"/>
              <a:t>0.5-1.35</a:t>
            </a:r>
            <a:r>
              <a:rPr lang="zh-CN" altLang="en-US" dirty="0"/>
              <a:t>％）</a:t>
            </a:r>
            <a:r>
              <a:rPr lang="en-US" altLang="zh-CN" baseline="30000" dirty="0"/>
              <a:t>2</a:t>
            </a:r>
            <a:r>
              <a:rPr lang="zh-CN" altLang="en-US" dirty="0"/>
              <a:t>。</a:t>
            </a:r>
            <a:endParaRPr lang="en-GB" dirty="0"/>
          </a:p>
          <a:p>
            <a:endParaRPr lang="en-GB" b="1" dirty="0"/>
          </a:p>
          <a:p>
            <a:r>
              <a:rPr lang="en-GB" b="1" dirty="0"/>
              <a:t>References</a:t>
            </a:r>
          </a:p>
          <a:p>
            <a:pPr marL="228600" indent="-228600">
              <a:buFont typeface="+mj-lt"/>
              <a:buAutoNum type="arabicPeriod"/>
            </a:pPr>
            <a:r>
              <a:rPr lang="en-GB" i="0" dirty="0"/>
              <a:t>De Stefano N </a:t>
            </a:r>
            <a:r>
              <a:rPr lang="en-GB" i="1" dirty="0"/>
              <a:t>et al. J Neurol Neurosurg Psychiatry </a:t>
            </a:r>
            <a:r>
              <a:rPr lang="en-GB" dirty="0"/>
              <a:t>2015;doi:10.1136/jnnp-2014-309903.</a:t>
            </a:r>
          </a:p>
          <a:p>
            <a:pPr marL="228600" indent="-228600">
              <a:buFont typeface="+mj-lt"/>
              <a:buAutoNum type="arabicPeriod"/>
            </a:pPr>
            <a:r>
              <a:rPr lang="en-GB" dirty="0"/>
              <a:t>De Stefano N </a:t>
            </a:r>
            <a:r>
              <a:rPr lang="en-GB" i="1" dirty="0"/>
              <a:t>et al. CNS Drugs </a:t>
            </a:r>
            <a:r>
              <a:rPr lang="en-GB" dirty="0"/>
              <a:t>2014;28:147–56.</a:t>
            </a:r>
            <a:endParaRPr lang="en-GB" b="1"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9</a:t>
            </a:fld>
            <a:endParaRPr lang="en-GB" dirty="0"/>
          </a:p>
        </p:txBody>
      </p:sp>
    </p:spTree>
    <p:extLst>
      <p:ext uri="{BB962C8B-B14F-4D97-AF65-F5344CB8AC3E}">
        <p14:creationId xmlns:p14="http://schemas.microsoft.com/office/powerpoint/2010/main" val="144394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kern="1200" baseline="0" dirty="0">
                <a:solidFill>
                  <a:schemeClr val="tx1"/>
                </a:solidFill>
                <a:latin typeface="+mn-lt"/>
                <a:ea typeface="+mn-ea"/>
                <a:cs typeface="+mn-cs"/>
              </a:rPr>
              <a:t>疾病进展最常见于复发和缓解期后。 然而，如果在复发发生之前神经学储备耗尽，则症状的进展在疾病发作时可以很明显。</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Barkhof F </a:t>
            </a:r>
            <a:r>
              <a:rPr lang="en-GB" i="1" dirty="0"/>
              <a:t>et al.</a:t>
            </a:r>
            <a:r>
              <a:rPr lang="en-GB" dirty="0"/>
              <a:t> </a:t>
            </a:r>
            <a:r>
              <a:rPr lang="en-GB" i="1" dirty="0"/>
              <a:t>Am J Roentgenol </a:t>
            </a:r>
            <a:r>
              <a:rPr lang="en-GB" dirty="0"/>
              <a:t>1992;159:1041–7.</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Kappos L </a:t>
            </a:r>
            <a:r>
              <a:rPr lang="en-GB" i="1" dirty="0"/>
              <a:t>et al</a:t>
            </a:r>
            <a:r>
              <a:rPr lang="en-GB" dirty="0"/>
              <a:t>. </a:t>
            </a:r>
            <a:r>
              <a:rPr lang="en-GB" i="1" dirty="0"/>
              <a:t>Lancet </a:t>
            </a:r>
            <a:r>
              <a:rPr lang="en-GB" dirty="0"/>
              <a:t>1999;353:964–9.</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5ABF00B-E759-44FA-A485-6C01B3164ED1}" type="slidenum">
              <a:rPr lang="en-GB" smtClean="0"/>
              <a:pPr/>
              <a:t>10</a:t>
            </a:fld>
            <a:endParaRPr lang="en-GB" dirty="0"/>
          </a:p>
        </p:txBody>
      </p:sp>
    </p:spTree>
    <p:extLst>
      <p:ext uri="{BB962C8B-B14F-4D97-AF65-F5344CB8AC3E}">
        <p14:creationId xmlns:p14="http://schemas.microsoft.com/office/powerpoint/2010/main" val="2887776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Rocca</a:t>
            </a:r>
            <a:r>
              <a:rPr lang="zh-CN" altLang="en-US" sz="1200" b="0" i="0" u="none" strike="noStrike" kern="1200" baseline="0" dirty="0">
                <a:solidFill>
                  <a:schemeClr val="tx1"/>
                </a:solidFill>
                <a:latin typeface="+mn-lt"/>
                <a:ea typeface="+mn-ea"/>
                <a:cs typeface="+mn-cs"/>
              </a:rPr>
              <a:t>等的两项研究。 使用功能磁共振成像显示皮质重组：一项是</a:t>
            </a:r>
            <a:r>
              <a:rPr lang="en-US" altLang="zh-CN" sz="1200" b="0" i="0" u="none" strike="noStrike" kern="1200" baseline="0" dirty="0">
                <a:solidFill>
                  <a:schemeClr val="tx1"/>
                </a:solidFill>
                <a:latin typeface="+mn-lt"/>
                <a:ea typeface="+mn-ea"/>
                <a:cs typeface="+mn-cs"/>
              </a:rPr>
              <a:t>CIS</a:t>
            </a:r>
            <a:r>
              <a:rPr lang="zh-CN" altLang="en-US" sz="1200" b="0" i="0" u="none" strike="noStrike" kern="1200" baseline="0" dirty="0">
                <a:solidFill>
                  <a:schemeClr val="tx1"/>
                </a:solidFill>
                <a:latin typeface="+mn-lt"/>
                <a:ea typeface="+mn-ea"/>
                <a:cs typeface="+mn-cs"/>
              </a:rPr>
              <a:t>患者的研究</a:t>
            </a:r>
            <a:r>
              <a:rPr lang="en-US" altLang="zh-CN" sz="1200" b="0" i="0" u="none" strike="noStrike" kern="1200" baseline="30000" dirty="0">
                <a:solidFill>
                  <a:schemeClr val="tx1"/>
                </a:solidFill>
                <a:latin typeface="+mn-lt"/>
                <a:ea typeface="+mn-ea"/>
                <a:cs typeface="+mn-cs"/>
              </a:rPr>
              <a:t>1</a:t>
            </a:r>
            <a:r>
              <a:rPr lang="zh-CN" altLang="en-US" sz="1200" b="0" i="0" u="none" strike="noStrike" kern="1200" baseline="0" dirty="0">
                <a:solidFill>
                  <a:schemeClr val="tx1"/>
                </a:solidFill>
                <a:latin typeface="+mn-lt"/>
                <a:ea typeface="+mn-ea"/>
                <a:cs typeface="+mn-cs"/>
              </a:rPr>
              <a:t>，一项是</a:t>
            </a:r>
            <a:r>
              <a:rPr lang="en-US" altLang="zh-CN" sz="1200" b="0" i="0" u="none" strike="noStrike" kern="1200" baseline="0" dirty="0">
                <a:solidFill>
                  <a:schemeClr val="tx1"/>
                </a:solidFill>
                <a:latin typeface="+mn-lt"/>
                <a:ea typeface="+mn-ea"/>
                <a:cs typeface="+mn-cs"/>
              </a:rPr>
              <a:t>MS</a:t>
            </a:r>
            <a:r>
              <a:rPr lang="zh-CN" altLang="en-US" sz="1200" b="0" i="0" u="none" strike="noStrike" kern="1200" baseline="0" dirty="0">
                <a:solidFill>
                  <a:schemeClr val="tx1"/>
                </a:solidFill>
                <a:latin typeface="+mn-lt"/>
                <a:ea typeface="+mn-ea"/>
                <a:cs typeface="+mn-cs"/>
              </a:rPr>
              <a:t>患者的研究</a:t>
            </a:r>
            <a:r>
              <a:rPr lang="en-US" altLang="zh-CN" sz="1200" b="0" i="0" u="none" strike="noStrike" kern="1200" baseline="30000" dirty="0">
                <a:solidFill>
                  <a:schemeClr val="tx1"/>
                </a:solidFill>
                <a:latin typeface="+mn-lt"/>
                <a:ea typeface="+mn-ea"/>
                <a:cs typeface="+mn-cs"/>
              </a:rPr>
              <a:t>2</a:t>
            </a:r>
            <a:r>
              <a:rPr lang="zh-CN" altLang="en-US" sz="1200" b="0" i="0" u="none" strike="noStrike" kern="1200" baseline="0" dirty="0">
                <a:solidFill>
                  <a:schemeClr val="tx1"/>
                </a:solidFill>
                <a:latin typeface="+mn-lt"/>
                <a:ea typeface="+mn-ea"/>
                <a:cs typeface="+mn-cs"/>
              </a:rPr>
              <a:t>。</a:t>
            </a:r>
          </a:p>
          <a:p>
            <a:endParaRPr lang="zh-CN" altLang="en-US" sz="1200" b="0" i="0" u="none" strike="noStrike" kern="1200" baseline="0" dirty="0">
              <a:solidFill>
                <a:schemeClr val="tx1"/>
              </a:solidFill>
              <a:latin typeface="+mn-lt"/>
              <a:ea typeface="+mn-ea"/>
              <a:cs typeface="+mn-cs"/>
            </a:endParaRPr>
          </a:p>
          <a:p>
            <a:r>
              <a:rPr lang="zh-CN" altLang="en-US" sz="1200" b="0" i="0" u="none" strike="noStrike" kern="1200" baseline="0" dirty="0">
                <a:solidFill>
                  <a:schemeClr val="tx1"/>
                </a:solidFill>
                <a:latin typeface="+mn-lt"/>
                <a:ea typeface="+mn-ea"/>
                <a:cs typeface="+mn-cs"/>
              </a:rPr>
              <a:t>大脑通过未损伤区域重新布置信号或调整未损伤区域来重新构建自身以实现新的功能。 除了用于修复</a:t>
            </a:r>
            <a:r>
              <a:rPr lang="en-US" altLang="zh-CN" sz="1200" b="0" i="0" u="none" strike="noStrike" kern="1200" baseline="0" dirty="0">
                <a:solidFill>
                  <a:schemeClr val="tx1"/>
                </a:solidFill>
                <a:latin typeface="+mn-lt"/>
                <a:ea typeface="+mn-ea"/>
                <a:cs typeface="+mn-cs"/>
              </a:rPr>
              <a:t>CNS</a:t>
            </a:r>
            <a:r>
              <a:rPr lang="zh-CN" altLang="en-US" sz="1200" b="0" i="0" u="none" strike="noStrike" kern="1200" baseline="0" dirty="0">
                <a:solidFill>
                  <a:schemeClr val="tx1"/>
                </a:solidFill>
                <a:latin typeface="+mn-lt"/>
                <a:ea typeface="+mn-ea"/>
                <a:cs typeface="+mn-cs"/>
              </a:rPr>
              <a:t>的物理损伤的机制之外，还发生华都能中这些变化。</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Rocca MA </a:t>
            </a:r>
            <a:r>
              <a:rPr lang="en-GB" i="1" dirty="0"/>
              <a:t>et al</a:t>
            </a:r>
            <a:r>
              <a:rPr lang="en-GB" dirty="0"/>
              <a:t>. </a:t>
            </a:r>
            <a:r>
              <a:rPr lang="en-GB" i="1" dirty="0"/>
              <a:t>Neuroimage</a:t>
            </a:r>
            <a:r>
              <a:rPr lang="en-GB" dirty="0"/>
              <a:t> 2003;18:847–55.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Rocca MA, Filippi M. </a:t>
            </a:r>
            <a:r>
              <a:rPr lang="en-GB" i="1" dirty="0"/>
              <a:t>J Neuroimaging </a:t>
            </a:r>
            <a:r>
              <a:rPr lang="en-GB" dirty="0"/>
              <a:t>2007;17 Suppl 1:s36–41.</a:t>
            </a: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11</a:t>
            </a:fld>
            <a:endParaRPr lang="en-GB" dirty="0"/>
          </a:p>
        </p:txBody>
      </p:sp>
    </p:spTree>
    <p:extLst>
      <p:ext uri="{BB962C8B-B14F-4D97-AF65-F5344CB8AC3E}">
        <p14:creationId xmlns:p14="http://schemas.microsoft.com/office/powerpoint/2010/main" val="2744100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pic>
        <p:nvPicPr>
          <p:cNvPr id="10" name="Picture 3" descr="Z:\POLICY\MS\OHPF Multi-sponsor\OHPF004 ECTRIMS or other scientific sympo\Production\ROMS001_Cover_image_lowres.jp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34246" t="12013" r="51683" b="-78"/>
          <a:stretch/>
        </p:blipFill>
        <p:spPr bwMode="auto">
          <a:xfrm>
            <a:off x="0" y="0"/>
            <a:ext cx="1061478" cy="68759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Z:\POLICY\MS\OHPF Multi-sponsor\OHPF004 ECTRIMS or other scientific sympo\Production\ROMS001_Cover_image_lowres.jp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9" t="12013" r="52038" b="-78"/>
          <a:stretch/>
        </p:blipFill>
        <p:spPr bwMode="auto">
          <a:xfrm flipH="1">
            <a:off x="1034685" y="0"/>
            <a:ext cx="4824000" cy="68759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POLICY\MS\OHPF Multi-sponsor\OHPF004 ECTRIMS or other scientific sympo\Production\ROMS001_Cover_image_lowres.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68" t="12017" r="15736" b="-83"/>
          <a:stretch/>
        </p:blipFill>
        <p:spPr bwMode="auto">
          <a:xfrm>
            <a:off x="5858685" y="-78"/>
            <a:ext cx="6336490" cy="6876046"/>
          </a:xfrm>
          <a:prstGeom prst="rect">
            <a:avLst/>
          </a:prstGeom>
          <a:noFill/>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11" name="Text Placeholder 18"/>
          <p:cNvSpPr>
            <a:spLocks noGrp="1"/>
          </p:cNvSpPr>
          <p:nvPr>
            <p:ph type="body" sz="quarter" idx="11" hasCustomPrompt="1"/>
          </p:nvPr>
        </p:nvSpPr>
        <p:spPr>
          <a:xfrm>
            <a:off x="-2" y="5477672"/>
            <a:ext cx="8018088" cy="399600"/>
          </a:xfrm>
        </p:spPr>
        <p:txBody>
          <a:bodyPr lIns="396000" rIns="90000" bIns="46800">
            <a:noAutofit/>
          </a:bodyPr>
          <a:lstStyle>
            <a:lvl1pPr marL="0" indent="0">
              <a:buFontTx/>
              <a:buNone/>
              <a:defRPr sz="2000">
                <a:solidFill>
                  <a:schemeClr val="accent5"/>
                </a:solidFill>
                <a:latin typeface="Arial" panose="020B0604020202020204" pitchFamily="34" charset="0"/>
                <a:cs typeface="Arial" panose="020B0604020202020204" pitchFamily="34" charset="0"/>
              </a:defRPr>
            </a:lvl1pPr>
            <a:lvl2pPr marL="457200" indent="0">
              <a:buFontTx/>
              <a:buNone/>
              <a:defRPr sz="2000">
                <a:solidFill>
                  <a:schemeClr val="accent5">
                    <a:lumMod val="75000"/>
                  </a:schemeClr>
                </a:solidFill>
                <a:latin typeface="Arial" panose="020B0604020202020204" pitchFamily="34" charset="0"/>
                <a:cs typeface="Arial" panose="020B0604020202020204" pitchFamily="34" charset="0"/>
              </a:defRPr>
            </a:lvl2pPr>
            <a:lvl3pPr marL="914400" indent="0">
              <a:buFontTx/>
              <a:buNone/>
              <a:defRPr sz="2000">
                <a:solidFill>
                  <a:schemeClr val="accent5">
                    <a:lumMod val="75000"/>
                  </a:schemeClr>
                </a:solidFill>
                <a:latin typeface="Arial" panose="020B0604020202020204" pitchFamily="34" charset="0"/>
                <a:cs typeface="Arial" panose="020B0604020202020204" pitchFamily="34" charset="0"/>
              </a:defRPr>
            </a:lvl3pPr>
            <a:lvl4pPr marL="1371600" indent="0">
              <a:buFontTx/>
              <a:buNone/>
              <a:defRPr sz="2000">
                <a:solidFill>
                  <a:schemeClr val="accent5">
                    <a:lumMod val="75000"/>
                  </a:schemeClr>
                </a:solidFill>
                <a:latin typeface="Arial" panose="020B0604020202020204" pitchFamily="34" charset="0"/>
                <a:cs typeface="Arial" panose="020B0604020202020204" pitchFamily="34" charset="0"/>
              </a:defRPr>
            </a:lvl4pPr>
            <a:lvl5pPr marL="1828800" indent="0">
              <a:buFontTx/>
              <a:buNone/>
              <a:defRPr sz="2000">
                <a:solidFill>
                  <a:schemeClr val="accent5">
                    <a:lumMod val="75000"/>
                  </a:schemeClr>
                </a:solidFill>
                <a:latin typeface="Arial" panose="020B0604020202020204" pitchFamily="34" charset="0"/>
                <a:cs typeface="Arial" panose="020B0604020202020204" pitchFamily="34" charset="0"/>
              </a:defRPr>
            </a:lvl5pPr>
          </a:lstStyle>
          <a:p>
            <a:pPr lvl="0"/>
            <a:r>
              <a:rPr lang="en-US" dirty="0"/>
              <a:t>Click to add meeting details</a:t>
            </a:r>
            <a:endParaRPr lang="en-GB" dirty="0"/>
          </a:p>
        </p:txBody>
      </p:sp>
      <p:sp>
        <p:nvSpPr>
          <p:cNvPr id="3" name="Subtitle 2"/>
          <p:cNvSpPr>
            <a:spLocks noGrp="1"/>
          </p:cNvSpPr>
          <p:nvPr>
            <p:ph type="subTitle" idx="1" hasCustomPrompt="1"/>
          </p:nvPr>
        </p:nvSpPr>
        <p:spPr>
          <a:xfrm>
            <a:off x="-2" y="4935569"/>
            <a:ext cx="8018088" cy="524311"/>
          </a:xfrm>
        </p:spPr>
        <p:txBody>
          <a:bodyPr wrap="square" lIns="396000" tIns="46800" rIns="90000" anchor="b">
            <a:spAutoFit/>
          </a:bodyPr>
          <a:lstStyle>
            <a:lvl1pPr marL="0" indent="0" algn="l">
              <a:buNone/>
              <a:defRPr sz="2800" b="0" i="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meeting name</a:t>
            </a:r>
            <a:endParaRPr lang="en-GB" dirty="0"/>
          </a:p>
        </p:txBody>
      </p:sp>
      <p:sp>
        <p:nvSpPr>
          <p:cNvPr id="4" name="Title 3"/>
          <p:cNvSpPr>
            <a:spLocks noGrp="1"/>
          </p:cNvSpPr>
          <p:nvPr>
            <p:ph type="title" hasCustomPrompt="1"/>
          </p:nvPr>
        </p:nvSpPr>
        <p:spPr>
          <a:xfrm>
            <a:off x="0" y="557544"/>
            <a:ext cx="8018088" cy="2895206"/>
          </a:xfrm>
        </p:spPr>
        <p:txBody>
          <a:bodyPr lIns="396000" tIns="108000" rIns="396000" bIns="108000">
            <a:noAutofit/>
          </a:bodyPr>
          <a:lstStyle>
            <a:lvl1pPr>
              <a:defRPr sz="4000" baseline="0"/>
            </a:lvl1pPr>
          </a:lstStyle>
          <a:p>
            <a:r>
              <a:rPr lang="en-GB" dirty="0"/>
              <a:t>Click to add presentation title</a:t>
            </a:r>
          </a:p>
        </p:txBody>
      </p:sp>
      <p:sp>
        <p:nvSpPr>
          <p:cNvPr id="14" name="Rectangle 13"/>
          <p:cNvSpPr/>
          <p:nvPr userDrawn="1"/>
        </p:nvSpPr>
        <p:spPr>
          <a:xfrm>
            <a:off x="10017579" y="6608164"/>
            <a:ext cx="2190895" cy="249836"/>
          </a:xfrm>
          <a:prstGeom prst="rect">
            <a:avLst/>
          </a:prstGeom>
          <a:solidFill>
            <a:srgbClr val="EB672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GB" sz="1100" dirty="0">
                <a:latin typeface="+mj-lt"/>
              </a:rPr>
              <a:t>Date of preparation: March 2016</a:t>
            </a:r>
          </a:p>
        </p:txBody>
      </p:sp>
      <p:sp>
        <p:nvSpPr>
          <p:cNvPr id="15" name="Rectangle 14"/>
          <p:cNvSpPr/>
          <p:nvPr userDrawn="1"/>
        </p:nvSpPr>
        <p:spPr>
          <a:xfrm>
            <a:off x="0" y="5906052"/>
            <a:ext cx="8041803" cy="969916"/>
          </a:xfrm>
          <a:prstGeom prst="rect">
            <a:avLst/>
          </a:prstGeom>
          <a:solidFill>
            <a:srgbClr val="EB672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3"/>
          <p:cNvSpPr txBox="1">
            <a:spLocks/>
          </p:cNvSpPr>
          <p:nvPr userDrawn="1"/>
        </p:nvSpPr>
        <p:spPr>
          <a:xfrm>
            <a:off x="0" y="5906052"/>
            <a:ext cx="8041801" cy="951949"/>
          </a:xfrm>
          <a:prstGeom prst="rect">
            <a:avLst/>
          </a:prstGeom>
        </p:spPr>
        <p:txBody>
          <a:bodyPr lIns="90000" tIns="0" rIns="90000" bIns="0" anchor="b" anchorCtr="0"/>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a:pPr>
            <a:r>
              <a:rPr lang="zh-CN" altLang="en-US" sz="1050" kern="1200" dirty="0" smtClean="0">
                <a:solidFill>
                  <a:schemeClr val="bg1"/>
                </a:solidFill>
                <a:effectLst/>
                <a:latin typeface="Arial" panose="020B0604020202020204" pitchFamily="34" charset="0"/>
                <a:ea typeface="+mn-ea"/>
                <a:cs typeface="Arial" panose="020B0604020202020204" pitchFamily="34" charset="0"/>
              </a:rPr>
              <a:t>将</a:t>
            </a:r>
            <a:r>
              <a:rPr lang="en-US" altLang="zh-CN" sz="1050" kern="1200" dirty="0" smtClean="0">
                <a:solidFill>
                  <a:schemeClr val="bg1"/>
                </a:solidFill>
                <a:effectLst/>
                <a:latin typeface="Arial" panose="020B0604020202020204" pitchFamily="34" charset="0"/>
                <a:ea typeface="+mn-ea"/>
                <a:cs typeface="Arial" panose="020B0604020202020204" pitchFamily="34" charset="0"/>
              </a:rPr>
              <a:t>《</a:t>
            </a:r>
            <a:r>
              <a:rPr lang="zh-CN" altLang="en-US" sz="1050" kern="1200" dirty="0" smtClean="0">
                <a:solidFill>
                  <a:schemeClr val="bg1"/>
                </a:solidFill>
                <a:effectLst/>
                <a:latin typeface="Arial" panose="020B0604020202020204" pitchFamily="34" charset="0"/>
                <a:ea typeface="+mn-ea"/>
                <a:cs typeface="Arial" panose="020B0604020202020204" pitchFamily="34" charset="0"/>
              </a:rPr>
              <a:t>脑健康：多发性硬化的时间</a:t>
            </a:r>
            <a:r>
              <a:rPr lang="en-US" altLang="zh-CN" sz="1050" kern="1200" dirty="0" smtClean="0">
                <a:solidFill>
                  <a:schemeClr val="bg1"/>
                </a:solidFill>
                <a:effectLst/>
                <a:latin typeface="Arial" panose="020B0604020202020204" pitchFamily="34" charset="0"/>
                <a:ea typeface="+mn-ea"/>
                <a:cs typeface="Arial" panose="020B0604020202020204" pitchFamily="34" charset="0"/>
              </a:rPr>
              <a:t>》</a:t>
            </a:r>
            <a:r>
              <a:rPr lang="zh-CN" altLang="en-US" sz="1050" kern="1200" dirty="0" smtClean="0">
                <a:solidFill>
                  <a:schemeClr val="bg1"/>
                </a:solidFill>
                <a:effectLst/>
                <a:latin typeface="Arial" panose="020B0604020202020204" pitchFamily="34" charset="0"/>
                <a:ea typeface="+mn-ea"/>
                <a:cs typeface="Arial" panose="020B0604020202020204" pitchFamily="34" charset="0"/>
              </a:rPr>
              <a:t>制作成本幻灯</a:t>
            </a:r>
            <a:r>
              <a:rPr lang="zh-CN" altLang="zh-CN" sz="1050" kern="1200" dirty="0" smtClean="0">
                <a:solidFill>
                  <a:schemeClr val="bg1"/>
                </a:solidFill>
                <a:effectLst/>
                <a:latin typeface="Arial" panose="020B0604020202020204" pitchFamily="34" charset="0"/>
                <a:ea typeface="+mn-ea"/>
                <a:cs typeface="Arial" panose="020B0604020202020204" pitchFamily="34" charset="0"/>
              </a:rPr>
              <a:t>获得</a:t>
            </a:r>
            <a:r>
              <a:rPr lang="en-US" altLang="zh-CN" sz="1050" kern="1200" dirty="0" smtClean="0">
                <a:solidFill>
                  <a:schemeClr val="bg1"/>
                </a:solidFill>
                <a:effectLst/>
                <a:latin typeface="Arial" panose="020B0604020202020204" pitchFamily="34" charset="0"/>
                <a:ea typeface="+mn-ea"/>
                <a:cs typeface="Arial" panose="020B0604020202020204" pitchFamily="34" charset="0"/>
              </a:rPr>
              <a:t>F.</a:t>
            </a:r>
            <a:r>
              <a:rPr lang="zh-CN" altLang="zh-CN" sz="1050" kern="1200" dirty="0" smtClean="0">
                <a:solidFill>
                  <a:schemeClr val="bg1"/>
                </a:solidFill>
                <a:effectLst/>
                <a:latin typeface="Arial" panose="020B0604020202020204" pitchFamily="34" charset="0"/>
                <a:ea typeface="+mn-ea"/>
                <a:cs typeface="Arial" panose="020B0604020202020204" pitchFamily="34" charset="0"/>
              </a:rPr>
              <a:t>霍夫曼罗氏公司教育补助金的支持，但内容未受</a:t>
            </a:r>
            <a:r>
              <a:rPr lang="zh-CN" altLang="en-US" sz="1050" kern="1200" dirty="0" smtClean="0">
                <a:solidFill>
                  <a:schemeClr val="bg1"/>
                </a:solidFill>
                <a:effectLst/>
                <a:latin typeface="Arial" panose="020B0604020202020204" pitchFamily="34" charset="0"/>
                <a:ea typeface="+mn-ea"/>
                <a:cs typeface="Arial" panose="020B0604020202020204" pitchFamily="34" charset="0"/>
              </a:rPr>
              <a:t>到</a:t>
            </a:r>
            <a:r>
              <a:rPr lang="zh-CN" altLang="zh-CN" sz="1050" kern="1200" dirty="0" smtClean="0">
                <a:solidFill>
                  <a:schemeClr val="bg1"/>
                </a:solidFill>
                <a:effectLst/>
                <a:latin typeface="Arial" panose="020B0604020202020204" pitchFamily="34" charset="0"/>
                <a:ea typeface="+mn-ea"/>
                <a:cs typeface="Arial" panose="020B0604020202020204" pitchFamily="34" charset="0"/>
              </a:rPr>
              <a:t>其影响</a:t>
            </a:r>
            <a:endParaRPr lang="en-US" altLang="zh-CN" sz="1050" kern="1200" dirty="0" smtClean="0">
              <a:solidFill>
                <a:schemeClr val="bg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a:pPr>
            <a:r>
              <a:rPr lang="en-US" altLang="zh-CN" sz="1050" baseline="0" dirty="0" smtClean="0">
                <a:solidFill>
                  <a:schemeClr val="bg1"/>
                </a:solidFill>
              </a:rPr>
              <a:t>MS</a:t>
            </a:r>
            <a:r>
              <a:rPr lang="zh-CN" altLang="en-US" sz="1050" baseline="0" dirty="0" smtClean="0">
                <a:solidFill>
                  <a:schemeClr val="bg1"/>
                </a:solidFill>
              </a:rPr>
              <a:t>脑健康的活动和支持材料获得了艾伯维、爱可泰隆、新基和赛诺菲健赞公司的资金支持，以及百健、罗氏、默克、诺华公</a:t>
            </a:r>
          </a:p>
          <a:p>
            <a:pPr marL="0" marR="0" lvl="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a:pPr>
            <a:r>
              <a:rPr lang="zh-CN" altLang="en-US" sz="1050" baseline="0" dirty="0" smtClean="0">
                <a:solidFill>
                  <a:schemeClr val="bg1"/>
                </a:solidFill>
              </a:rPr>
              <a:t>司的教育补助金支持，但内容不受上述公司的影响。</a:t>
            </a:r>
          </a:p>
          <a:p>
            <a:pPr marL="0" marR="0" lvl="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a:pPr>
            <a:r>
              <a:rPr lang="en-US" altLang="zh-CN" sz="1050" baseline="0" dirty="0" smtClean="0">
                <a:solidFill>
                  <a:schemeClr val="bg1"/>
                </a:solidFill>
              </a:rPr>
              <a:t>MS</a:t>
            </a:r>
            <a:r>
              <a:rPr lang="zh-CN" altLang="en-US" sz="1050" baseline="0" dirty="0" smtClean="0">
                <a:solidFill>
                  <a:schemeClr val="bg1"/>
                </a:solidFill>
              </a:rPr>
              <a:t>脑健康中文版翻译由赛诺菲健赞提供。中文版由中华医学会神经病学分会神经免疫学组审稿。</a:t>
            </a:r>
            <a:endParaRPr lang="en-US" altLang="zh-CN" sz="1050" baseline="0" dirty="0">
              <a:solidFill>
                <a:schemeClr val="bg1"/>
              </a:solidFill>
            </a:endParaRPr>
          </a:p>
        </p:txBody>
      </p:sp>
    </p:spTree>
    <p:extLst>
      <p:ext uri="{BB962C8B-B14F-4D97-AF65-F5344CB8AC3E}">
        <p14:creationId xmlns:p14="http://schemas.microsoft.com/office/powerpoint/2010/main" val="38898411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Presentation title slide">
    <p:spTree>
      <p:nvGrpSpPr>
        <p:cNvPr id="1" name=""/>
        <p:cNvGrpSpPr/>
        <p:nvPr/>
      </p:nvGrpSpPr>
      <p:grpSpPr>
        <a:xfrm>
          <a:off x="0" y="0"/>
          <a:ext cx="0" cy="0"/>
          <a:chOff x="0" y="0"/>
          <a:chExt cx="0" cy="0"/>
        </a:xfrm>
      </p:grpSpPr>
      <p:sp>
        <p:nvSpPr>
          <p:cNvPr id="14"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15"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pic>
        <p:nvPicPr>
          <p:cNvPr id="16" name="Picture 3" descr="Picture 3"/>
          <p:cNvPicPr>
            <a:picLocks noChangeAspect="1"/>
          </p:cNvPicPr>
          <p:nvPr/>
        </p:nvPicPr>
        <p:blipFill>
          <a:blip r:embed="rId2">
            <a:extLst/>
          </a:blip>
          <a:srcRect l="34246" t="12013" r="51682"/>
          <a:stretch>
            <a:fillRect/>
          </a:stretch>
        </p:blipFill>
        <p:spPr>
          <a:xfrm>
            <a:off x="1" y="0"/>
            <a:ext cx="1061755" cy="6869878"/>
          </a:xfrm>
          <a:prstGeom prst="rect">
            <a:avLst/>
          </a:prstGeom>
          <a:ln w="12700">
            <a:miter lim="400000"/>
          </a:ln>
        </p:spPr>
      </p:pic>
      <p:pic>
        <p:nvPicPr>
          <p:cNvPr id="17" name="Picture 3" descr="Picture 3"/>
          <p:cNvPicPr>
            <a:picLocks noChangeAspect="1"/>
          </p:cNvPicPr>
          <p:nvPr/>
        </p:nvPicPr>
        <p:blipFill>
          <a:blip r:embed="rId2">
            <a:extLst/>
          </a:blip>
          <a:srcRect l="9" t="12013" r="52038"/>
          <a:stretch>
            <a:fillRect/>
          </a:stretch>
        </p:blipFill>
        <p:spPr>
          <a:xfrm flipH="1">
            <a:off x="1034954" y="0"/>
            <a:ext cx="4825258" cy="6869878"/>
          </a:xfrm>
          <a:prstGeom prst="rect">
            <a:avLst/>
          </a:prstGeom>
          <a:ln w="12700">
            <a:miter lim="400000"/>
          </a:ln>
        </p:spPr>
      </p:pic>
      <p:pic>
        <p:nvPicPr>
          <p:cNvPr id="18" name="Picture 3" descr="Picture 3"/>
          <p:cNvPicPr>
            <a:picLocks noChangeAspect="1"/>
          </p:cNvPicPr>
          <p:nvPr/>
        </p:nvPicPr>
        <p:blipFill>
          <a:blip r:embed="rId2">
            <a:extLst/>
          </a:blip>
          <a:srcRect l="268" t="12017" r="15735"/>
          <a:stretch>
            <a:fillRect/>
          </a:stretch>
        </p:blipFill>
        <p:spPr>
          <a:xfrm>
            <a:off x="5860211" y="-8780"/>
            <a:ext cx="6338141" cy="6869566"/>
          </a:xfrm>
          <a:prstGeom prst="rect">
            <a:avLst/>
          </a:prstGeom>
          <a:ln w="12700">
            <a:miter lim="400000"/>
          </a:ln>
          <a:effectLst>
            <a:reflection endPos="40000" dir="5400000" sy="-100000" algn="bl" rotWithShape="0"/>
          </a:effectLst>
        </p:spPr>
      </p:pic>
      <p:sp>
        <p:nvSpPr>
          <p:cNvPr id="19" name="Texte niveau 1…"/>
          <p:cNvSpPr txBox="1">
            <a:spLocks noGrp="1"/>
          </p:cNvSpPr>
          <p:nvPr>
            <p:ph type="body" sz="quarter" idx="1"/>
          </p:nvPr>
        </p:nvSpPr>
        <p:spPr>
          <a:xfrm>
            <a:off x="-3" y="5477672"/>
            <a:ext cx="8020178" cy="399601"/>
          </a:xfrm>
          <a:prstGeom prst="rect">
            <a:avLst/>
          </a:prstGeom>
        </p:spPr>
        <p:txBody>
          <a:bodyPr lIns="45719" tIns="45719" rIns="45719" bIns="45719"/>
          <a:lstStyle>
            <a:lvl1pPr marL="0" indent="0">
              <a:buClrTx/>
              <a:buSzTx/>
              <a:buFontTx/>
              <a:buNone/>
              <a:defRPr sz="2000">
                <a:solidFill>
                  <a:schemeClr val="accent5"/>
                </a:solidFill>
              </a:defRPr>
            </a:lvl1pPr>
            <a:lvl2pPr marL="0" indent="457200">
              <a:buClrTx/>
              <a:buSzTx/>
              <a:buFontTx/>
              <a:buNone/>
              <a:defRPr sz="2000">
                <a:solidFill>
                  <a:schemeClr val="accent5"/>
                </a:solidFill>
              </a:defRPr>
            </a:lvl2pPr>
            <a:lvl3pPr marL="0" indent="914400">
              <a:buClrTx/>
              <a:buSzTx/>
              <a:buFontTx/>
              <a:buNone/>
              <a:defRPr sz="2000">
                <a:solidFill>
                  <a:schemeClr val="accent5"/>
                </a:solidFill>
              </a:defRPr>
            </a:lvl3pPr>
            <a:lvl4pPr marL="0" indent="1371600">
              <a:buClrTx/>
              <a:buSzTx/>
              <a:buFontTx/>
              <a:buNone/>
              <a:defRPr sz="2000">
                <a:solidFill>
                  <a:schemeClr val="accent5"/>
                </a:solidFill>
              </a:defRPr>
            </a:lvl4pPr>
            <a:lvl5pPr marL="0" indent="1828800">
              <a:buClrTx/>
              <a:buSzTx/>
              <a:buFontTx/>
              <a:buNone/>
              <a:defRPr sz="2000">
                <a:solidFill>
                  <a:schemeClr val="accent5"/>
                </a:solidFill>
              </a:defRPr>
            </a:lvl5pPr>
          </a:lstStyle>
          <a:p>
            <a:r>
              <a:t>Texte niveau 1</a:t>
            </a:r>
          </a:p>
          <a:p>
            <a:pPr lvl="1"/>
            <a:r>
              <a:t>Texte niveau 2</a:t>
            </a:r>
          </a:p>
          <a:p>
            <a:pPr lvl="2"/>
            <a:r>
              <a:t>Texte niveau 3</a:t>
            </a:r>
          </a:p>
          <a:p>
            <a:pPr lvl="3"/>
            <a:r>
              <a:t>Texte niveau 4</a:t>
            </a:r>
          </a:p>
          <a:p>
            <a:pPr lvl="4"/>
            <a:r>
              <a:t>Texte niveau 5</a:t>
            </a:r>
          </a:p>
        </p:txBody>
      </p:sp>
      <p:sp>
        <p:nvSpPr>
          <p:cNvPr id="20" name="Texte du titre"/>
          <p:cNvSpPr txBox="1">
            <a:spLocks noGrp="1"/>
          </p:cNvSpPr>
          <p:nvPr>
            <p:ph type="title"/>
          </p:nvPr>
        </p:nvSpPr>
        <p:spPr>
          <a:xfrm>
            <a:off x="1" y="557545"/>
            <a:ext cx="8020177" cy="2895207"/>
          </a:xfrm>
          <a:prstGeom prst="rect">
            <a:avLst/>
          </a:prstGeom>
        </p:spPr>
        <p:txBody>
          <a:bodyPr/>
          <a:lstStyle>
            <a:lvl1pPr>
              <a:defRPr sz="4000"/>
            </a:lvl1pPr>
          </a:lstStyle>
          <a:p>
            <a:r>
              <a:t>Texte du titre</a:t>
            </a:r>
          </a:p>
        </p:txBody>
      </p:sp>
      <p:sp>
        <p:nvSpPr>
          <p:cNvPr id="21" name="Rectangle 11"/>
          <p:cNvSpPr/>
          <p:nvPr/>
        </p:nvSpPr>
        <p:spPr>
          <a:xfrm>
            <a:off x="108175" y="6443231"/>
            <a:ext cx="7922945" cy="403958"/>
          </a:xfrm>
          <a:prstGeom prst="rect">
            <a:avLst/>
          </a:prstGeom>
          <a:solidFill>
            <a:schemeClr val="accent1">
              <a:alpha val="50195"/>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a:cs typeface="Arial"/>
              <a:sym typeface="Arial"/>
            </a:endParaRPr>
          </a:p>
        </p:txBody>
      </p:sp>
      <p:sp>
        <p:nvSpPr>
          <p:cNvPr id="22" name="Text Placeholder 3"/>
          <p:cNvSpPr txBox="1"/>
          <p:nvPr/>
        </p:nvSpPr>
        <p:spPr>
          <a:xfrm>
            <a:off x="167667" y="6425510"/>
            <a:ext cx="7803962"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spcBef>
                <a:spcPts val="600"/>
              </a:spcBef>
              <a:defRPr sz="1200">
                <a:solidFill>
                  <a:srgbClr val="FFFFFF"/>
                </a:solidFill>
              </a:defRPr>
            </a:lvl1pPr>
          </a:lstStyle>
          <a:p>
            <a:pPr hangingPunct="0"/>
            <a:r>
              <a:rPr kern="0">
                <a:latin typeface="Arial"/>
                <a:cs typeface="Arial"/>
                <a:sym typeface="Arial"/>
              </a:rPr>
              <a:t>L’assistance pour la préparation de cette présentation a été financée par une subvention d’AbbVie et par une subvention pédagogique de Novartis, ces deux entités n’ayant eu aucune influence sur le contenu</a:t>
            </a:r>
          </a:p>
        </p:txBody>
      </p:sp>
    </p:spTree>
    <p:extLst>
      <p:ext uri="{BB962C8B-B14F-4D97-AF65-F5344CB8AC3E}">
        <p14:creationId xmlns:p14="http://schemas.microsoft.com/office/powerpoint/2010/main" val="429180714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30" name="Texte du titre"/>
          <p:cNvSpPr txBox="1">
            <a:spLocks noGrp="1"/>
          </p:cNvSpPr>
          <p:nvPr>
            <p:ph type="title"/>
          </p:nvPr>
        </p:nvSpPr>
        <p:spPr>
          <a:prstGeom prst="rect">
            <a:avLst/>
          </a:prstGeom>
        </p:spPr>
        <p:txBody>
          <a:bodyPr/>
          <a:lstStyle/>
          <a:p>
            <a:r>
              <a:t>Texte du titre</a:t>
            </a:r>
          </a:p>
        </p:txBody>
      </p:sp>
      <p:sp>
        <p:nvSpPr>
          <p:cNvPr id="31" name="Texte niveau 1…"/>
          <p:cNvSpPr txBox="1">
            <a:spLocks noGrp="1"/>
          </p:cNvSpPr>
          <p:nvPr>
            <p:ph type="body" idx="1"/>
          </p:nvPr>
        </p:nvSpPr>
        <p:spPr>
          <a:prstGeom prst="rect">
            <a:avLst/>
          </a:prstGeom>
        </p:spPr>
        <p:txBody>
          <a:body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32" name="Text Placeholder 12"/>
          <p:cNvSpPr>
            <a:spLocks noGrp="1"/>
          </p:cNvSpPr>
          <p:nvPr>
            <p:ph type="body" sz="quarter" idx="13"/>
          </p:nvPr>
        </p:nvSpPr>
        <p:spPr>
          <a:xfrm>
            <a:off x="528274" y="6581000"/>
            <a:ext cx="10780444" cy="277000"/>
          </a:xfrm>
          <a:prstGeom prst="rect">
            <a:avLst/>
          </a:prstGeom>
        </p:spPr>
        <p:txBody>
          <a:bodyPr tIns="46800" bIns="46800" anchor="b"/>
          <a:lstStyle/>
          <a:p>
            <a:pPr marL="0" indent="0">
              <a:buClrTx/>
              <a:buSzTx/>
              <a:buFontTx/>
              <a:buNone/>
              <a:defRPr sz="1200">
                <a:solidFill>
                  <a:schemeClr val="accent4"/>
                </a:solidFill>
              </a:defRPr>
            </a:pPr>
            <a:endParaRPr dirty="0"/>
          </a:p>
        </p:txBody>
      </p:sp>
    </p:spTree>
    <p:extLst>
      <p:ext uri="{BB962C8B-B14F-4D97-AF65-F5344CB8AC3E}">
        <p14:creationId xmlns:p14="http://schemas.microsoft.com/office/powerpoint/2010/main" val="294063147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KP_Title and content">
    <p:spTree>
      <p:nvGrpSpPr>
        <p:cNvPr id="1" name=""/>
        <p:cNvGrpSpPr/>
        <p:nvPr/>
      </p:nvGrpSpPr>
      <p:grpSpPr>
        <a:xfrm>
          <a:off x="0" y="0"/>
          <a:ext cx="0" cy="0"/>
          <a:chOff x="0" y="0"/>
          <a:chExt cx="0" cy="0"/>
        </a:xfrm>
      </p:grpSpPr>
      <p:sp>
        <p:nvSpPr>
          <p:cNvPr id="39"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40"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41" name="Texte du titre"/>
          <p:cNvSpPr txBox="1">
            <a:spLocks noGrp="1"/>
          </p:cNvSpPr>
          <p:nvPr>
            <p:ph type="title"/>
          </p:nvPr>
        </p:nvSpPr>
        <p:spPr>
          <a:xfrm>
            <a:off x="-2" y="0"/>
            <a:ext cx="10865271" cy="1335600"/>
          </a:xfrm>
          <a:prstGeom prst="rect">
            <a:avLst/>
          </a:prstGeom>
        </p:spPr>
        <p:txBody>
          <a:bodyPr/>
          <a:lstStyle/>
          <a:p>
            <a:r>
              <a:t>Texte du titre</a:t>
            </a:r>
          </a:p>
        </p:txBody>
      </p:sp>
      <p:sp>
        <p:nvSpPr>
          <p:cNvPr id="42"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3" name="Text Placeholder 12"/>
          <p:cNvSpPr>
            <a:spLocks noGrp="1"/>
          </p:cNvSpPr>
          <p:nvPr>
            <p:ph type="body" sz="quarter" idx="13"/>
          </p:nvPr>
        </p:nvSpPr>
        <p:spPr>
          <a:xfrm>
            <a:off x="528274" y="6581000"/>
            <a:ext cx="10780444" cy="277000"/>
          </a:xfrm>
          <a:prstGeom prst="rect">
            <a:avLst/>
          </a:prstGeom>
        </p:spPr>
        <p:txBody>
          <a:bodyPr tIns="46800" bIns="46800" anchor="b"/>
          <a:lstStyle/>
          <a:p>
            <a:pPr marL="0" indent="0">
              <a:buClrTx/>
              <a:buSzTx/>
              <a:buFontTx/>
              <a:buNone/>
              <a:defRPr sz="1200">
                <a:solidFill>
                  <a:schemeClr val="accent4"/>
                </a:solidFill>
              </a:defRPr>
            </a:pPr>
            <a:endParaRPr dirty="0"/>
          </a:p>
        </p:txBody>
      </p:sp>
      <p:sp>
        <p:nvSpPr>
          <p:cNvPr id="44" name="Rectangle 3"/>
          <p:cNvSpPr/>
          <p:nvPr/>
        </p:nvSpPr>
        <p:spPr>
          <a:xfrm>
            <a:off x="10865269" y="-1"/>
            <a:ext cx="1333082" cy="1332736"/>
          </a:xfrm>
          <a:prstGeom prst="rect">
            <a:avLst/>
          </a:prstGeom>
          <a:solidFill>
            <a:srgbClr val="FBE1D3"/>
          </a:solidFill>
          <a:ln w="12700">
            <a:miter lim="400000"/>
          </a:ln>
        </p:spPr>
        <p:txBody>
          <a:bodyPr lIns="45719" rIns="45719" anchor="ctr"/>
          <a:lstStyle/>
          <a:p>
            <a:pPr algn="ctr" hangingPunct="0">
              <a:defRPr>
                <a:solidFill>
                  <a:srgbClr val="FFFFFF"/>
                </a:solidFill>
              </a:defRPr>
            </a:pPr>
            <a:endParaRPr kern="0">
              <a:solidFill>
                <a:srgbClr val="FFFFFF"/>
              </a:solidFill>
              <a:latin typeface="Arial"/>
              <a:cs typeface="Arial"/>
              <a:sym typeface="Arial"/>
            </a:endParaRPr>
          </a:p>
        </p:txBody>
      </p:sp>
    </p:spTree>
    <p:extLst>
      <p:ext uri="{BB962C8B-B14F-4D97-AF65-F5344CB8AC3E}">
        <p14:creationId xmlns:p14="http://schemas.microsoft.com/office/powerpoint/2010/main" val="414500089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slide">
    <p:spTree>
      <p:nvGrpSpPr>
        <p:cNvPr id="1" name=""/>
        <p:cNvGrpSpPr/>
        <p:nvPr/>
      </p:nvGrpSpPr>
      <p:grpSpPr>
        <a:xfrm>
          <a:off x="0" y="0"/>
          <a:ext cx="0" cy="0"/>
          <a:chOff x="0" y="0"/>
          <a:chExt cx="0" cy="0"/>
        </a:xfrm>
      </p:grpSpPr>
      <p:sp>
        <p:nvSpPr>
          <p:cNvPr id="51"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52"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53" name="Texte niveau 1…"/>
          <p:cNvSpPr txBox="1">
            <a:spLocks noGrp="1"/>
          </p:cNvSpPr>
          <p:nvPr>
            <p:ph type="body" sz="quarter" idx="1"/>
          </p:nvPr>
        </p:nvSpPr>
        <p:spPr>
          <a:xfrm>
            <a:off x="0" y="4442360"/>
            <a:ext cx="10021047" cy="399601"/>
          </a:xfrm>
          <a:prstGeom prst="rect">
            <a:avLst/>
          </a:prstGeom>
        </p:spPr>
        <p:txBody>
          <a:bodyPr lIns="396000" tIns="46799" rIns="46799" bIns="46799"/>
          <a:lstStyle>
            <a:lvl1pPr marL="0" indent="0">
              <a:buClrTx/>
              <a:buSzTx/>
              <a:buFontTx/>
              <a:buNone/>
              <a:defRPr sz="2000">
                <a:solidFill>
                  <a:schemeClr val="accent5"/>
                </a:solidFill>
              </a:defRPr>
            </a:lvl1pPr>
            <a:lvl2pPr marL="0" indent="457200">
              <a:buClrTx/>
              <a:buSzTx/>
              <a:buFontTx/>
              <a:buNone/>
              <a:defRPr sz="2000">
                <a:solidFill>
                  <a:schemeClr val="accent5"/>
                </a:solidFill>
              </a:defRPr>
            </a:lvl2pPr>
            <a:lvl3pPr marL="0" indent="914400">
              <a:buClrTx/>
              <a:buSzTx/>
              <a:buFontTx/>
              <a:buNone/>
              <a:defRPr sz="2000">
                <a:solidFill>
                  <a:schemeClr val="accent5"/>
                </a:solidFill>
              </a:defRPr>
            </a:lvl3pPr>
            <a:lvl4pPr marL="0" indent="1371600">
              <a:buClrTx/>
              <a:buSzTx/>
              <a:buFontTx/>
              <a:buNone/>
              <a:defRPr sz="2000">
                <a:solidFill>
                  <a:schemeClr val="accent5"/>
                </a:solidFill>
              </a:defRPr>
            </a:lvl4pPr>
            <a:lvl5pPr marL="0" indent="1828800">
              <a:buClrTx/>
              <a:buSzTx/>
              <a:buFontTx/>
              <a:buNone/>
              <a:defRPr sz="2000">
                <a:solidFill>
                  <a:schemeClr val="accent5"/>
                </a:solidFill>
              </a:defRPr>
            </a:lvl5p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54" name="Rectangle 2"/>
          <p:cNvSpPr/>
          <p:nvPr/>
        </p:nvSpPr>
        <p:spPr>
          <a:xfrm>
            <a:off x="0" y="-1"/>
            <a:ext cx="12198351" cy="902522"/>
          </a:xfrm>
          <a:prstGeom prst="rect">
            <a:avLst/>
          </a:prstGeom>
          <a:solidFill>
            <a:srgbClr val="FFFFFF"/>
          </a:solidFill>
          <a:ln w="12700">
            <a:miter lim="400000"/>
          </a:ln>
        </p:spPr>
        <p:txBody>
          <a:bodyPr lIns="45719" rIns="45719" anchor="ctr"/>
          <a:lstStyle/>
          <a:p>
            <a:pPr algn="ctr" hangingPunct="0">
              <a:defRPr>
                <a:solidFill>
                  <a:srgbClr val="FFFFFF"/>
                </a:solidFill>
              </a:defRPr>
            </a:pPr>
            <a:endParaRPr kern="0">
              <a:solidFill>
                <a:srgbClr val="FFFFFF"/>
              </a:solidFill>
              <a:latin typeface="Arial"/>
              <a:cs typeface="Arial"/>
              <a:sym typeface="Arial"/>
            </a:endParaRPr>
          </a:p>
        </p:txBody>
      </p:sp>
      <p:sp>
        <p:nvSpPr>
          <p:cNvPr id="55" name="Texte du titre"/>
          <p:cNvSpPr txBox="1">
            <a:spLocks noGrp="1"/>
          </p:cNvSpPr>
          <p:nvPr>
            <p:ph type="title"/>
          </p:nvPr>
        </p:nvSpPr>
        <p:spPr>
          <a:xfrm>
            <a:off x="0" y="19"/>
            <a:ext cx="10021047" cy="3744000"/>
          </a:xfrm>
          <a:prstGeom prst="rect">
            <a:avLst/>
          </a:prstGeom>
          <a:ln w="9525">
            <a:solidFill>
              <a:schemeClr val="accent1"/>
            </a:solidFill>
            <a:round/>
          </a:ln>
        </p:spPr>
        <p:txBody>
          <a:bodyPr/>
          <a:lstStyle>
            <a:lvl1pPr>
              <a:defRPr sz="4000"/>
            </a:lvl1pPr>
          </a:lstStyle>
          <a:p>
            <a:r>
              <a:t>Texte du titre</a:t>
            </a:r>
          </a:p>
        </p:txBody>
      </p:sp>
      <p:pic>
        <p:nvPicPr>
          <p:cNvPr id="56" name="Picture 3" descr="Picture 3"/>
          <p:cNvPicPr>
            <a:picLocks noChangeAspect="1"/>
          </p:cNvPicPr>
          <p:nvPr/>
        </p:nvPicPr>
        <p:blipFill>
          <a:blip r:embed="rId2">
            <a:extLst/>
          </a:blip>
          <a:srcRect l="41360" t="15644" r="8315" b="472"/>
          <a:stretch>
            <a:fillRect/>
          </a:stretch>
        </p:blipFill>
        <p:spPr>
          <a:xfrm>
            <a:off x="10021047" y="1"/>
            <a:ext cx="2177305" cy="3738835"/>
          </a:xfrm>
          <a:prstGeom prst="rect">
            <a:avLst/>
          </a:prstGeom>
          <a:ln>
            <a:solidFill>
              <a:schemeClr val="accent1"/>
            </a:solidFill>
          </a:ln>
        </p:spPr>
      </p:pic>
      <p:sp>
        <p:nvSpPr>
          <p:cNvPr id="57" name="Text Placeholder 16"/>
          <p:cNvSpPr>
            <a:spLocks noGrp="1"/>
          </p:cNvSpPr>
          <p:nvPr>
            <p:ph type="body" sz="quarter" idx="13"/>
          </p:nvPr>
        </p:nvSpPr>
        <p:spPr>
          <a:xfrm>
            <a:off x="-1" y="3900255"/>
            <a:ext cx="10021048" cy="542107"/>
          </a:xfrm>
          <a:prstGeom prst="rect">
            <a:avLst/>
          </a:prstGeom>
        </p:spPr>
        <p:txBody>
          <a:bodyPr lIns="396000" tIns="45719" rIns="45719" bIns="45719"/>
          <a:lstStyle/>
          <a:p>
            <a:pPr marL="0" indent="0">
              <a:buClrTx/>
              <a:buSzTx/>
              <a:buFontTx/>
              <a:buNone/>
              <a:defRPr>
                <a:solidFill>
                  <a:schemeClr val="accent5"/>
                </a:solidFill>
              </a:defRPr>
            </a:pPr>
            <a:endParaRPr dirty="0"/>
          </a:p>
        </p:txBody>
      </p:sp>
      <p:pic>
        <p:nvPicPr>
          <p:cNvPr id="58" name="Picture 2" descr="Picture 2"/>
          <p:cNvPicPr>
            <a:picLocks noChangeAspect="1"/>
          </p:cNvPicPr>
          <p:nvPr/>
        </p:nvPicPr>
        <p:blipFill>
          <a:blip r:embed="rId3">
            <a:extLst/>
          </a:blip>
          <a:stretch>
            <a:fillRect/>
          </a:stretch>
        </p:blipFill>
        <p:spPr>
          <a:xfrm>
            <a:off x="8845994" y="5605961"/>
            <a:ext cx="3352357" cy="1256933"/>
          </a:xfrm>
          <a:prstGeom prst="rect">
            <a:avLst/>
          </a:prstGeom>
          <a:ln w="12700">
            <a:miter lim="400000"/>
          </a:ln>
        </p:spPr>
      </p:pic>
      <p:sp>
        <p:nvSpPr>
          <p:cNvPr id="59" name="Text Placeholder 3"/>
          <p:cNvSpPr txBox="1"/>
          <p:nvPr/>
        </p:nvSpPr>
        <p:spPr>
          <a:xfrm>
            <a:off x="-1" y="6223838"/>
            <a:ext cx="8139025"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spcBef>
                <a:spcPts val="600"/>
              </a:spcBef>
              <a:defRPr sz="1200">
                <a:solidFill>
                  <a:schemeClr val="accent5"/>
                </a:solidFill>
              </a:defRPr>
            </a:lvl1pPr>
          </a:lstStyle>
          <a:p>
            <a:pPr hangingPunct="0"/>
            <a:endParaRPr kern="0" dirty="0">
              <a:solidFill>
                <a:srgbClr val="9D3E37"/>
              </a:solidFill>
              <a:latin typeface="Arial"/>
              <a:cs typeface="Arial"/>
              <a:sym typeface="Arial"/>
            </a:endParaRPr>
          </a:p>
        </p:txBody>
      </p:sp>
      <p:sp>
        <p:nvSpPr>
          <p:cNvPr id="60" name="TextBox 9"/>
          <p:cNvSpPr txBox="1"/>
          <p:nvPr/>
        </p:nvSpPr>
        <p:spPr>
          <a:xfrm>
            <a:off x="5433212" y="-1"/>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Tree>
    <p:extLst>
      <p:ext uri="{BB962C8B-B14F-4D97-AF65-F5344CB8AC3E}">
        <p14:creationId xmlns:p14="http://schemas.microsoft.com/office/powerpoint/2010/main" val="404944351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wo column">
    <p:spTree>
      <p:nvGrpSpPr>
        <p:cNvPr id="1" name=""/>
        <p:cNvGrpSpPr/>
        <p:nvPr/>
      </p:nvGrpSpPr>
      <p:grpSpPr>
        <a:xfrm>
          <a:off x="0" y="0"/>
          <a:ext cx="0" cy="0"/>
          <a:chOff x="0" y="0"/>
          <a:chExt cx="0" cy="0"/>
        </a:xfrm>
      </p:grpSpPr>
      <p:sp>
        <p:nvSpPr>
          <p:cNvPr id="67"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68"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69" name="Texte du titre"/>
          <p:cNvSpPr txBox="1">
            <a:spLocks noGrp="1"/>
          </p:cNvSpPr>
          <p:nvPr>
            <p:ph type="title"/>
          </p:nvPr>
        </p:nvSpPr>
        <p:spPr>
          <a:prstGeom prst="rect">
            <a:avLst/>
          </a:prstGeom>
        </p:spPr>
        <p:txBody>
          <a:bodyPr/>
          <a:lstStyle/>
          <a:p>
            <a:r>
              <a:t>Texte du titre</a:t>
            </a:r>
          </a:p>
        </p:txBody>
      </p:sp>
      <p:sp>
        <p:nvSpPr>
          <p:cNvPr id="70" name="Texte niveau 1…"/>
          <p:cNvSpPr txBox="1">
            <a:spLocks noGrp="1"/>
          </p:cNvSpPr>
          <p:nvPr>
            <p:ph type="body" sz="half" idx="1"/>
          </p:nvPr>
        </p:nvSpPr>
        <p:spPr>
          <a:xfrm>
            <a:off x="528273" y="1600200"/>
            <a:ext cx="5557197" cy="4525964"/>
          </a:xfrm>
          <a:prstGeom prst="rect">
            <a:avLst/>
          </a:prstGeom>
        </p:spPr>
        <p:txBody>
          <a:bodyPr/>
          <a:lstStyle>
            <a:lvl4pPr marL="1727200" indent="-355600"/>
            <a:lvl5pPr marL="2184400" indent="-355600"/>
          </a:lstStyle>
          <a:p>
            <a:r>
              <a:t>Texte niveau 1</a:t>
            </a:r>
          </a:p>
          <a:p>
            <a:pPr lvl="1"/>
            <a:r>
              <a:t>Texte niveau 2</a:t>
            </a:r>
          </a:p>
          <a:p>
            <a:pPr lvl="2"/>
            <a:r>
              <a:t>Texte niveau 3</a:t>
            </a:r>
          </a:p>
          <a:p>
            <a:pPr lvl="3"/>
            <a:r>
              <a:t>Texte niveau 4</a:t>
            </a:r>
          </a:p>
          <a:p>
            <a:pPr lvl="4"/>
            <a:r>
              <a:t>Texte niveau 5</a:t>
            </a:r>
          </a:p>
        </p:txBody>
      </p:sp>
      <p:pic>
        <p:nvPicPr>
          <p:cNvPr id="71" name="Picture 2" descr="Picture 2"/>
          <p:cNvPicPr>
            <a:picLocks noChangeAspect="1"/>
          </p:cNvPicPr>
          <p:nvPr/>
        </p:nvPicPr>
        <p:blipFill>
          <a:blip r:embed="rId2">
            <a:extLst/>
          </a:blip>
          <a:srcRect l="38568" t="17716" r="4821" b="248"/>
          <a:stretch>
            <a:fillRect/>
          </a:stretch>
        </p:blipFill>
        <p:spPr>
          <a:xfrm>
            <a:off x="11308715" y="-1"/>
            <a:ext cx="889636" cy="1333184"/>
          </a:xfrm>
          <a:prstGeom prst="rect">
            <a:avLst/>
          </a:prstGeom>
          <a:ln w="12700">
            <a:miter lim="400000"/>
          </a:ln>
        </p:spPr>
      </p:pic>
      <p:sp>
        <p:nvSpPr>
          <p:cNvPr id="72" name="Text Placeholder 12"/>
          <p:cNvSpPr>
            <a:spLocks noGrp="1"/>
          </p:cNvSpPr>
          <p:nvPr>
            <p:ph type="body" sz="quarter" idx="13"/>
          </p:nvPr>
        </p:nvSpPr>
        <p:spPr>
          <a:xfrm>
            <a:off x="528275" y="6581000"/>
            <a:ext cx="11116960" cy="277000"/>
          </a:xfrm>
          <a:prstGeom prst="rect">
            <a:avLst/>
          </a:prstGeom>
        </p:spPr>
        <p:txBody>
          <a:bodyPr tIns="46800" bIns="46800" anchor="b"/>
          <a:lstStyle/>
          <a:p>
            <a:pPr marL="0" indent="0">
              <a:buClrTx/>
              <a:buSzTx/>
              <a:buFontTx/>
              <a:buNone/>
              <a:defRPr sz="1200">
                <a:solidFill>
                  <a:schemeClr val="accent4"/>
                </a:solidFill>
              </a:defRPr>
            </a:pPr>
            <a:endParaRPr dirty="0"/>
          </a:p>
        </p:txBody>
      </p:sp>
      <p:sp>
        <p:nvSpPr>
          <p:cNvPr id="73" name="TextBox 8"/>
          <p:cNvSpPr txBox="1"/>
          <p:nvPr/>
        </p:nvSpPr>
        <p:spPr>
          <a:xfrm>
            <a:off x="6721863" y="595084"/>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Tree>
    <p:extLst>
      <p:ext uri="{BB962C8B-B14F-4D97-AF65-F5344CB8AC3E}">
        <p14:creationId xmlns:p14="http://schemas.microsoft.com/office/powerpoint/2010/main" val="234469213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80"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81"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82" name="Texte du titre"/>
          <p:cNvSpPr txBox="1">
            <a:spLocks noGrp="1"/>
          </p:cNvSpPr>
          <p:nvPr>
            <p:ph type="title"/>
          </p:nvPr>
        </p:nvSpPr>
        <p:spPr>
          <a:prstGeom prst="rect">
            <a:avLst/>
          </a:prstGeom>
        </p:spPr>
        <p:txBody>
          <a:bodyPr/>
          <a:lstStyle/>
          <a:p>
            <a:r>
              <a:t>Texte du titre</a:t>
            </a:r>
          </a:p>
        </p:txBody>
      </p:sp>
      <p:sp>
        <p:nvSpPr>
          <p:cNvPr id="83" name="Texte niveau 1…"/>
          <p:cNvSpPr txBox="1">
            <a:spLocks noGrp="1"/>
          </p:cNvSpPr>
          <p:nvPr>
            <p:ph type="body" sz="half" idx="1"/>
          </p:nvPr>
        </p:nvSpPr>
        <p:spPr>
          <a:xfrm>
            <a:off x="528275" y="2465797"/>
            <a:ext cx="5556493" cy="3660366"/>
          </a:xfrm>
          <a:prstGeom prst="rect">
            <a:avLst/>
          </a:prstGeom>
        </p:spPr>
        <p:txBody>
          <a:bodyPr/>
          <a:lstStyle>
            <a:lvl4pPr marL="1727200" indent="-355600"/>
            <a:lvl5pPr marL="2184400" indent="-355600"/>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pic>
        <p:nvPicPr>
          <p:cNvPr id="84" name="Picture 2" descr="Picture 2"/>
          <p:cNvPicPr>
            <a:picLocks noChangeAspect="1"/>
          </p:cNvPicPr>
          <p:nvPr/>
        </p:nvPicPr>
        <p:blipFill>
          <a:blip r:embed="rId2">
            <a:extLst/>
          </a:blip>
          <a:srcRect l="38568" t="17716" r="4821" b="248"/>
          <a:stretch>
            <a:fillRect/>
          </a:stretch>
        </p:blipFill>
        <p:spPr>
          <a:xfrm>
            <a:off x="11308715" y="-1"/>
            <a:ext cx="889636" cy="1333184"/>
          </a:xfrm>
          <a:prstGeom prst="rect">
            <a:avLst/>
          </a:prstGeom>
          <a:ln w="12700">
            <a:miter lim="400000"/>
          </a:ln>
        </p:spPr>
      </p:pic>
      <p:sp>
        <p:nvSpPr>
          <p:cNvPr id="85" name="Text Placeholder 2"/>
          <p:cNvSpPr>
            <a:spLocks noGrp="1"/>
          </p:cNvSpPr>
          <p:nvPr>
            <p:ph type="body" sz="quarter" idx="13"/>
          </p:nvPr>
        </p:nvSpPr>
        <p:spPr>
          <a:xfrm>
            <a:off x="528275" y="1535112"/>
            <a:ext cx="5556493" cy="639763"/>
          </a:xfrm>
          <a:prstGeom prst="rect">
            <a:avLst/>
          </a:prstGeom>
        </p:spPr>
        <p:txBody>
          <a:bodyPr anchor="b"/>
          <a:lstStyle/>
          <a:p>
            <a:pPr marL="0" indent="0">
              <a:buClrTx/>
              <a:buSzTx/>
              <a:buFontTx/>
              <a:buNone/>
            </a:pPr>
            <a:endParaRPr/>
          </a:p>
        </p:txBody>
      </p:sp>
      <p:sp>
        <p:nvSpPr>
          <p:cNvPr id="86" name="Text Placeholder 2"/>
          <p:cNvSpPr>
            <a:spLocks noGrp="1"/>
          </p:cNvSpPr>
          <p:nvPr>
            <p:ph type="body" sz="quarter" idx="14"/>
          </p:nvPr>
        </p:nvSpPr>
        <p:spPr>
          <a:xfrm>
            <a:off x="6103978" y="1533400"/>
            <a:ext cx="5556493" cy="639763"/>
          </a:xfrm>
          <a:prstGeom prst="rect">
            <a:avLst/>
          </a:prstGeom>
        </p:spPr>
        <p:txBody>
          <a:bodyPr anchor="b"/>
          <a:lstStyle/>
          <a:p>
            <a:pPr marL="0" indent="0">
              <a:buClrTx/>
              <a:buSzTx/>
              <a:buFontTx/>
              <a:buNone/>
            </a:pPr>
            <a:endParaRPr/>
          </a:p>
        </p:txBody>
      </p:sp>
      <p:sp>
        <p:nvSpPr>
          <p:cNvPr id="87" name="Text Placeholder 12"/>
          <p:cNvSpPr>
            <a:spLocks noGrp="1"/>
          </p:cNvSpPr>
          <p:nvPr>
            <p:ph type="body" sz="quarter" idx="15"/>
          </p:nvPr>
        </p:nvSpPr>
        <p:spPr>
          <a:xfrm>
            <a:off x="574740" y="6581003"/>
            <a:ext cx="11070496" cy="276999"/>
          </a:xfrm>
          <a:prstGeom prst="rect">
            <a:avLst/>
          </a:prstGeom>
        </p:spPr>
        <p:txBody>
          <a:bodyPr tIns="46800" bIns="46800" anchor="b"/>
          <a:lstStyle/>
          <a:p>
            <a:pPr marL="0" indent="0">
              <a:buClrTx/>
              <a:buSzTx/>
              <a:buFontTx/>
              <a:buNone/>
              <a:defRPr sz="1200">
                <a:solidFill>
                  <a:schemeClr val="accent4"/>
                </a:solidFill>
              </a:defRPr>
            </a:pPr>
            <a:endParaRPr dirty="0"/>
          </a:p>
        </p:txBody>
      </p:sp>
      <p:sp>
        <p:nvSpPr>
          <p:cNvPr id="88" name="TextBox 10"/>
          <p:cNvSpPr txBox="1"/>
          <p:nvPr/>
        </p:nvSpPr>
        <p:spPr>
          <a:xfrm>
            <a:off x="6721863" y="595084"/>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Tree>
    <p:extLst>
      <p:ext uri="{BB962C8B-B14F-4D97-AF65-F5344CB8AC3E}">
        <p14:creationId xmlns:p14="http://schemas.microsoft.com/office/powerpoint/2010/main" val="231556893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95"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96"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97" name="Texte du titre"/>
          <p:cNvSpPr txBox="1">
            <a:spLocks noGrp="1"/>
          </p:cNvSpPr>
          <p:nvPr>
            <p:ph type="title"/>
          </p:nvPr>
        </p:nvSpPr>
        <p:spPr>
          <a:prstGeom prst="rect">
            <a:avLst/>
          </a:prstGeom>
        </p:spPr>
        <p:txBody>
          <a:bodyPr/>
          <a:lstStyle/>
          <a:p>
            <a:r>
              <a:t>Texte du titre</a:t>
            </a:r>
          </a:p>
        </p:txBody>
      </p:sp>
      <p:pic>
        <p:nvPicPr>
          <p:cNvPr id="98" name="Picture 2" descr="Picture 2"/>
          <p:cNvPicPr>
            <a:picLocks noChangeAspect="1"/>
          </p:cNvPicPr>
          <p:nvPr/>
        </p:nvPicPr>
        <p:blipFill>
          <a:blip r:embed="rId2">
            <a:extLst/>
          </a:blip>
          <a:srcRect l="38568" t="17716" r="4821" b="248"/>
          <a:stretch>
            <a:fillRect/>
          </a:stretch>
        </p:blipFill>
        <p:spPr>
          <a:xfrm>
            <a:off x="11308715" y="-1"/>
            <a:ext cx="889636" cy="1333184"/>
          </a:xfrm>
          <a:prstGeom prst="rect">
            <a:avLst/>
          </a:prstGeom>
          <a:ln w="12700">
            <a:miter lim="400000"/>
          </a:ln>
        </p:spPr>
      </p:pic>
      <p:sp>
        <p:nvSpPr>
          <p:cNvPr id="99" name="Texte niveau 1…"/>
          <p:cNvSpPr txBox="1">
            <a:spLocks noGrp="1"/>
          </p:cNvSpPr>
          <p:nvPr>
            <p:ph type="body" sz="quarter" idx="1"/>
          </p:nvPr>
        </p:nvSpPr>
        <p:spPr>
          <a:xfrm>
            <a:off x="528274" y="6581000"/>
            <a:ext cx="10780444" cy="277000"/>
          </a:xfrm>
          <a:prstGeom prst="rect">
            <a:avLst/>
          </a:prstGeom>
        </p:spPr>
        <p:txBody>
          <a:bodyPr anchor="b"/>
          <a:lstStyle>
            <a:lvl1pPr marL="0" indent="0">
              <a:buClrTx/>
              <a:buSzTx/>
              <a:buFontTx/>
              <a:buNone/>
              <a:defRPr sz="1200">
                <a:solidFill>
                  <a:schemeClr val="accent4"/>
                </a:solidFill>
              </a:defRPr>
            </a:lvl1pPr>
            <a:lvl2pPr marL="512999" indent="-170999">
              <a:buClrTx/>
              <a:buFontTx/>
              <a:defRPr sz="1200">
                <a:solidFill>
                  <a:schemeClr val="accent4"/>
                </a:solidFill>
              </a:defRPr>
            </a:lvl2pPr>
            <a:lvl3pPr marL="889199" indent="-205200">
              <a:buClrTx/>
              <a:buFontTx/>
              <a:defRPr sz="1200">
                <a:solidFill>
                  <a:schemeClr val="accent4"/>
                </a:solidFill>
              </a:defRPr>
            </a:lvl3pPr>
            <a:lvl4pPr marL="1485900" indent="-114300">
              <a:buClrTx/>
              <a:buFontTx/>
              <a:defRPr sz="1200">
                <a:solidFill>
                  <a:schemeClr val="accent4"/>
                </a:solidFill>
              </a:defRPr>
            </a:lvl4pPr>
            <a:lvl5pPr marL="1965960" indent="-137160">
              <a:buClrTx/>
              <a:buFontTx/>
              <a:defRPr sz="1200">
                <a:solidFill>
                  <a:schemeClr val="accent4"/>
                </a:solidFill>
              </a:defRPr>
            </a:lvl5p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100" name="TextBox 4"/>
          <p:cNvSpPr txBox="1"/>
          <p:nvPr/>
        </p:nvSpPr>
        <p:spPr>
          <a:xfrm>
            <a:off x="6721863" y="595084"/>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Tree>
    <p:extLst>
      <p:ext uri="{BB962C8B-B14F-4D97-AF65-F5344CB8AC3E}">
        <p14:creationId xmlns:p14="http://schemas.microsoft.com/office/powerpoint/2010/main" val="49263484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07"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108"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109" name="Texte niveau 1…"/>
          <p:cNvSpPr txBox="1">
            <a:spLocks noGrp="1"/>
          </p:cNvSpPr>
          <p:nvPr>
            <p:ph type="body" sz="quarter" idx="1"/>
          </p:nvPr>
        </p:nvSpPr>
        <p:spPr>
          <a:xfrm>
            <a:off x="528274" y="6581000"/>
            <a:ext cx="10828854" cy="277000"/>
          </a:xfrm>
          <a:prstGeom prst="rect">
            <a:avLst/>
          </a:prstGeom>
        </p:spPr>
        <p:txBody>
          <a:bodyPr anchor="b"/>
          <a:lstStyle>
            <a:lvl1pPr marL="0" indent="0">
              <a:buClrTx/>
              <a:buSzTx/>
              <a:buFontTx/>
              <a:buNone/>
              <a:defRPr sz="1200">
                <a:solidFill>
                  <a:schemeClr val="accent4"/>
                </a:solidFill>
              </a:defRPr>
            </a:lvl1pPr>
            <a:lvl2pPr marL="512999" indent="-170999">
              <a:buClrTx/>
              <a:buFontTx/>
              <a:defRPr sz="1200">
                <a:solidFill>
                  <a:schemeClr val="accent4"/>
                </a:solidFill>
              </a:defRPr>
            </a:lvl2pPr>
            <a:lvl3pPr marL="889199" indent="-205200">
              <a:buClrTx/>
              <a:buFontTx/>
              <a:defRPr sz="1200">
                <a:solidFill>
                  <a:schemeClr val="accent4"/>
                </a:solidFill>
              </a:defRPr>
            </a:lvl3pPr>
            <a:lvl4pPr marL="1485900" indent="-114300">
              <a:buClrTx/>
              <a:buFontTx/>
              <a:defRPr sz="1200">
                <a:solidFill>
                  <a:schemeClr val="accent4"/>
                </a:solidFill>
              </a:defRPr>
            </a:lvl4pPr>
            <a:lvl5pPr marL="1965960" indent="-137160">
              <a:buClrTx/>
              <a:buFontTx/>
              <a:defRPr sz="1200">
                <a:solidFill>
                  <a:schemeClr val="accent4"/>
                </a:solidFill>
              </a:defRPr>
            </a:lvl5pPr>
          </a:lstStyle>
          <a:p>
            <a:r>
              <a:t>Texte niveau 1</a:t>
            </a:r>
          </a:p>
          <a:p>
            <a:pPr lvl="1"/>
            <a:r>
              <a:t>Texte niveau 2</a:t>
            </a:r>
          </a:p>
          <a:p>
            <a:pPr lvl="2"/>
            <a:r>
              <a:t>Texte niveau 3</a:t>
            </a:r>
          </a:p>
          <a:p>
            <a:pPr lvl="3"/>
            <a:r>
              <a:t>Texte niveau 4</a:t>
            </a:r>
          </a:p>
          <a:p>
            <a:pPr lvl="4"/>
            <a:r>
              <a:t>Texte niveau 5</a:t>
            </a:r>
          </a:p>
        </p:txBody>
      </p:sp>
    </p:spTree>
    <p:extLst>
      <p:ext uri="{BB962C8B-B14F-4D97-AF65-F5344CB8AC3E}">
        <p14:creationId xmlns:p14="http://schemas.microsoft.com/office/powerpoint/2010/main" val="370248311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O NOT USE">
    <p:spTree>
      <p:nvGrpSpPr>
        <p:cNvPr id="1" name=""/>
        <p:cNvGrpSpPr/>
        <p:nvPr/>
      </p:nvGrpSpPr>
      <p:grpSpPr>
        <a:xfrm>
          <a:off x="0" y="0"/>
          <a:ext cx="0" cy="0"/>
          <a:chOff x="0" y="0"/>
          <a:chExt cx="0" cy="0"/>
        </a:xfrm>
      </p:grpSpPr>
      <p:sp>
        <p:nvSpPr>
          <p:cNvPr id="116"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117"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118" name="Texte du titre"/>
          <p:cNvSpPr txBox="1">
            <a:spLocks noGrp="1"/>
          </p:cNvSpPr>
          <p:nvPr>
            <p:ph type="title"/>
          </p:nvPr>
        </p:nvSpPr>
        <p:spPr>
          <a:xfrm>
            <a:off x="914876" y="2130425"/>
            <a:ext cx="10368600" cy="1470026"/>
          </a:xfrm>
          <a:prstGeom prst="rect">
            <a:avLst/>
          </a:prstGeom>
        </p:spPr>
        <p:txBody>
          <a:bodyPr/>
          <a:lstStyle/>
          <a:p>
            <a:r>
              <a:t>Texte du titre</a:t>
            </a:r>
          </a:p>
        </p:txBody>
      </p:sp>
      <p:sp>
        <p:nvSpPr>
          <p:cNvPr id="119" name="Texte niveau 1…"/>
          <p:cNvSpPr txBox="1">
            <a:spLocks noGrp="1"/>
          </p:cNvSpPr>
          <p:nvPr>
            <p:ph type="body" sz="quarter" idx="1"/>
          </p:nvPr>
        </p:nvSpPr>
        <p:spPr>
          <a:xfrm>
            <a:off x="1829752" y="3886200"/>
            <a:ext cx="8538848" cy="1752600"/>
          </a:xfrm>
          <a:prstGeom prst="rect">
            <a:avLst/>
          </a:prstGeom>
        </p:spPr>
        <p:txBody>
          <a:bodyPr/>
          <a:lstStyle>
            <a:lvl1pPr marL="0" indent="0" algn="ctr">
              <a:buClrTx/>
              <a:buSzTx/>
              <a:buFontTx/>
              <a:buNone/>
              <a:defRPr>
                <a:solidFill>
                  <a:srgbClr val="888888"/>
                </a:solidFill>
              </a:defRPr>
            </a:lvl1pPr>
            <a:lvl2pPr marL="0" indent="457200" algn="ctr">
              <a:buClrTx/>
              <a:buSzTx/>
              <a:buFontTx/>
              <a:buNone/>
              <a:defRPr>
                <a:solidFill>
                  <a:srgbClr val="888888"/>
                </a:solidFill>
              </a:defRPr>
            </a:lvl2pPr>
            <a:lvl3pPr marL="0" indent="914400" algn="ctr">
              <a:buClrTx/>
              <a:buSzTx/>
              <a:buFontTx/>
              <a:buNone/>
              <a:defRPr>
                <a:solidFill>
                  <a:srgbClr val="888888"/>
                </a:solidFill>
              </a:defRPr>
            </a:lvl3pPr>
            <a:lvl4pPr marL="0" indent="1371600" algn="ctr">
              <a:buClrTx/>
              <a:buSzTx/>
              <a:buFontTx/>
              <a:buNone/>
              <a:defRPr>
                <a:solidFill>
                  <a:srgbClr val="888888"/>
                </a:solidFill>
              </a:defRPr>
            </a:lvl4pPr>
            <a:lvl5pPr marL="0" indent="1828800" algn="ctr">
              <a:buClrTx/>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Tree>
    <p:extLst>
      <p:ext uri="{BB962C8B-B14F-4D97-AF65-F5344CB8AC3E}">
        <p14:creationId xmlns:p14="http://schemas.microsoft.com/office/powerpoint/2010/main" val="11764538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idx="1" hasCustomPrompt="1"/>
          </p:nvPr>
        </p:nvSpPr>
        <p:spPr>
          <a:xfrm>
            <a:off x="509464" y="1597822"/>
            <a:ext cx="10796309" cy="4525963"/>
          </a:xfrm>
        </p:spPr>
        <p:txBody>
          <a:bodyPr rIns="0"/>
          <a:lstStyle>
            <a:lvl1pPr>
              <a:defRPr/>
            </a:lvl1pPr>
          </a:lstStyle>
          <a:p>
            <a:pPr lvl="0"/>
            <a:r>
              <a:rPr lang="en-US" dirty="0"/>
              <a:t>Click to add text</a:t>
            </a:r>
          </a:p>
          <a:p>
            <a:pPr lvl="1"/>
            <a:r>
              <a:rPr lang="en-US" dirty="0"/>
              <a:t>Second level</a:t>
            </a:r>
          </a:p>
          <a:p>
            <a:pPr lvl="2"/>
            <a:r>
              <a:rPr lang="en-US" dirty="0"/>
              <a:t>Third level</a:t>
            </a:r>
          </a:p>
        </p:txBody>
      </p:sp>
      <p:pic>
        <p:nvPicPr>
          <p:cNvPr id="6"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12"/>
          <p:cNvSpPr>
            <a:spLocks noGrp="1"/>
          </p:cNvSpPr>
          <p:nvPr>
            <p:ph type="body" sz="quarter" idx="14" hasCustomPrompt="1"/>
          </p:nvPr>
        </p:nvSpPr>
        <p:spPr>
          <a:xfrm>
            <a:off x="528138" y="6581003"/>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8" name="TextBox 7"/>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20177437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P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0862441"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idx="1" hasCustomPrompt="1"/>
          </p:nvPr>
        </p:nvSpPr>
        <p:spPr>
          <a:xfrm>
            <a:off x="509464" y="1597822"/>
            <a:ext cx="10796309" cy="4525963"/>
          </a:xfrm>
        </p:spPr>
        <p:txBody>
          <a:bodyPr rIns="0"/>
          <a:lstStyle>
            <a:lvl1pPr>
              <a:defRPr/>
            </a:lvl1pPr>
          </a:lstStyle>
          <a:p>
            <a:pPr lvl="0"/>
            <a:r>
              <a:rPr lang="en-US" dirty="0"/>
              <a:t>Click to add text</a:t>
            </a:r>
          </a:p>
          <a:p>
            <a:pPr lvl="1"/>
            <a:r>
              <a:rPr lang="en-US" dirty="0"/>
              <a:t>Second level</a:t>
            </a:r>
          </a:p>
          <a:p>
            <a:pPr lvl="2"/>
            <a:r>
              <a:rPr lang="en-US" dirty="0"/>
              <a:t>Third level</a:t>
            </a:r>
          </a:p>
        </p:txBody>
      </p:sp>
      <p:sp>
        <p:nvSpPr>
          <p:cNvPr id="7" name="Text Placeholder 12"/>
          <p:cNvSpPr>
            <a:spLocks noGrp="1"/>
          </p:cNvSpPr>
          <p:nvPr>
            <p:ph type="body" sz="quarter" idx="14" hasCustomPrompt="1"/>
          </p:nvPr>
        </p:nvSpPr>
        <p:spPr>
          <a:xfrm>
            <a:off x="528138" y="6581003"/>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4" name="Rectangle 3"/>
          <p:cNvSpPr/>
          <p:nvPr userDrawn="1"/>
        </p:nvSpPr>
        <p:spPr>
          <a:xfrm>
            <a:off x="10862442" y="0"/>
            <a:ext cx="1332734" cy="13327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06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1" y="4442360"/>
            <a:ext cx="10018437" cy="399600"/>
          </a:xfrm>
        </p:spPr>
        <p:txBody>
          <a:bodyPr lIns="396000" tIns="46800" rIns="90000" bIns="46800">
            <a:noAutofit/>
          </a:bodyPr>
          <a:lstStyle>
            <a:lvl1pPr marL="0" indent="0">
              <a:buFontTx/>
              <a:buNone/>
              <a:defRPr sz="2000">
                <a:solidFill>
                  <a:schemeClr val="accent5"/>
                </a:solidFill>
                <a:latin typeface="Arial" panose="020B0604020202020204" pitchFamily="34" charset="0"/>
                <a:cs typeface="Arial" panose="020B0604020202020204" pitchFamily="34" charset="0"/>
              </a:defRPr>
            </a:lvl1pPr>
            <a:lvl2pPr marL="457200" indent="0">
              <a:buFontTx/>
              <a:buNone/>
              <a:defRPr sz="2000">
                <a:solidFill>
                  <a:schemeClr val="accent5">
                    <a:lumMod val="75000"/>
                  </a:schemeClr>
                </a:solidFill>
                <a:latin typeface="Arial" panose="020B0604020202020204" pitchFamily="34" charset="0"/>
                <a:cs typeface="Arial" panose="020B0604020202020204" pitchFamily="34" charset="0"/>
              </a:defRPr>
            </a:lvl2pPr>
            <a:lvl3pPr marL="914400" indent="0">
              <a:buFontTx/>
              <a:buNone/>
              <a:defRPr sz="2000">
                <a:solidFill>
                  <a:schemeClr val="accent5">
                    <a:lumMod val="75000"/>
                  </a:schemeClr>
                </a:solidFill>
                <a:latin typeface="Arial" panose="020B0604020202020204" pitchFamily="34" charset="0"/>
                <a:cs typeface="Arial" panose="020B0604020202020204" pitchFamily="34" charset="0"/>
              </a:defRPr>
            </a:lvl3pPr>
            <a:lvl4pPr marL="1371600" indent="0">
              <a:buFontTx/>
              <a:buNone/>
              <a:defRPr sz="2000">
                <a:solidFill>
                  <a:schemeClr val="accent5">
                    <a:lumMod val="75000"/>
                  </a:schemeClr>
                </a:solidFill>
                <a:latin typeface="Arial" panose="020B0604020202020204" pitchFamily="34" charset="0"/>
                <a:cs typeface="Arial" panose="020B0604020202020204" pitchFamily="34" charset="0"/>
              </a:defRPr>
            </a:lvl4pPr>
            <a:lvl5pPr marL="1828800" indent="0">
              <a:buFontTx/>
              <a:buNone/>
              <a:defRPr sz="2000">
                <a:solidFill>
                  <a:schemeClr val="accent5">
                    <a:lumMod val="75000"/>
                  </a:schemeClr>
                </a:solidFill>
                <a:latin typeface="Arial" panose="020B0604020202020204" pitchFamily="34" charset="0"/>
                <a:cs typeface="Arial" panose="020B0604020202020204" pitchFamily="34" charset="0"/>
              </a:defRPr>
            </a:lvl5pPr>
          </a:lstStyle>
          <a:p>
            <a:pPr lvl="0"/>
            <a:r>
              <a:rPr lang="en-US" dirty="0"/>
              <a:t>Click to add presenter affiliation</a:t>
            </a:r>
            <a:endParaRPr lang="en-GB" dirty="0"/>
          </a:p>
        </p:txBody>
      </p:sp>
      <p:sp>
        <p:nvSpPr>
          <p:cNvPr id="3" name="Rectangle 2"/>
          <p:cNvSpPr/>
          <p:nvPr/>
        </p:nvSpPr>
        <p:spPr>
          <a:xfrm>
            <a:off x="0" y="0"/>
            <a:ext cx="12195175" cy="90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1" y="21"/>
            <a:ext cx="10018437" cy="3743999"/>
          </a:xfrm>
          <a:ln>
            <a:solidFill>
              <a:schemeClr val="tx2"/>
            </a:solidFill>
          </a:ln>
        </p:spPr>
        <p:txBody>
          <a:bodyPr lIns="396000" tIns="108000" rIns="396000" bIns="108000" anchor="b" anchorCtr="0"/>
          <a:lstStyle>
            <a:lvl1pPr algn="l">
              <a:defRPr sz="4000" b="0" cap="none" baseline="0"/>
            </a:lvl1pPr>
          </a:lstStyle>
          <a:p>
            <a:r>
              <a:rPr lang="en-US" dirty="0"/>
              <a:t>Click to add section title</a:t>
            </a:r>
            <a:endParaRPr lang="en-GB" dirty="0"/>
          </a:p>
        </p:txBody>
      </p:sp>
      <p:pic>
        <p:nvPicPr>
          <p:cNvPr id="9" name="Picture 3"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360" t="15644" r="8315" b="473"/>
          <a:stretch/>
        </p:blipFill>
        <p:spPr bwMode="auto">
          <a:xfrm>
            <a:off x="10018438" y="0"/>
            <a:ext cx="2176737" cy="3738834"/>
          </a:xfrm>
          <a:prstGeom prst="rect">
            <a:avLst/>
          </a:prstGeom>
          <a:noFill/>
          <a:ln>
            <a:solidFill>
              <a:schemeClr val="tx2"/>
            </a:solidFill>
          </a:ln>
          <a:effectLst/>
          <a:extLst>
            <a:ext uri="{909E8E84-426E-40DD-AFC4-6F175D3DCCD1}">
              <a14:hiddenFill xmlns:a14="http://schemas.microsoft.com/office/drawing/2010/main">
                <a:solidFill>
                  <a:srgbClr val="FFFFFF"/>
                </a:solidFill>
              </a14:hiddenFill>
            </a:ext>
          </a:extLst>
        </p:spPr>
      </p:pic>
      <p:sp>
        <p:nvSpPr>
          <p:cNvPr id="17" name="Text Placeholder 16"/>
          <p:cNvSpPr>
            <a:spLocks noGrp="1"/>
          </p:cNvSpPr>
          <p:nvPr>
            <p:ph type="body" sz="quarter" idx="10" hasCustomPrompt="1"/>
          </p:nvPr>
        </p:nvSpPr>
        <p:spPr>
          <a:xfrm>
            <a:off x="1" y="3900255"/>
            <a:ext cx="10018437" cy="542106"/>
          </a:xfrm>
        </p:spPr>
        <p:txBody>
          <a:bodyPr lIns="396000" tIns="46800" rIns="90000">
            <a:noAutofit/>
          </a:bodyPr>
          <a:lstStyle>
            <a:lvl1pPr marL="0" indent="0">
              <a:buFontTx/>
              <a:buNone/>
              <a:defRPr sz="2800">
                <a:solidFill>
                  <a:schemeClr val="accent5"/>
                </a:solidFill>
              </a:defRPr>
            </a:lvl1pPr>
            <a:lvl2pPr marL="457200" indent="0">
              <a:buFontTx/>
              <a:buNone/>
              <a:defRPr sz="2800">
                <a:solidFill>
                  <a:schemeClr val="accent5">
                    <a:lumMod val="75000"/>
                  </a:schemeClr>
                </a:solidFill>
              </a:defRPr>
            </a:lvl2pPr>
            <a:lvl3pPr marL="914400" indent="0">
              <a:buFontTx/>
              <a:buNone/>
              <a:defRPr sz="2800">
                <a:solidFill>
                  <a:schemeClr val="accent5">
                    <a:lumMod val="75000"/>
                  </a:schemeClr>
                </a:solidFill>
              </a:defRPr>
            </a:lvl3pPr>
            <a:lvl4pPr marL="1371600" indent="0">
              <a:buFontTx/>
              <a:buNone/>
              <a:defRPr sz="2800">
                <a:solidFill>
                  <a:schemeClr val="accent5">
                    <a:lumMod val="75000"/>
                  </a:schemeClr>
                </a:solidFill>
              </a:defRPr>
            </a:lvl4pPr>
            <a:lvl5pPr marL="1828800" indent="0">
              <a:buFontTx/>
              <a:buNone/>
              <a:defRPr sz="2800">
                <a:solidFill>
                  <a:schemeClr val="accent5">
                    <a:lumMod val="75000"/>
                  </a:schemeClr>
                </a:solidFill>
              </a:defRPr>
            </a:lvl5pPr>
          </a:lstStyle>
          <a:p>
            <a:pPr lvl="0"/>
            <a:r>
              <a:rPr lang="en-US" dirty="0"/>
              <a:t>Click to add presenter name</a:t>
            </a:r>
            <a:endParaRPr lang="en-GB" dirty="0"/>
          </a:p>
        </p:txBody>
      </p:sp>
      <p:pic>
        <p:nvPicPr>
          <p:cNvPr id="1026" name="Picture 2" descr="Z:\POLICY\MS\OHPF Multi-sponsor\OHPF004 ECTRIMS or other scientific sympo\Manuscript\Symposium presentations\Gavin Giovannoni\SLide sources\BH_logo_tag_lo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43692" y="5605961"/>
            <a:ext cx="3351483" cy="12569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p:cNvSpPr txBox="1">
            <a:spLocks/>
          </p:cNvSpPr>
          <p:nvPr userDrawn="1"/>
        </p:nvSpPr>
        <p:spPr>
          <a:xfrm>
            <a:off x="0" y="6096881"/>
            <a:ext cx="8136904" cy="403957"/>
          </a:xfrm>
          <a:prstGeom prst="rect">
            <a:avLst/>
          </a:prstGeom>
        </p:spPr>
        <p:txBody>
          <a:bodyPr lIns="396000" anchor="b" anchorCtr="0"/>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dirty="0">
                <a:solidFill>
                  <a:schemeClr val="accent5"/>
                </a:solidFill>
              </a:rPr>
              <a:t> </a:t>
            </a:r>
            <a:r>
              <a:rPr lang="en-US" altLang="zh-CN" sz="1200" dirty="0">
                <a:solidFill>
                  <a:schemeClr val="accent5"/>
                </a:solidFill>
              </a:rPr>
              <a:t>MS</a:t>
            </a:r>
            <a:r>
              <a:rPr lang="zh-CN" altLang="en-US" sz="1200" dirty="0">
                <a:solidFill>
                  <a:schemeClr val="accent5"/>
                </a:solidFill>
              </a:rPr>
              <a:t>脑健康的活动和支持材料目前获得艾伯维、</a:t>
            </a:r>
            <a:r>
              <a:rPr lang="en-US" altLang="zh-CN" sz="1200" dirty="0" err="1">
                <a:solidFill>
                  <a:schemeClr val="accent5"/>
                </a:solidFill>
              </a:rPr>
              <a:t>Actelion</a:t>
            </a:r>
            <a:r>
              <a:rPr lang="zh-CN" altLang="en-US" sz="1200" dirty="0">
                <a:solidFill>
                  <a:schemeClr val="accent5"/>
                </a:solidFill>
              </a:rPr>
              <a:t>制药和赛诺菲健赞公司的资金支持，以及百健、</a:t>
            </a:r>
            <a:r>
              <a:rPr lang="en-US" altLang="zh-CN" sz="1200" dirty="0">
                <a:solidFill>
                  <a:schemeClr val="accent5"/>
                </a:solidFill>
              </a:rPr>
              <a:t>F.</a:t>
            </a:r>
            <a:r>
              <a:rPr lang="zh-CN" altLang="en-US" sz="1200" dirty="0">
                <a:solidFill>
                  <a:schemeClr val="accent5"/>
                </a:solidFill>
              </a:rPr>
              <a:t>霍夫曼罗氏、默克和诺华公司的教育补助金支持，但内容未受到上述公司的影响</a:t>
            </a:r>
          </a:p>
        </p:txBody>
      </p:sp>
      <p:sp>
        <p:nvSpPr>
          <p:cNvPr id="10" name="TextBox 9"/>
          <p:cNvSpPr txBox="1"/>
          <p:nvPr userDrawn="1"/>
        </p:nvSpPr>
        <p:spPr>
          <a:xfrm>
            <a:off x="5431798" y="2"/>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388796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sz="half" idx="1" hasCustomPrompt="1"/>
          </p:nvPr>
        </p:nvSpPr>
        <p:spPr>
          <a:xfrm>
            <a:off x="528137" y="1600203"/>
            <a:ext cx="5555748" cy="4525963"/>
          </a:xfrm>
        </p:spPr>
        <p:txBody>
          <a:bodyPr lIns="0" rIns="201600"/>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03298" y="1600203"/>
            <a:ext cx="5555046" cy="4525963"/>
          </a:xfrm>
        </p:spPr>
        <p:txBody>
          <a:bodyPr lIns="0" rIns="201600"/>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pic>
        <p:nvPicPr>
          <p:cNvPr id="8"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12"/>
          <p:cNvSpPr>
            <a:spLocks noGrp="1"/>
          </p:cNvSpPr>
          <p:nvPr>
            <p:ph type="body" sz="quarter" idx="14" hasCustomPrompt="1"/>
          </p:nvPr>
        </p:nvSpPr>
        <p:spPr>
          <a:xfrm>
            <a:off x="528137" y="6581003"/>
            <a:ext cx="11114066"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9" name="TextBox 8"/>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189782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sz="half" idx="1" hasCustomPrompt="1"/>
          </p:nvPr>
        </p:nvSpPr>
        <p:spPr>
          <a:xfrm>
            <a:off x="528138" y="2465800"/>
            <a:ext cx="5555046" cy="3660365"/>
          </a:xfrm>
        </p:spPr>
        <p:txBody>
          <a:bodyPr lIns="0" rIns="201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03298" y="2466000"/>
            <a:ext cx="5555046" cy="3661200"/>
          </a:xfrm>
        </p:spPr>
        <p:txBody>
          <a:bodyPr lIns="0" rIns="201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pic>
        <p:nvPicPr>
          <p:cNvPr id="8"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2"/>
          <p:cNvSpPr>
            <a:spLocks noGrp="1"/>
          </p:cNvSpPr>
          <p:nvPr>
            <p:ph type="body" idx="14" hasCustomPrompt="1"/>
          </p:nvPr>
        </p:nvSpPr>
        <p:spPr>
          <a:xfrm>
            <a:off x="528138" y="1535113"/>
            <a:ext cx="5555046" cy="639762"/>
          </a:xfrm>
        </p:spPr>
        <p:txBody>
          <a:bodyPr lIns="0" rIns="201600" anchor="b"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Text Placeholder 2"/>
          <p:cNvSpPr>
            <a:spLocks noGrp="1"/>
          </p:cNvSpPr>
          <p:nvPr>
            <p:ph type="body" idx="15" hasCustomPrompt="1"/>
          </p:nvPr>
        </p:nvSpPr>
        <p:spPr>
          <a:xfrm>
            <a:off x="6102389" y="1533401"/>
            <a:ext cx="5555046" cy="639762"/>
          </a:xfrm>
        </p:spPr>
        <p:txBody>
          <a:bodyPr lIns="0" rIns="201600"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ext Placeholder 12"/>
          <p:cNvSpPr>
            <a:spLocks noGrp="1"/>
          </p:cNvSpPr>
          <p:nvPr>
            <p:ph type="body" sz="quarter" idx="16" hasCustomPrompt="1"/>
          </p:nvPr>
        </p:nvSpPr>
        <p:spPr>
          <a:xfrm>
            <a:off x="574591" y="6581003"/>
            <a:ext cx="11067612" cy="276998"/>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11" name="TextBox 10"/>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188673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pic>
        <p:nvPicPr>
          <p:cNvPr id="6"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 Placeholder 12"/>
          <p:cNvSpPr>
            <a:spLocks noGrp="1"/>
          </p:cNvSpPr>
          <p:nvPr>
            <p:ph type="body" sz="quarter" idx="14" hasCustomPrompt="1"/>
          </p:nvPr>
        </p:nvSpPr>
        <p:spPr>
          <a:xfrm>
            <a:off x="528138" y="6581003"/>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5" name="TextBox 4"/>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141299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 Placeholder 12"/>
          <p:cNvSpPr>
            <a:spLocks noGrp="1"/>
          </p:cNvSpPr>
          <p:nvPr>
            <p:ph type="body" sz="quarter" idx="14" hasCustomPrompt="1"/>
          </p:nvPr>
        </p:nvSpPr>
        <p:spPr>
          <a:xfrm>
            <a:off x="528138" y="6581003"/>
            <a:ext cx="10826034"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Tree>
    <p:extLst>
      <p:ext uri="{BB962C8B-B14F-4D97-AF65-F5344CB8AC3E}">
        <p14:creationId xmlns:p14="http://schemas.microsoft.com/office/powerpoint/2010/main" val="205450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O NOT USE">
    <p:spTree>
      <p:nvGrpSpPr>
        <p:cNvPr id="1" name=""/>
        <p:cNvGrpSpPr/>
        <p:nvPr/>
      </p:nvGrpSpPr>
      <p:grpSpPr>
        <a:xfrm>
          <a:off x="0" y="0"/>
          <a:ext cx="0" cy="0"/>
          <a:chOff x="0" y="0"/>
          <a:chExt cx="0" cy="0"/>
        </a:xfrm>
      </p:grpSpPr>
      <p:sp>
        <p:nvSpPr>
          <p:cNvPr id="2" name="Title 1"/>
          <p:cNvSpPr>
            <a:spLocks noGrp="1"/>
          </p:cNvSpPr>
          <p:nvPr>
            <p:ph type="ctrTitle"/>
          </p:nvPr>
        </p:nvSpPr>
        <p:spPr>
          <a:xfrm>
            <a:off x="914638" y="2130428"/>
            <a:ext cx="10365899"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45596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307600" cy="1335600"/>
          </a:xfrm>
          <a:prstGeom prst="rect">
            <a:avLst/>
          </a:prstGeom>
          <a:solidFill>
            <a:schemeClr val="tx2"/>
          </a:solidFill>
        </p:spPr>
        <p:txBody>
          <a:bodyPr vert="horz" lIns="396000" tIns="108000" rIns="396000" bIns="108000" rtlCol="0" anchor="b" anchorCtr="0">
            <a:normAutofit/>
          </a:bodyPr>
          <a:lstStyle/>
          <a:p>
            <a:r>
              <a:rPr lang="en-US" dirty="0"/>
              <a:t>Click to add slide title </a:t>
            </a:r>
            <a:endParaRPr lang="en-GB" dirty="0"/>
          </a:p>
        </p:txBody>
      </p:sp>
      <p:sp>
        <p:nvSpPr>
          <p:cNvPr id="3" name="Text Placeholder 2"/>
          <p:cNvSpPr>
            <a:spLocks noGrp="1"/>
          </p:cNvSpPr>
          <p:nvPr>
            <p:ph type="body" idx="1"/>
          </p:nvPr>
        </p:nvSpPr>
        <p:spPr>
          <a:xfrm>
            <a:off x="528138" y="1600203"/>
            <a:ext cx="11029820" cy="4525963"/>
          </a:xfrm>
          <a:prstGeom prst="rect">
            <a:avLst/>
          </a:prstGeom>
        </p:spPr>
        <p:txBody>
          <a:bodyPr vert="horz" lIns="0" tIns="45720" rIns="91440" bIns="45720" rtlCol="0">
            <a:normAutofit/>
          </a:bodyPr>
          <a:lstStyle/>
          <a:p>
            <a:pPr lvl="0"/>
            <a:r>
              <a:rPr lang="en-US" dirty="0"/>
              <a:t>Click to add text</a:t>
            </a:r>
          </a:p>
          <a:p>
            <a:pPr lvl="1"/>
            <a:r>
              <a:rPr lang="en-US" dirty="0"/>
              <a:t>Second level</a:t>
            </a:r>
          </a:p>
          <a:p>
            <a:pPr lvl="2"/>
            <a:r>
              <a:rPr lang="en-US" dirty="0"/>
              <a:t>Third level</a:t>
            </a:r>
          </a:p>
        </p:txBody>
      </p:sp>
      <p:sp>
        <p:nvSpPr>
          <p:cNvPr id="9" name="TextBox 8"/>
          <p:cNvSpPr txBox="1"/>
          <p:nvPr/>
        </p:nvSpPr>
        <p:spPr>
          <a:xfrm>
            <a:off x="11378963" y="6588003"/>
            <a:ext cx="823570" cy="276999"/>
          </a:xfrm>
          <a:prstGeom prst="rect">
            <a:avLst/>
          </a:prstGeom>
          <a:noFill/>
        </p:spPr>
        <p:txBody>
          <a:bodyPr wrap="square" lIns="0" rtlCol="0" anchor="b" anchorCtr="0">
            <a:spAutoFit/>
          </a:bodyPr>
          <a:lstStyle/>
          <a:p>
            <a:pPr algn="r"/>
            <a:fld id="{8BEBFFC5-B3AF-46B0-A63A-4487D528037B}" type="slidenum">
              <a:rPr lang="en-GB" sz="1200" smtClean="0">
                <a:solidFill>
                  <a:schemeClr val="bg2"/>
                </a:solidFill>
                <a:latin typeface="Arial" panose="020B0604020202020204" pitchFamily="34" charset="0"/>
                <a:cs typeface="Arial" panose="020B0604020202020204" pitchFamily="34" charset="0"/>
              </a:rPr>
              <a:pPr algn="r"/>
              <a:t>‹#›</a:t>
            </a:fld>
            <a:endParaRPr lang="en-GB" sz="1200" dirty="0">
              <a:solidFill>
                <a:schemeClr val="bg2"/>
              </a:solidFill>
              <a:latin typeface="Arial" panose="020B0604020202020204" pitchFamily="34" charset="0"/>
              <a:cs typeface="Arial" panose="020B0604020202020204" pitchFamily="34" charset="0"/>
            </a:endParaRPr>
          </a:p>
        </p:txBody>
      </p:sp>
      <p:sp>
        <p:nvSpPr>
          <p:cNvPr id="4" name="TextBox 3"/>
          <p:cNvSpPr txBox="1"/>
          <p:nvPr userDrawn="1"/>
        </p:nvSpPr>
        <p:spPr>
          <a:xfrm>
            <a:off x="6720114" y="-14515"/>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323583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3" r:id="rId4"/>
    <p:sldLayoutId id="2147483664" r:id="rId5"/>
    <p:sldLayoutId id="2147483665" r:id="rId6"/>
    <p:sldLayoutId id="2147483666" r:id="rId7"/>
    <p:sldLayoutId id="2147483667" r:id="rId8"/>
    <p:sldLayoutId id="2147483668" r:id="rId9"/>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uméro de diapositive"/>
          <p:cNvSpPr txBox="1">
            <a:spLocks noGrp="1"/>
          </p:cNvSpPr>
          <p:nvPr>
            <p:ph type="sldNum" sz="quarter" idx="2"/>
          </p:nvPr>
        </p:nvSpPr>
        <p:spPr>
          <a:xfrm>
            <a:off x="11928675" y="6586019"/>
            <a:ext cx="278503" cy="279180"/>
          </a:xfrm>
          <a:prstGeom prst="rect">
            <a:avLst/>
          </a:prstGeom>
          <a:ln w="12700">
            <a:miter lim="400000"/>
          </a:ln>
        </p:spPr>
        <p:txBody>
          <a:bodyPr wrap="none" lIns="0" tIns="46800" rIns="90000" bIns="46800" anchor="b">
            <a:spAutoFit/>
          </a:bodyPr>
          <a:lstStyle>
            <a:lvl1pPr algn="r">
              <a:defRPr sz="1200">
                <a:solidFill>
                  <a:schemeClr val="accent4"/>
                </a:solidFill>
              </a:defRPr>
            </a:lvl1pPr>
          </a:lstStyle>
          <a:p>
            <a:pPr hangingPunct="0"/>
            <a:fld id="{86CB4B4D-7CA3-9044-876B-883B54F8677D}" type="slidenum">
              <a:rPr kern="0">
                <a:solidFill>
                  <a:srgbClr val="346B2D"/>
                </a:solidFill>
                <a:latin typeface="Arial"/>
                <a:cs typeface="Arial"/>
                <a:sym typeface="Arial"/>
              </a:rPr>
              <a:pPr hangingPunct="0"/>
              <a:t>‹#›</a:t>
            </a:fld>
            <a:endParaRPr kern="0" dirty="0">
              <a:solidFill>
                <a:srgbClr val="346B2D"/>
              </a:solidFill>
              <a:latin typeface="Arial"/>
              <a:cs typeface="Arial"/>
              <a:sym typeface="Arial"/>
            </a:endParaRPr>
          </a:p>
        </p:txBody>
      </p:sp>
      <p:sp>
        <p:nvSpPr>
          <p:cNvPr id="3"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4" name="Texte du titre"/>
          <p:cNvSpPr txBox="1">
            <a:spLocks noGrp="1"/>
          </p:cNvSpPr>
          <p:nvPr>
            <p:ph type="title"/>
          </p:nvPr>
        </p:nvSpPr>
        <p:spPr>
          <a:xfrm>
            <a:off x="0" y="0"/>
            <a:ext cx="11310545" cy="1335600"/>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396000" tIns="107999" rIns="396000" bIns="107999" anchor="b">
            <a:normAutofit/>
          </a:bodyPr>
          <a:lstStyle/>
          <a:p>
            <a:r>
              <a:rPr dirty="0" err="1"/>
              <a:t>Texte</a:t>
            </a:r>
            <a:r>
              <a:rPr dirty="0"/>
              <a:t> du </a:t>
            </a:r>
            <a:r>
              <a:rPr dirty="0" err="1"/>
              <a:t>titre</a:t>
            </a:r>
            <a:endParaRPr dirty="0"/>
          </a:p>
        </p:txBody>
      </p:sp>
      <p:sp>
        <p:nvSpPr>
          <p:cNvPr id="5" name="Texte niveau 1…"/>
          <p:cNvSpPr txBox="1">
            <a:spLocks noGrp="1"/>
          </p:cNvSpPr>
          <p:nvPr>
            <p:ph type="body" idx="1"/>
          </p:nvPr>
        </p:nvSpPr>
        <p:spPr>
          <a:xfrm>
            <a:off x="509595" y="1597821"/>
            <a:ext cx="10799123" cy="45259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Texte niveau 1</a:t>
            </a:r>
          </a:p>
          <a:p>
            <a:pPr lvl="1"/>
            <a:r>
              <a:t>Texte niveau 2</a:t>
            </a:r>
          </a:p>
          <a:p>
            <a:pPr lvl="2"/>
            <a:r>
              <a:t>Texte niveau 3</a:t>
            </a:r>
          </a:p>
          <a:p>
            <a:pPr lvl="3"/>
            <a:r>
              <a:t>Texte niveau 4</a:t>
            </a:r>
          </a:p>
          <a:p>
            <a:pPr lvl="4"/>
            <a:r>
              <a:t>Texte niveau 5</a:t>
            </a:r>
          </a:p>
        </p:txBody>
      </p:sp>
      <p:pic>
        <p:nvPicPr>
          <p:cNvPr id="6" name="Picture 2" descr="Picture 2"/>
          <p:cNvPicPr>
            <a:picLocks noChangeAspect="1"/>
          </p:cNvPicPr>
          <p:nvPr/>
        </p:nvPicPr>
        <p:blipFill>
          <a:blip r:embed="rId11">
            <a:extLst/>
          </a:blip>
          <a:srcRect l="38568" t="17716" r="4821" b="248"/>
          <a:stretch>
            <a:fillRect/>
          </a:stretch>
        </p:blipFill>
        <p:spPr>
          <a:xfrm>
            <a:off x="11308715" y="-1"/>
            <a:ext cx="889636" cy="1333184"/>
          </a:xfrm>
          <a:prstGeom prst="rect">
            <a:avLst/>
          </a:prstGeom>
          <a:ln w="12700">
            <a:miter lim="400000"/>
          </a:ln>
        </p:spPr>
      </p:pic>
      <p:sp>
        <p:nvSpPr>
          <p:cNvPr id="7" name="TextBox 7"/>
          <p:cNvSpPr txBox="1"/>
          <p:nvPr/>
        </p:nvSpPr>
        <p:spPr>
          <a:xfrm>
            <a:off x="6721863" y="595084"/>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dirty="0">
                <a:latin typeface="Arial"/>
                <a:cs typeface="Arial"/>
                <a:sym typeface="Arial"/>
              </a:rPr>
              <a:t>DRAFT SLIDES</a:t>
            </a:r>
          </a:p>
        </p:txBody>
      </p:sp>
    </p:spTree>
    <p:extLst>
      <p:ext uri="{BB962C8B-B14F-4D97-AF65-F5344CB8AC3E}">
        <p14:creationId xmlns:p14="http://schemas.microsoft.com/office/powerpoint/2010/main" val="338086108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ransitio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9pPr>
    </p:titleStyle>
    <p:bodyStyle>
      <a:lvl1pPr marL="342900" marR="0" indent="-34290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41000" marR="0" indent="-39900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162799" marR="0" indent="-47879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638300" marR="0" indent="-26670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48839" marR="0" indent="-32003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06039" marR="0" indent="-32003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63239" marR="0" indent="-32003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20440" marR="0" indent="-32004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3977640" marR="0" indent="-32004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47" Type="http://schemas.openxmlformats.org/officeDocument/2006/relationships/image" Target="../media/image50.png"/><Relationship Id="rId50" Type="http://schemas.openxmlformats.org/officeDocument/2006/relationships/image" Target="../media/image53.jpeg"/><Relationship Id="rId7" Type="http://schemas.openxmlformats.org/officeDocument/2006/relationships/image" Target="../media/image10.png"/><Relationship Id="rId2" Type="http://schemas.openxmlformats.org/officeDocument/2006/relationships/hyperlink" Target="http://www.msbrainhealth.org/" TargetMode="External"/><Relationship Id="rId16" Type="http://schemas.openxmlformats.org/officeDocument/2006/relationships/image" Target="../media/image19.png"/><Relationship Id="rId29" Type="http://schemas.openxmlformats.org/officeDocument/2006/relationships/image" Target="../media/image32.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45" Type="http://schemas.openxmlformats.org/officeDocument/2006/relationships/image" Target="../media/image48.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49" Type="http://schemas.openxmlformats.org/officeDocument/2006/relationships/image" Target="../media/image52.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4" Type="http://schemas.openxmlformats.org/officeDocument/2006/relationships/image" Target="../media/image47.png"/><Relationship Id="rId52" Type="http://schemas.openxmlformats.org/officeDocument/2006/relationships/image" Target="../media/image55.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43" Type="http://schemas.openxmlformats.org/officeDocument/2006/relationships/image" Target="../media/image46.png"/><Relationship Id="rId48" Type="http://schemas.openxmlformats.org/officeDocument/2006/relationships/image" Target="../media/image51.png"/><Relationship Id="rId8" Type="http://schemas.openxmlformats.org/officeDocument/2006/relationships/image" Target="../media/image11.png"/><Relationship Id="rId51" Type="http://schemas.openxmlformats.org/officeDocument/2006/relationships/image" Target="../media/image54.tiff"/><Relationship Id="rId3"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46" Type="http://schemas.openxmlformats.org/officeDocument/2006/relationships/image" Target="../media/image49.png"/><Relationship Id="rId20" Type="http://schemas.openxmlformats.org/officeDocument/2006/relationships/image" Target="../media/image23.png"/><Relationship Id="rId41" Type="http://schemas.openxmlformats.org/officeDocument/2006/relationships/image" Target="../media/image44.png"/><Relationship Id="rId1" Type="http://schemas.openxmlformats.org/officeDocument/2006/relationships/slideLayout" Target="../slideLayouts/slideLayout16.xml"/><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讲者使用指导</a:t>
            </a:r>
            <a:endParaRPr lang="en-US" dirty="0">
              <a:latin typeface="微软雅黑" panose="020B0503020204020204" pitchFamily="34" charset="-122"/>
              <a:ea typeface="微软雅黑" panose="020B0503020204020204" pitchFamily="34" charset="-122"/>
            </a:endParaRPr>
          </a:p>
        </p:txBody>
      </p:sp>
      <p:sp>
        <p:nvSpPr>
          <p:cNvPr id="3" name="Content Placeholder 2"/>
          <p:cNvSpPr>
            <a:spLocks noGrp="1"/>
          </p:cNvSpPr>
          <p:nvPr>
            <p:ph idx="1"/>
          </p:nvPr>
        </p:nvSpPr>
        <p:spPr/>
        <p:txBody>
          <a:bodyPr>
            <a:normAutofit/>
          </a:bodyPr>
          <a:lstStyle/>
          <a:p>
            <a:pPr>
              <a:lnSpc>
                <a:spcPct val="110000"/>
              </a:lnSpc>
              <a:spcBef>
                <a:spcPts val="3000"/>
              </a:spcBef>
            </a:pPr>
            <a:r>
              <a:rPr lang="zh-CN" altLang="en-US" dirty="0">
                <a:latin typeface="微软雅黑" panose="020B0503020204020204" pitchFamily="34" charset="-122"/>
                <a:ea typeface="微软雅黑" panose="020B0503020204020204" pitchFamily="34" charset="-122"/>
              </a:rPr>
              <a:t>此幻灯片用于教育对多发性硬化（</a:t>
            </a:r>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）有兴趣的医务工作者</a:t>
            </a:r>
            <a:endParaRPr lang="en-US" altLang="zh-CN" dirty="0">
              <a:latin typeface="微软雅黑" panose="020B0503020204020204" pitchFamily="34" charset="-122"/>
              <a:ea typeface="微软雅黑" panose="020B0503020204020204" pitchFamily="34" charset="-122"/>
            </a:endParaRPr>
          </a:p>
          <a:p>
            <a:pPr>
              <a:lnSpc>
                <a:spcPct val="110000"/>
              </a:lnSpc>
              <a:spcBef>
                <a:spcPts val="3000"/>
              </a:spcBef>
            </a:pPr>
            <a:r>
              <a:rPr lang="zh-CN" altLang="en-US" dirty="0">
                <a:latin typeface="微软雅黑" panose="020B0503020204020204" pitchFamily="34" charset="-122"/>
                <a:ea typeface="微软雅黑" panose="020B0503020204020204" pitchFamily="34" charset="-122"/>
              </a:rPr>
              <a:t>幻灯片的内容可以部分展示；但标题页上的资助声明应始终保留，其他任何包含此幻灯片内容的材料也需要呈现此内容</a:t>
            </a:r>
            <a:endParaRPr lang="en-GB" dirty="0">
              <a:latin typeface="微软雅黑" panose="020B0503020204020204" pitchFamily="34" charset="-122"/>
              <a:ea typeface="微软雅黑" panose="020B0503020204020204" pitchFamily="34" charset="-122"/>
            </a:endParaRPr>
          </a:p>
          <a:p>
            <a:pPr>
              <a:lnSpc>
                <a:spcPct val="110000"/>
              </a:lnSpc>
              <a:spcBef>
                <a:spcPts val="3000"/>
              </a:spcBef>
            </a:pPr>
            <a:r>
              <a:rPr lang="zh-CN" altLang="en-US" dirty="0">
                <a:latin typeface="微软雅黑" panose="020B0503020204020204" pitchFamily="34" charset="-122"/>
                <a:ea typeface="微软雅黑" panose="020B0503020204020204" pitchFamily="34" charset="-122"/>
              </a:rPr>
              <a:t>请在幻灯片的起始页附上您个人的利益冲突声明，以符合您所在国家及幻灯片展示国家的合规条例</a:t>
            </a:r>
            <a:endParaRPr lang="en-US" altLang="zh-CN" dirty="0">
              <a:latin typeface="微软雅黑" panose="020B0503020204020204" pitchFamily="34" charset="-122"/>
              <a:ea typeface="微软雅黑" panose="020B0503020204020204" pitchFamily="34" charset="-122"/>
            </a:endParaRPr>
          </a:p>
        </p:txBody>
      </p:sp>
      <p:sp>
        <p:nvSpPr>
          <p:cNvPr id="4" name="Text Placeholder 3"/>
          <p:cNvSpPr>
            <a:spLocks noGrp="1"/>
          </p:cNvSpPr>
          <p:nvPr>
            <p:ph type="body" sz="quarter" idx="14"/>
          </p:nvPr>
        </p:nvSpPr>
        <p:spPr/>
        <p:txBody>
          <a:bodyPr/>
          <a:lstStyle/>
          <a:p>
            <a:endParaRPr 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41363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697" y="1604596"/>
            <a:ext cx="5737381" cy="412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疾病活动持续存在</a:t>
            </a:r>
            <a:r>
              <a:rPr lang="en-GB" altLang="zh-CN" dirty="0">
                <a:latin typeface="微软雅黑" panose="020B0503020204020204" pitchFamily="34" charset="-122"/>
                <a:ea typeface="微软雅黑" panose="020B0503020204020204" pitchFamily="34" charset="-122"/>
              </a:rPr>
              <a:t>: </a:t>
            </a:r>
            <a:br>
              <a:rPr lang="en-GB"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但</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个病变中仅有</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个会导致一次复发</a:t>
            </a:r>
            <a:endParaRPr lang="en-GB" dirty="0">
              <a:latin typeface="微软雅黑" panose="020B0503020204020204" pitchFamily="34" charset="-122"/>
              <a:ea typeface="微软雅黑" panose="020B0503020204020204" pitchFamily="34" charset="-122"/>
            </a:endParaRPr>
          </a:p>
        </p:txBody>
      </p:sp>
      <p:sp>
        <p:nvSpPr>
          <p:cNvPr id="5" name="Content Placeholder 4"/>
          <p:cNvSpPr>
            <a:spLocks noGrp="1"/>
          </p:cNvSpPr>
          <p:nvPr>
            <p:ph idx="1"/>
          </p:nvPr>
        </p:nvSpPr>
        <p:spPr>
          <a:xfrm>
            <a:off x="509465" y="1597822"/>
            <a:ext cx="5824232" cy="4525963"/>
          </a:xfrm>
        </p:spPr>
        <p:txBody>
          <a:bodyPr>
            <a:normAutofit/>
          </a:bodyPr>
          <a:lstStyle/>
          <a:p>
            <a:r>
              <a:rPr lang="en-GB"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个病变中仅有</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个会导致一次复发</a:t>
            </a:r>
            <a:r>
              <a:rPr lang="en-GB" dirty="0">
                <a:latin typeface="微软雅黑" panose="020B0503020204020204" pitchFamily="34" charset="-122"/>
                <a:ea typeface="微软雅黑" panose="020B0503020204020204" pitchFamily="34" charset="-122"/>
              </a:rPr>
              <a:t>,</a:t>
            </a:r>
            <a:r>
              <a:rPr lang="en-GB" baseline="30000" dirty="0">
                <a:latin typeface="微软雅黑" panose="020B0503020204020204" pitchFamily="34" charset="-122"/>
                <a:ea typeface="微软雅黑" panose="020B0503020204020204" pitchFamily="34" charset="-122"/>
              </a:rPr>
              <a:t>1,2</a:t>
            </a:r>
            <a:r>
              <a:rPr lang="en-GB"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但所有的病变都会导致神经功能储备的丧失</a:t>
            </a:r>
            <a:endParaRPr lang="en-GB" dirty="0">
              <a:latin typeface="微软雅黑" panose="020B0503020204020204" pitchFamily="34" charset="-122"/>
              <a:ea typeface="微软雅黑" panose="020B0503020204020204" pitchFamily="34" charset="-122"/>
            </a:endParaRPr>
          </a:p>
          <a:p>
            <a:endParaRPr lang="en-GB"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对</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例</a:t>
            </a:r>
            <a:r>
              <a:rPr lang="en-US" altLang="zh-CN" dirty="0">
                <a:latin typeface="微软雅黑" panose="020B0503020204020204" pitchFamily="34" charset="-122"/>
                <a:ea typeface="微软雅黑" panose="020B0503020204020204" pitchFamily="34" charset="-122"/>
              </a:rPr>
              <a:t>RRMS</a:t>
            </a:r>
            <a:r>
              <a:rPr lang="zh-CN" altLang="en-US" dirty="0">
                <a:latin typeface="微软雅黑" panose="020B0503020204020204" pitchFamily="34" charset="-122"/>
                <a:ea typeface="微软雅黑" panose="020B0503020204020204" pitchFamily="34" charset="-122"/>
              </a:rPr>
              <a:t>患者每个月检查一次</a:t>
            </a:r>
            <a:r>
              <a:rPr lang="en-US" altLang="zh-CN" dirty="0">
                <a:latin typeface="微软雅黑" panose="020B0503020204020204" pitchFamily="34" charset="-122"/>
                <a:ea typeface="微软雅黑" panose="020B0503020204020204" pitchFamily="34" charset="-122"/>
              </a:rPr>
              <a:t>MRI</a:t>
            </a:r>
            <a:r>
              <a:rPr lang="zh-CN" altLang="en-US" dirty="0">
                <a:latin typeface="微软雅黑" panose="020B0503020204020204" pitchFamily="34" charset="-122"/>
                <a:ea typeface="微软雅黑" panose="020B0503020204020204" pitchFamily="34" charset="-122"/>
              </a:rPr>
              <a:t>，结果显示许多疾病活动是亚临床的</a:t>
            </a:r>
            <a:r>
              <a:rPr lang="en-GB" baseline="30000" dirty="0">
                <a:latin typeface="微软雅黑" panose="020B0503020204020204" pitchFamily="34" charset="-122"/>
                <a:ea typeface="微软雅黑" panose="020B0503020204020204" pitchFamily="34" charset="-122"/>
              </a:rPr>
              <a:t>1</a:t>
            </a:r>
            <a:endParaRPr lang="en-GB" dirty="0">
              <a:latin typeface="微软雅黑" panose="020B0503020204020204" pitchFamily="34" charset="-122"/>
              <a:ea typeface="微软雅黑" panose="020B0503020204020204" pitchFamily="34" charset="-122"/>
            </a:endParaRPr>
          </a:p>
          <a:p>
            <a:pPr lvl="1"/>
            <a:r>
              <a:rPr lang="zh-CN" altLang="en-US" dirty="0">
                <a:latin typeface="微软雅黑" panose="020B0503020204020204" pitchFamily="34" charset="-122"/>
                <a:ea typeface="微软雅黑" panose="020B0503020204020204" pitchFamily="34" charset="-122"/>
              </a:rPr>
              <a:t>检测到</a:t>
            </a:r>
            <a:r>
              <a:rPr lang="en-GB" dirty="0">
                <a:latin typeface="微软雅黑" panose="020B0503020204020204" pitchFamily="34" charset="-122"/>
                <a:ea typeface="微软雅黑" panose="020B0503020204020204" pitchFamily="34" charset="-122"/>
              </a:rPr>
              <a:t>50</a:t>
            </a:r>
            <a:r>
              <a:rPr lang="zh-CN" altLang="en-US" dirty="0">
                <a:latin typeface="微软雅黑" panose="020B0503020204020204" pitchFamily="34" charset="-122"/>
                <a:ea typeface="微软雅黑" panose="020B0503020204020204" pitchFamily="34" charset="-122"/>
              </a:rPr>
              <a:t>个新对比增强病灶</a:t>
            </a:r>
            <a:r>
              <a:rPr lang="en-GB"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例患者</a:t>
            </a:r>
            <a:r>
              <a:rPr lang="en-GB" dirty="0">
                <a:latin typeface="微软雅黑" panose="020B0503020204020204" pitchFamily="34" charset="-122"/>
                <a:ea typeface="微软雅黑" panose="020B0503020204020204" pitchFamily="34" charset="-122"/>
              </a:rPr>
              <a:t>)</a:t>
            </a:r>
          </a:p>
          <a:p>
            <a:pPr lvl="1"/>
            <a:r>
              <a:rPr lang="zh-CN" altLang="en-US" dirty="0">
                <a:latin typeface="微软雅黑" panose="020B0503020204020204" pitchFamily="34" charset="-122"/>
                <a:ea typeface="微软雅黑" panose="020B0503020204020204" pitchFamily="34" charset="-122"/>
              </a:rPr>
              <a:t>仅出现</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次复发</a:t>
            </a:r>
            <a:r>
              <a:rPr lang="en-GB" dirty="0">
                <a:latin typeface="微软雅黑" panose="020B0503020204020204" pitchFamily="34" charset="-122"/>
                <a:ea typeface="微软雅黑" panose="020B0503020204020204" pitchFamily="34" charset="-122"/>
              </a:rPr>
              <a:t> (3</a:t>
            </a:r>
            <a:r>
              <a:rPr lang="zh-CN" altLang="en-US" dirty="0">
                <a:latin typeface="微软雅黑" panose="020B0503020204020204" pitchFamily="34" charset="-122"/>
                <a:ea typeface="微软雅黑" panose="020B0503020204020204" pitchFamily="34" charset="-122"/>
              </a:rPr>
              <a:t>例患者</a:t>
            </a:r>
            <a:r>
              <a:rPr lang="en-GB" dirty="0">
                <a:latin typeface="微软雅黑" panose="020B0503020204020204" pitchFamily="34" charset="-122"/>
                <a:ea typeface="微软雅黑" panose="020B0503020204020204" pitchFamily="34" charset="-122"/>
              </a:rPr>
              <a:t>)</a:t>
            </a:r>
          </a:p>
          <a:p>
            <a:endParaRPr lang="en-GB" dirty="0">
              <a:latin typeface="微软雅黑" panose="020B0503020204020204" pitchFamily="34" charset="-122"/>
              <a:ea typeface="微软雅黑" panose="020B0503020204020204" pitchFamily="34" charset="-122"/>
            </a:endParaRPr>
          </a:p>
        </p:txBody>
      </p:sp>
      <p:sp>
        <p:nvSpPr>
          <p:cNvPr id="39" name="Text Placeholder 3"/>
          <p:cNvSpPr>
            <a:spLocks noGrp="1"/>
          </p:cNvSpPr>
          <p:nvPr>
            <p:ph type="body" sz="quarter" idx="14"/>
          </p:nvPr>
        </p:nvSpPr>
        <p:spPr>
          <a:xfrm>
            <a:off x="528138" y="6027005"/>
            <a:ext cx="10777635" cy="830997"/>
          </a:xfrm>
        </p:spPr>
        <p:txBody>
          <a:bodyPr/>
          <a:lstStyle/>
          <a:p>
            <a:r>
              <a:rPr lang="en-GB" dirty="0">
                <a:latin typeface="微软雅黑" panose="020B0503020204020204" pitchFamily="34" charset="-122"/>
                <a:ea typeface="微软雅黑" panose="020B0503020204020204" pitchFamily="34" charset="-122"/>
              </a:rPr>
              <a:t>CNS, </a:t>
            </a:r>
            <a:r>
              <a:rPr lang="zh-CN" altLang="en-US" dirty="0">
                <a:latin typeface="微软雅黑" panose="020B0503020204020204" pitchFamily="34" charset="-122"/>
                <a:ea typeface="微软雅黑" panose="020B0503020204020204" pitchFamily="34" charset="-122"/>
              </a:rPr>
              <a:t>中枢神经系统</a:t>
            </a:r>
            <a:r>
              <a:rPr lang="en-GB" dirty="0">
                <a:latin typeface="微软雅黑" panose="020B0503020204020204" pitchFamily="34" charset="-122"/>
                <a:ea typeface="微软雅黑" panose="020B0503020204020204" pitchFamily="34" charset="-122"/>
              </a:rPr>
              <a:t>; MRI, </a:t>
            </a:r>
            <a:r>
              <a:rPr lang="zh-CN" altLang="en-US" dirty="0">
                <a:latin typeface="微软雅黑" panose="020B0503020204020204" pitchFamily="34" charset="-122"/>
                <a:ea typeface="微软雅黑" panose="020B0503020204020204" pitchFamily="34" charset="-122"/>
              </a:rPr>
              <a:t>磁共振成像</a:t>
            </a:r>
            <a:r>
              <a:rPr lang="en-GB" dirty="0">
                <a:latin typeface="微软雅黑" panose="020B0503020204020204" pitchFamily="34" charset="-122"/>
                <a:ea typeface="微软雅黑" panose="020B0503020204020204" pitchFamily="34" charset="-122"/>
              </a:rPr>
              <a:t>; RRMS, </a:t>
            </a:r>
            <a:r>
              <a:rPr lang="zh-CN" altLang="en-US" dirty="0">
                <a:latin typeface="微软雅黑" panose="020B0503020204020204" pitchFamily="34" charset="-122"/>
                <a:ea typeface="微软雅黑" panose="020B0503020204020204" pitchFamily="34" charset="-122"/>
              </a:rPr>
              <a:t>复发缓解型多发性硬化</a:t>
            </a:r>
            <a:r>
              <a:rPr lang="en-GB" dirty="0">
                <a:latin typeface="微软雅黑" panose="020B0503020204020204" pitchFamily="34" charset="-122"/>
                <a:ea typeface="微软雅黑" panose="020B0503020204020204" pitchFamily="34" charset="-122"/>
              </a:rPr>
              <a:t/>
            </a:r>
            <a:br>
              <a:rPr lang="en-GB" dirty="0">
                <a:latin typeface="微软雅黑" panose="020B0503020204020204" pitchFamily="34" charset="-122"/>
                <a:ea typeface="微软雅黑" panose="020B0503020204020204" pitchFamily="34" charset="-122"/>
              </a:rPr>
            </a:br>
            <a:r>
              <a:rPr lang="en-GB" dirty="0">
                <a:latin typeface="微软雅黑" panose="020B0503020204020204" pitchFamily="34" charset="-122"/>
                <a:ea typeface="微软雅黑" panose="020B0503020204020204" pitchFamily="34" charset="-122"/>
              </a:rPr>
              <a:t>1. Barkhof F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1992; 2. Kappos L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1999</a:t>
            </a:r>
            <a:br>
              <a:rPr lang="en-GB" dirty="0">
                <a:latin typeface="微软雅黑" panose="020B0503020204020204" pitchFamily="34" charset="-122"/>
                <a:ea typeface="微软雅黑" panose="020B0503020204020204" pitchFamily="34" charset="-122"/>
              </a:rPr>
            </a:br>
            <a:r>
              <a:rPr lang="en-GB" dirty="0">
                <a:latin typeface="微软雅黑" panose="020B0503020204020204" pitchFamily="34" charset="-122"/>
                <a:ea typeface="微软雅黑" panose="020B0503020204020204" pitchFamily="34" charset="-122"/>
              </a:rPr>
              <a:t>Figure adapted with permission from Oxford PharmaGenesis from Giovannoni G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Brain health: time matters in multiple sclerosis. © 2015 Oxford PharmaGenesis Ltd. Available at: www.msbrainhealth.org</a:t>
            </a:r>
          </a:p>
        </p:txBody>
      </p:sp>
      <p:sp>
        <p:nvSpPr>
          <p:cNvPr id="3" name="圆角矩形 2"/>
          <p:cNvSpPr/>
          <p:nvPr/>
        </p:nvSpPr>
        <p:spPr>
          <a:xfrm>
            <a:off x="10569173" y="1818640"/>
            <a:ext cx="1358667" cy="416560"/>
          </a:xfrm>
          <a:prstGeom prst="roundRect">
            <a:avLst/>
          </a:prstGeom>
          <a:solidFill>
            <a:schemeClr val="bg1"/>
          </a:solidFill>
          <a:ln w="19050">
            <a:solidFill>
              <a:srgbClr val="F267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tx1"/>
                </a:solidFill>
                <a:latin typeface="微软雅黑" panose="020B0503020204020204" pitchFamily="34" charset="-122"/>
                <a:ea typeface="微软雅黑" panose="020B0503020204020204" pitchFamily="34" charset="-122"/>
              </a:rPr>
              <a:t>出现</a:t>
            </a:r>
            <a:r>
              <a:rPr kumimoji="1" lang="zh-CN" altLang="en-US" sz="1200" b="1" dirty="0">
                <a:solidFill>
                  <a:schemeClr val="tx1"/>
                </a:solidFill>
                <a:latin typeface="微软雅黑" panose="020B0503020204020204" pitchFamily="34" charset="-122"/>
                <a:ea typeface="微软雅黑" panose="020B0503020204020204" pitchFamily="34" charset="-122"/>
              </a:rPr>
              <a:t>新病灶</a:t>
            </a:r>
            <a:r>
              <a:rPr kumimoji="1" lang="zh-CN" altLang="en-US" sz="1200" dirty="0">
                <a:solidFill>
                  <a:schemeClr val="tx1"/>
                </a:solidFill>
                <a:latin typeface="微软雅黑" panose="020B0503020204020204" pitchFamily="34" charset="-122"/>
                <a:ea typeface="微软雅黑" panose="020B0503020204020204" pitchFamily="34" charset="-122"/>
              </a:rPr>
              <a:t>，有些会</a:t>
            </a:r>
            <a:r>
              <a:rPr kumimoji="1" lang="zh-CN" altLang="en-US" sz="1200">
                <a:solidFill>
                  <a:schemeClr val="tx1"/>
                </a:solidFill>
                <a:latin typeface="微软雅黑" panose="020B0503020204020204" pitchFamily="34" charset="-122"/>
                <a:ea typeface="微软雅黑" panose="020B0503020204020204" pitchFamily="34" charset="-122"/>
              </a:rPr>
              <a:t>导致复发</a:t>
            </a:r>
            <a:endParaRPr kumimoji="1"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10000213" y="2618700"/>
            <a:ext cx="1846347" cy="612180"/>
          </a:xfrm>
          <a:prstGeom prst="roundRect">
            <a:avLst/>
          </a:prstGeom>
          <a:solidFill>
            <a:schemeClr val="bg1"/>
          </a:solidFill>
          <a:ln w="19050">
            <a:solidFill>
              <a:srgbClr val="F267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tx1"/>
                </a:solidFill>
                <a:latin typeface="微软雅黑" panose="020B0503020204020204" pitchFamily="34" charset="-122"/>
                <a:ea typeface="微软雅黑" panose="020B0503020204020204" pitchFamily="34" charset="-122"/>
              </a:rPr>
              <a:t>进展性疾病</a:t>
            </a:r>
            <a:r>
              <a:rPr kumimoji="1" lang="zh-CN" altLang="en-US" sz="1200" dirty="0">
                <a:solidFill>
                  <a:schemeClr val="tx1"/>
                </a:solidFill>
                <a:latin typeface="微软雅黑" panose="020B0503020204020204" pitchFamily="34" charset="-122"/>
                <a:ea typeface="微软雅黑" panose="020B0503020204020204" pitchFamily="34" charset="-122"/>
              </a:rPr>
              <a:t>的典型特征是丧失行走能力</a:t>
            </a:r>
          </a:p>
        </p:txBody>
      </p:sp>
      <p:sp>
        <p:nvSpPr>
          <p:cNvPr id="8" name="圆角矩形 7"/>
          <p:cNvSpPr/>
          <p:nvPr/>
        </p:nvSpPr>
        <p:spPr>
          <a:xfrm>
            <a:off x="8478987" y="2616120"/>
            <a:ext cx="1000293" cy="612180"/>
          </a:xfrm>
          <a:prstGeom prst="roundRect">
            <a:avLst/>
          </a:prstGeom>
          <a:solidFill>
            <a:schemeClr val="bg1"/>
          </a:solidFill>
          <a:ln w="19050">
            <a:solidFill>
              <a:srgbClr val="F267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tx1"/>
                </a:solidFill>
                <a:latin typeface="微软雅黑" panose="020B0503020204020204" pitchFamily="34" charset="-122"/>
                <a:ea typeface="微软雅黑" panose="020B0503020204020204" pitchFamily="34" charset="-122"/>
              </a:rPr>
              <a:t>复发</a:t>
            </a:r>
            <a:r>
              <a:rPr kumimoji="1" lang="zh-CN" altLang="en-US" sz="1200" dirty="0">
                <a:solidFill>
                  <a:schemeClr val="tx1"/>
                </a:solidFill>
                <a:latin typeface="微软雅黑" panose="020B0503020204020204" pitchFamily="34" charset="-122"/>
                <a:ea typeface="微软雅黑" panose="020B0503020204020204" pitchFamily="34" charset="-122"/>
              </a:rPr>
              <a:t>是症状的急性发作</a:t>
            </a:r>
          </a:p>
        </p:txBody>
      </p:sp>
      <p:sp>
        <p:nvSpPr>
          <p:cNvPr id="9" name="圆角矩形 8"/>
          <p:cNvSpPr/>
          <p:nvPr/>
        </p:nvSpPr>
        <p:spPr>
          <a:xfrm>
            <a:off x="9631680" y="4842646"/>
            <a:ext cx="2082800" cy="592954"/>
          </a:xfrm>
          <a:prstGeom prst="roundRect">
            <a:avLst/>
          </a:prstGeom>
          <a:solidFill>
            <a:schemeClr val="bg1"/>
          </a:solidFill>
          <a:ln w="19050">
            <a:solidFill>
              <a:srgbClr val="F267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tx1"/>
                </a:solidFill>
                <a:latin typeface="微软雅黑" panose="020B0503020204020204" pitchFamily="34" charset="-122"/>
                <a:ea typeface="微软雅黑" panose="020B0503020204020204" pitchFamily="34" charset="-122"/>
              </a:rPr>
              <a:t>复发后的恢复往往是不完全的，且能导致残疾逐步进展</a:t>
            </a:r>
          </a:p>
        </p:txBody>
      </p:sp>
      <p:sp>
        <p:nvSpPr>
          <p:cNvPr id="4" name="圆角矩形 3"/>
          <p:cNvSpPr/>
          <p:nvPr/>
        </p:nvSpPr>
        <p:spPr>
          <a:xfrm>
            <a:off x="6404831" y="1818640"/>
            <a:ext cx="900223" cy="4165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latin typeface="微软雅黑" panose="020B0503020204020204" pitchFamily="34" charset="-122"/>
                <a:ea typeface="微软雅黑" panose="020B0503020204020204" pitchFamily="34" charset="-122"/>
              </a:rPr>
              <a:t>新病灶</a:t>
            </a:r>
          </a:p>
        </p:txBody>
      </p:sp>
      <p:sp>
        <p:nvSpPr>
          <p:cNvPr id="11" name="圆角矩形 10"/>
          <p:cNvSpPr/>
          <p:nvPr/>
        </p:nvSpPr>
        <p:spPr>
          <a:xfrm>
            <a:off x="6404830" y="3942080"/>
            <a:ext cx="900223" cy="4165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latin typeface="微软雅黑" panose="020B0503020204020204" pitchFamily="34" charset="-122"/>
                <a:ea typeface="微软雅黑" panose="020B0503020204020204" pitchFamily="34" charset="-122"/>
              </a:rPr>
              <a:t>临床症状</a:t>
            </a:r>
          </a:p>
        </p:txBody>
      </p:sp>
      <p:sp>
        <p:nvSpPr>
          <p:cNvPr id="6" name="右箭头 5"/>
          <p:cNvSpPr/>
          <p:nvPr/>
        </p:nvSpPr>
        <p:spPr>
          <a:xfrm rot="16200000">
            <a:off x="6123016" y="3894252"/>
            <a:ext cx="3063451" cy="512214"/>
          </a:xfrm>
          <a:prstGeom prst="rightArrow">
            <a:avLst/>
          </a:prstGeom>
          <a:solidFill>
            <a:srgbClr val="80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10" name="文本框 9"/>
          <p:cNvSpPr txBox="1"/>
          <p:nvPr/>
        </p:nvSpPr>
        <p:spPr>
          <a:xfrm rot="16200000">
            <a:off x="7087796" y="3996470"/>
            <a:ext cx="1133890" cy="307777"/>
          </a:xfrm>
          <a:prstGeom prst="rect">
            <a:avLst/>
          </a:prstGeom>
          <a:noFill/>
        </p:spPr>
        <p:txBody>
          <a:bodyPr wrap="square" rtlCol="0">
            <a:spAutoFit/>
          </a:bodyPr>
          <a:lstStyle/>
          <a:p>
            <a:r>
              <a:rPr kumimoji="1" lang="zh-CN" altLang="en-US" sz="1400">
                <a:solidFill>
                  <a:schemeClr val="bg1"/>
                </a:solidFill>
                <a:latin typeface="微软雅黑" panose="020B0503020204020204" pitchFamily="34" charset="-122"/>
                <a:ea typeface="微软雅黑" panose="020B0503020204020204" pitchFamily="34" charset="-122"/>
              </a:rPr>
              <a:t>残疾加重</a:t>
            </a:r>
          </a:p>
        </p:txBody>
      </p:sp>
    </p:spTree>
    <p:extLst>
      <p:ext uri="{BB962C8B-B14F-4D97-AF65-F5344CB8AC3E}">
        <p14:creationId xmlns:p14="http://schemas.microsoft.com/office/powerpoint/2010/main" val="40032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latin typeface="微软雅黑" panose="020B0503020204020204" pitchFamily="34" charset="-122"/>
                <a:ea typeface="微软雅黑" panose="020B0503020204020204" pitchFamily="34" charset="-122"/>
              </a:rPr>
              <a:t>必须保护神经功能储备</a:t>
            </a:r>
            <a:r>
              <a:rPr lang="en-GB" dirty="0">
                <a:latin typeface="微软雅黑" panose="020B0503020204020204" pitchFamily="34" charset="-122"/>
                <a:ea typeface="微软雅黑" panose="020B0503020204020204" pitchFamily="34" charset="-122"/>
              </a:rPr>
              <a:t>: </a:t>
            </a:r>
            <a:br>
              <a:rPr lang="en-GB"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恢复功能的能力是有限的</a:t>
            </a:r>
            <a:endParaRPr lang="en-GB" dirty="0">
              <a:latin typeface="微软雅黑" panose="020B0503020204020204" pitchFamily="34" charset="-122"/>
              <a:ea typeface="微软雅黑" panose="020B0503020204020204" pitchFamily="34" charset="-122"/>
            </a:endParaRPr>
          </a:p>
        </p:txBody>
      </p:sp>
      <p:sp>
        <p:nvSpPr>
          <p:cNvPr id="4" name="Content Placeholder 3"/>
          <p:cNvSpPr>
            <a:spLocks noGrp="1"/>
          </p:cNvSpPr>
          <p:nvPr>
            <p:ph idx="1"/>
          </p:nvPr>
        </p:nvSpPr>
        <p:spPr>
          <a:xfrm>
            <a:off x="509464" y="1597822"/>
            <a:ext cx="11476889" cy="4525963"/>
          </a:xfrm>
        </p:spPr>
        <p:txBody>
          <a:bodyPr>
            <a:noAutofit/>
          </a:bodyPr>
          <a:lstStyle/>
          <a:p>
            <a:r>
              <a:rPr lang="zh-CN" altLang="en-US" dirty="0">
                <a:latin typeface="微软雅黑" panose="020B0503020204020204" pitchFamily="34" charset="-122"/>
                <a:ea typeface="微软雅黑" panose="020B0503020204020204" pitchFamily="34" charset="-122"/>
              </a:rPr>
              <a:t>神经功能储备</a:t>
            </a:r>
            <a:r>
              <a:rPr lang="en-GB"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脑通过自身重塑来代偿神经细胞和神经纤维丧失以恢复神经功能的能力有限</a:t>
            </a:r>
            <a:endParaRPr lang="en-US" altLang="zh-CN" dirty="0">
              <a:latin typeface="微软雅黑" panose="020B0503020204020204" pitchFamily="34" charset="-122"/>
              <a:ea typeface="微软雅黑" panose="020B0503020204020204" pitchFamily="34" charset="-122"/>
            </a:endParaRPr>
          </a:p>
          <a:p>
            <a:endParaRPr lang="en-GB" dirty="0">
              <a:latin typeface="微软雅黑" panose="020B0503020204020204" pitchFamily="34" charset="-122"/>
              <a:ea typeface="微软雅黑" panose="020B0503020204020204" pitchFamily="34" charset="-122"/>
            </a:endParaRPr>
          </a:p>
          <a:p>
            <a:endParaRPr lang="en-GB" dirty="0">
              <a:latin typeface="微软雅黑" panose="020B0503020204020204" pitchFamily="34" charset="-122"/>
              <a:ea typeface="微软雅黑" panose="020B0503020204020204" pitchFamily="34" charset="-122"/>
            </a:endParaRPr>
          </a:p>
          <a:p>
            <a:endParaRPr lang="en-GB" dirty="0">
              <a:latin typeface="微软雅黑" panose="020B0503020204020204" pitchFamily="34" charset="-122"/>
              <a:ea typeface="微软雅黑" panose="020B0503020204020204" pitchFamily="34" charset="-122"/>
            </a:endParaRPr>
          </a:p>
          <a:p>
            <a:pPr marL="0" indent="0">
              <a:buNone/>
            </a:pPr>
            <a:endParaRPr lang="en-GB" dirty="0">
              <a:latin typeface="微软雅黑" panose="020B0503020204020204" pitchFamily="34" charset="-122"/>
              <a:ea typeface="微软雅黑" panose="020B0503020204020204" pitchFamily="34" charset="-122"/>
            </a:endParaRPr>
          </a:p>
          <a:p>
            <a:endParaRPr lang="en-GB" sz="1200"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神经功能储备能解释以下情况</a:t>
            </a:r>
            <a:r>
              <a:rPr lang="en-GB" dirty="0">
                <a:latin typeface="微软雅黑" panose="020B0503020204020204" pitchFamily="34" charset="-122"/>
                <a:ea typeface="微软雅黑" panose="020B0503020204020204" pitchFamily="34" charset="-122"/>
              </a:rPr>
              <a:t>:</a:t>
            </a:r>
          </a:p>
          <a:p>
            <a:pPr lvl="1"/>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相关的脑损伤在疾病的早期阶段未能被发现</a:t>
            </a:r>
            <a:endParaRPr lang="en-GB" dirty="0">
              <a:latin typeface="微软雅黑" panose="020B0503020204020204" pitchFamily="34" charset="-122"/>
              <a:ea typeface="微软雅黑" panose="020B0503020204020204" pitchFamily="34" charset="-122"/>
            </a:endParaRPr>
          </a:p>
          <a:p>
            <a:pPr lvl="1"/>
            <a:r>
              <a:rPr lang="zh-CN" altLang="en-US" dirty="0">
                <a:latin typeface="微软雅黑" panose="020B0503020204020204" pitchFamily="34" charset="-122"/>
                <a:ea typeface="微软雅黑" panose="020B0503020204020204" pitchFamily="34" charset="-122"/>
              </a:rPr>
              <a:t>在很长的一段时间内，</a:t>
            </a:r>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未能被诊断和治疗</a:t>
            </a:r>
            <a:endParaRPr lang="en-GB" dirty="0">
              <a:latin typeface="微软雅黑" panose="020B0503020204020204" pitchFamily="34" charset="-122"/>
              <a:ea typeface="微软雅黑" panose="020B0503020204020204" pitchFamily="34" charset="-122"/>
            </a:endParaRPr>
          </a:p>
        </p:txBody>
      </p:sp>
      <p:sp>
        <p:nvSpPr>
          <p:cNvPr id="5" name="Text Placeholder 4"/>
          <p:cNvSpPr>
            <a:spLocks noGrp="1"/>
          </p:cNvSpPr>
          <p:nvPr>
            <p:ph type="body" sz="quarter" idx="14"/>
          </p:nvPr>
        </p:nvSpPr>
        <p:spPr/>
        <p:txBody>
          <a:bodyPr/>
          <a:lstStyle/>
          <a:p>
            <a:r>
              <a:rPr lang="en-GB" dirty="0">
                <a:latin typeface="微软雅黑" panose="020B0503020204020204" pitchFamily="34" charset="-122"/>
                <a:ea typeface="微软雅黑" panose="020B0503020204020204" pitchFamily="34" charset="-122"/>
              </a:rPr>
              <a:t>1. Rocca MA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2003; 2. Rocca MA, </a:t>
            </a:r>
            <a:r>
              <a:rPr lang="en-GB" dirty="0" err="1">
                <a:latin typeface="微软雅黑" panose="020B0503020204020204" pitchFamily="34" charset="-122"/>
                <a:ea typeface="微软雅黑" panose="020B0503020204020204" pitchFamily="34" charset="-122"/>
              </a:rPr>
              <a:t>Filippi</a:t>
            </a:r>
            <a:r>
              <a:rPr lang="en-GB" dirty="0">
                <a:latin typeface="微软雅黑" panose="020B0503020204020204" pitchFamily="34" charset="-122"/>
                <a:ea typeface="微软雅黑" panose="020B0503020204020204" pitchFamily="34" charset="-122"/>
              </a:rPr>
              <a:t> M, 2007</a:t>
            </a:r>
          </a:p>
        </p:txBody>
      </p:sp>
      <p:grpSp>
        <p:nvGrpSpPr>
          <p:cNvPr id="10" name="Group 9"/>
          <p:cNvGrpSpPr/>
          <p:nvPr/>
        </p:nvGrpSpPr>
        <p:grpSpPr>
          <a:xfrm>
            <a:off x="1438440" y="2688115"/>
            <a:ext cx="1327269" cy="1450385"/>
            <a:chOff x="7124700" y="2781300"/>
            <a:chExt cx="3009900" cy="358140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58" t="27037" r="44584" b="38148"/>
            <a:stretch/>
          </p:blipFill>
          <p:spPr bwMode="auto">
            <a:xfrm>
              <a:off x="7124700" y="2781300"/>
              <a:ext cx="30099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7569200" y="3111500"/>
              <a:ext cx="2032000" cy="1790700"/>
            </a:xfrm>
            <a:prstGeom prst="ellipse">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958" t="27037" r="44584" b="38148"/>
          <a:stretch/>
        </p:blipFill>
        <p:spPr bwMode="auto">
          <a:xfrm>
            <a:off x="9203278" y="2625604"/>
            <a:ext cx="1299253" cy="154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93825" y="3992528"/>
            <a:ext cx="258652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2800" b="1" dirty="0">
                <a:latin typeface="微软雅黑" panose="020B0503020204020204" pitchFamily="34" charset="-122"/>
                <a:ea typeface="微软雅黑" panose="020B0503020204020204" pitchFamily="34" charset="-122"/>
              </a:rPr>
              <a:t>脑容量</a:t>
            </a:r>
            <a:endParaRPr lang="en-US" sz="2800" b="1" dirty="0">
              <a:latin typeface="微软雅黑" panose="020B0503020204020204" pitchFamily="34" charset="-122"/>
              <a:ea typeface="微软雅黑" panose="020B0503020204020204" pitchFamily="34" charset="-122"/>
            </a:endParaRPr>
          </a:p>
        </p:txBody>
      </p:sp>
      <p:sp>
        <p:nvSpPr>
          <p:cNvPr id="13" name="TextBox 12"/>
          <p:cNvSpPr txBox="1"/>
          <p:nvPr/>
        </p:nvSpPr>
        <p:spPr>
          <a:xfrm>
            <a:off x="7954758" y="3992528"/>
            <a:ext cx="375591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2800" b="1" dirty="0">
                <a:latin typeface="微软雅黑" panose="020B0503020204020204" pitchFamily="34" charset="-122"/>
                <a:ea typeface="微软雅黑" panose="020B0503020204020204" pitchFamily="34" charset="-122"/>
              </a:rPr>
              <a:t>神经功能储备</a:t>
            </a:r>
            <a:endParaRPr lang="en-US" sz="2800" b="1" dirty="0">
              <a:latin typeface="微软雅黑" panose="020B0503020204020204" pitchFamily="34" charset="-122"/>
              <a:ea typeface="微软雅黑" panose="020B0503020204020204" pitchFamily="34" charset="-122"/>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319" t="30370" r="47778" b="54444"/>
          <a:stretch/>
        </p:blipFill>
        <p:spPr bwMode="auto">
          <a:xfrm>
            <a:off x="4918409" y="2669582"/>
            <a:ext cx="1721092" cy="134837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918592" y="3992528"/>
            <a:ext cx="322871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2800" b="1" dirty="0">
                <a:latin typeface="微软雅黑" panose="020B0503020204020204" pitchFamily="34" charset="-122"/>
                <a:ea typeface="微软雅黑" panose="020B0503020204020204" pitchFamily="34" charset="-122"/>
              </a:rPr>
              <a:t>认知储备</a:t>
            </a:r>
            <a:endParaRPr lang="en-US" sz="2800" b="1" dirty="0">
              <a:latin typeface="微软雅黑" panose="020B0503020204020204" pitchFamily="34" charset="-122"/>
              <a:ea typeface="微软雅黑" panose="020B0503020204020204" pitchFamily="34" charset="-122"/>
            </a:endParaRPr>
          </a:p>
        </p:txBody>
      </p:sp>
      <p:sp>
        <p:nvSpPr>
          <p:cNvPr id="17" name="TextBox 16"/>
          <p:cNvSpPr txBox="1"/>
          <p:nvPr/>
        </p:nvSpPr>
        <p:spPr>
          <a:xfrm>
            <a:off x="3233402" y="3013328"/>
            <a:ext cx="755335" cy="1015663"/>
          </a:xfrm>
          <a:prstGeom prst="rect">
            <a:avLst/>
          </a:prstGeom>
          <a:noFill/>
        </p:spPr>
        <p:txBody>
          <a:bodyPr wrap="none" rtlCol="0">
            <a:spAutoFit/>
          </a:bodyPr>
          <a:lstStyle/>
          <a:p>
            <a:r>
              <a:rPr lang="en-GB" sz="6000" dirty="0">
                <a:latin typeface="微软雅黑" panose="020B0503020204020204" pitchFamily="34" charset="-122"/>
                <a:ea typeface="微软雅黑" panose="020B0503020204020204" pitchFamily="34" charset="-122"/>
              </a:rPr>
              <a:t>+</a:t>
            </a:r>
            <a:endParaRPr lang="en-US" dirty="0">
              <a:latin typeface="微软雅黑" panose="020B0503020204020204" pitchFamily="34" charset="-122"/>
              <a:ea typeface="微软雅黑" panose="020B0503020204020204" pitchFamily="34" charset="-122"/>
            </a:endParaRPr>
          </a:p>
        </p:txBody>
      </p:sp>
      <p:sp>
        <p:nvSpPr>
          <p:cNvPr id="20" name="TextBox 19"/>
          <p:cNvSpPr txBox="1"/>
          <p:nvPr/>
        </p:nvSpPr>
        <p:spPr>
          <a:xfrm>
            <a:off x="7195994" y="3012684"/>
            <a:ext cx="755335" cy="1015663"/>
          </a:xfrm>
          <a:prstGeom prst="rect">
            <a:avLst/>
          </a:prstGeom>
          <a:noFill/>
        </p:spPr>
        <p:txBody>
          <a:bodyPr wrap="none" rtlCol="0">
            <a:spAutoFit/>
          </a:bodyPr>
          <a:lstStyle/>
          <a:p>
            <a:r>
              <a:rPr lang="en-GB" sz="6000" dirty="0">
                <a:latin typeface="微软雅黑" panose="020B0503020204020204" pitchFamily="34" charset="-122"/>
                <a:ea typeface="微软雅黑" panose="020B0503020204020204" pitchFamily="34" charset="-122"/>
              </a:rPr>
              <a:t>=</a:t>
            </a:r>
            <a:endParaRPr 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8311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latin typeface="微软雅黑" panose="020B0503020204020204" pitchFamily="34" charset="-122"/>
                <a:ea typeface="微软雅黑" panose="020B0503020204020204" pitchFamily="34" charset="-122"/>
              </a:rPr>
              <a:t>必须保护神经功能储备</a:t>
            </a:r>
            <a:r>
              <a:rPr lang="en-GB" dirty="0">
                <a:latin typeface="微软雅黑" panose="020B0503020204020204" pitchFamily="34" charset="-122"/>
                <a:ea typeface="微软雅黑" panose="020B0503020204020204" pitchFamily="34" charset="-122"/>
              </a:rPr>
              <a:t>: </a:t>
            </a:r>
            <a:br>
              <a:rPr lang="en-GB"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防止残疾进展</a:t>
            </a:r>
            <a:endParaRPr lang="en-GB" dirty="0">
              <a:latin typeface="微软雅黑" panose="020B0503020204020204" pitchFamily="34" charset="-122"/>
              <a:ea typeface="微软雅黑" panose="020B0503020204020204" pitchFamily="34" charset="-122"/>
            </a:endParaRPr>
          </a:p>
        </p:txBody>
      </p:sp>
      <p:sp>
        <p:nvSpPr>
          <p:cNvPr id="3" name="Content Placeholder 2"/>
          <p:cNvSpPr>
            <a:spLocks noGrp="1"/>
          </p:cNvSpPr>
          <p:nvPr>
            <p:ph idx="1"/>
          </p:nvPr>
        </p:nvSpPr>
        <p:spPr/>
        <p:txBody>
          <a:bodyPr/>
          <a:lstStyle/>
          <a:p>
            <a:r>
              <a:rPr lang="zh-CN" altLang="en-US" dirty="0">
                <a:latin typeface="微软雅黑" panose="020B0503020204020204" pitchFamily="34" charset="-122"/>
                <a:ea typeface="微软雅黑" panose="020B0503020204020204" pitchFamily="34" charset="-122"/>
              </a:rPr>
              <a:t>保护脑容量</a:t>
            </a:r>
            <a:r>
              <a:rPr lang="en-US" baseline="30000"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和认知储备</a:t>
            </a:r>
            <a:r>
              <a:rPr lang="en-US" baseline="30000"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能预防残疾进展</a:t>
            </a:r>
            <a:endParaRPr lang="en-GB" baseline="30000" dirty="0">
              <a:latin typeface="微软雅黑" panose="020B0503020204020204" pitchFamily="34" charset="-122"/>
              <a:ea typeface="微软雅黑" panose="020B0503020204020204" pitchFamily="34" charset="-122"/>
            </a:endParaRPr>
          </a:p>
        </p:txBody>
      </p:sp>
      <p:sp>
        <p:nvSpPr>
          <p:cNvPr id="4" name="Text Placeholder 3"/>
          <p:cNvSpPr>
            <a:spLocks noGrp="1"/>
          </p:cNvSpPr>
          <p:nvPr>
            <p:ph type="body" sz="quarter" idx="14"/>
          </p:nvPr>
        </p:nvSpPr>
        <p:spPr>
          <a:xfrm>
            <a:off x="528138" y="6396337"/>
            <a:ext cx="10777635" cy="461665"/>
          </a:xfrm>
        </p:spPr>
        <p:txBody>
          <a:bodyPr/>
          <a:lstStyle/>
          <a:p>
            <a:r>
              <a:rPr lang="en-GB" dirty="0">
                <a:latin typeface="微软雅黑" panose="020B0503020204020204" pitchFamily="34" charset="-122"/>
                <a:ea typeface="微软雅黑" panose="020B0503020204020204" pitchFamily="34" charset="-122"/>
              </a:rPr>
              <a:t>RCT, </a:t>
            </a:r>
            <a:r>
              <a:rPr lang="zh-CN" altLang="en-US" dirty="0">
                <a:latin typeface="微软雅黑" panose="020B0503020204020204" pitchFamily="34" charset="-122"/>
                <a:ea typeface="微软雅黑" panose="020B0503020204020204" pitchFamily="34" charset="-122"/>
              </a:rPr>
              <a:t>随机对照研究</a:t>
            </a:r>
            <a:r>
              <a:rPr lang="en-GB" dirty="0">
                <a:latin typeface="微软雅黑" panose="020B0503020204020204" pitchFamily="34" charset="-122"/>
                <a:ea typeface="微软雅黑" panose="020B0503020204020204" pitchFamily="34" charset="-122"/>
              </a:rPr>
              <a:t>; RRMS, </a:t>
            </a:r>
            <a:r>
              <a:rPr lang="zh-CN" altLang="en-US" dirty="0">
                <a:latin typeface="微软雅黑" panose="020B0503020204020204" pitchFamily="34" charset="-122"/>
                <a:ea typeface="微软雅黑" panose="020B0503020204020204" pitchFamily="34" charset="-122"/>
              </a:rPr>
              <a:t>复发缓解型多发性硬化</a:t>
            </a:r>
            <a:r>
              <a:rPr lang="en-GB" dirty="0">
                <a:latin typeface="微软雅黑" panose="020B0503020204020204" pitchFamily="34" charset="-122"/>
                <a:ea typeface="微软雅黑" panose="020B0503020204020204" pitchFamily="34" charset="-122"/>
              </a:rPr>
              <a:t/>
            </a:r>
            <a:br>
              <a:rPr lang="en-GB" dirty="0">
                <a:latin typeface="微软雅黑" panose="020B0503020204020204" pitchFamily="34" charset="-122"/>
                <a:ea typeface="微软雅黑" panose="020B0503020204020204" pitchFamily="34" charset="-122"/>
              </a:rPr>
            </a:br>
            <a:r>
              <a:rPr lang="fr-FR" dirty="0">
                <a:latin typeface="微软雅黑" panose="020B0503020204020204" pitchFamily="34" charset="-122"/>
                <a:ea typeface="微软雅黑" panose="020B0503020204020204" pitchFamily="34" charset="-122"/>
              </a:rPr>
              <a:t>1.</a:t>
            </a:r>
            <a:r>
              <a:rPr lang="en-GB" dirty="0">
                <a:latin typeface="微软雅黑" panose="020B0503020204020204" pitchFamily="34" charset="-122"/>
                <a:ea typeface="微软雅黑" panose="020B0503020204020204" pitchFamily="34" charset="-122"/>
              </a:rPr>
              <a:t> Sormani MP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2014; 2.</a:t>
            </a:r>
            <a:r>
              <a:rPr lang="fr-FR" dirty="0">
                <a:latin typeface="微软雅黑" panose="020B0503020204020204" pitchFamily="34" charset="-122"/>
                <a:ea typeface="微软雅黑" panose="020B0503020204020204" pitchFamily="34" charset="-122"/>
              </a:rPr>
              <a:t> Schwartz CE </a:t>
            </a:r>
            <a:r>
              <a:rPr lang="fr-FR" i="1" dirty="0">
                <a:latin typeface="微软雅黑" panose="020B0503020204020204" pitchFamily="34" charset="-122"/>
                <a:ea typeface="微软雅黑" panose="020B0503020204020204" pitchFamily="34" charset="-122"/>
              </a:rPr>
              <a:t>et al.</a:t>
            </a:r>
            <a:r>
              <a:rPr lang="fr-FR" dirty="0">
                <a:latin typeface="微软雅黑" panose="020B0503020204020204" pitchFamily="34" charset="-122"/>
                <a:ea typeface="微软雅黑" panose="020B0503020204020204" pitchFamily="34" charset="-122"/>
              </a:rPr>
              <a:t>, 2013</a:t>
            </a:r>
            <a:endParaRPr lang="en-GB" dirty="0">
              <a:latin typeface="微软雅黑" panose="020B0503020204020204" pitchFamily="34" charset="-122"/>
              <a:ea typeface="微软雅黑" panose="020B0503020204020204" pitchFamily="34" charset="-122"/>
            </a:endParaRPr>
          </a:p>
        </p:txBody>
      </p:sp>
      <p:sp>
        <p:nvSpPr>
          <p:cNvPr id="7" name="Content Placeholder 5"/>
          <p:cNvSpPr txBox="1">
            <a:spLocks/>
          </p:cNvSpPr>
          <p:nvPr/>
        </p:nvSpPr>
        <p:spPr>
          <a:xfrm>
            <a:off x="517121" y="2594002"/>
            <a:ext cx="5580468" cy="2490335"/>
          </a:xfrm>
          <a:prstGeom prst="rect">
            <a:avLst/>
          </a:prstGeom>
        </p:spPr>
        <p:txBody>
          <a:bodyPr vert="horz" lIns="0" tIns="45720" rIns="0" bIns="45720" rtlCol="0">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zh-CN" altLang="en-US" dirty="0">
                <a:latin typeface="微软雅黑" panose="020B0503020204020204" pitchFamily="34" charset="-122"/>
                <a:ea typeface="微软雅黑" panose="020B0503020204020204" pitchFamily="34" charset="-122"/>
              </a:rPr>
              <a:t>脑容量</a:t>
            </a:r>
            <a:endParaRPr lang="en-GB" dirty="0">
              <a:latin typeface="微软雅黑" panose="020B0503020204020204" pitchFamily="34" charset="-122"/>
              <a:ea typeface="微软雅黑" panose="020B0503020204020204" pitchFamily="34" charset="-122"/>
            </a:endParaRPr>
          </a:p>
          <a:p>
            <a:pPr lvl="1">
              <a:lnSpc>
                <a:spcPct val="120000"/>
              </a:lnSpc>
            </a:pPr>
            <a:r>
              <a:rPr lang="zh-CN" altLang="en-US" dirty="0">
                <a:latin typeface="微软雅黑" panose="020B0503020204020204" pitchFamily="34" charset="-122"/>
                <a:ea typeface="微软雅黑" panose="020B0503020204020204" pitchFamily="34" charset="-122"/>
              </a:rPr>
              <a:t>入选</a:t>
            </a:r>
            <a:r>
              <a:rPr lang="en-US" altLang="zh-CN" dirty="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项</a:t>
            </a:r>
            <a:r>
              <a:rPr lang="en-US" altLang="zh-CN" dirty="0">
                <a:latin typeface="微软雅黑" panose="020B0503020204020204" pitchFamily="34" charset="-122"/>
                <a:ea typeface="微软雅黑" panose="020B0503020204020204" pitchFamily="34" charset="-122"/>
              </a:rPr>
              <a:t>RCT</a:t>
            </a:r>
            <a:r>
              <a:rPr lang="zh-CN" altLang="en-US" dirty="0">
                <a:latin typeface="微软雅黑" panose="020B0503020204020204" pitchFamily="34" charset="-122"/>
                <a:ea typeface="微软雅黑" panose="020B0503020204020204" pitchFamily="34" charset="-122"/>
              </a:rPr>
              <a:t>超过</a:t>
            </a:r>
            <a:r>
              <a:rPr lang="en-US" altLang="zh-CN" dirty="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500</a:t>
            </a:r>
            <a:r>
              <a:rPr lang="zh-CN" altLang="en-US" dirty="0">
                <a:latin typeface="微软雅黑" panose="020B0503020204020204" pitchFamily="34" charset="-122"/>
                <a:ea typeface="微软雅黑" panose="020B0503020204020204" pitchFamily="34" charset="-122"/>
              </a:rPr>
              <a:t>例</a:t>
            </a:r>
            <a:r>
              <a:rPr lang="en-US" altLang="zh-CN" dirty="0">
                <a:latin typeface="微软雅黑" panose="020B0503020204020204" pitchFamily="34" charset="-122"/>
                <a:ea typeface="微软雅黑" panose="020B0503020204020204" pitchFamily="34" charset="-122"/>
              </a:rPr>
              <a:t>RRMS</a:t>
            </a:r>
            <a:r>
              <a:rPr lang="zh-CN" altLang="en-US" dirty="0">
                <a:latin typeface="微软雅黑" panose="020B0503020204020204" pitchFamily="34" charset="-122"/>
                <a:ea typeface="微软雅黑" panose="020B0503020204020204" pitchFamily="34" charset="-122"/>
              </a:rPr>
              <a:t>患者的</a:t>
            </a:r>
            <a:r>
              <a:rPr lang="en-US" altLang="zh-CN" dirty="0">
                <a:latin typeface="微软雅黑" panose="020B0503020204020204" pitchFamily="34" charset="-122"/>
                <a:ea typeface="微软雅黑" panose="020B0503020204020204" pitchFamily="34" charset="-122"/>
              </a:rPr>
              <a:t>Meta</a:t>
            </a:r>
            <a:r>
              <a:rPr lang="zh-CN" altLang="en-US" dirty="0">
                <a:latin typeface="微软雅黑" panose="020B0503020204020204" pitchFamily="34" charset="-122"/>
                <a:ea typeface="微软雅黑" panose="020B0503020204020204" pitchFamily="34" charset="-122"/>
              </a:rPr>
              <a:t>分析</a:t>
            </a:r>
            <a:r>
              <a:rPr lang="en-GB" baseline="30000" dirty="0">
                <a:latin typeface="微软雅黑" panose="020B0503020204020204" pitchFamily="34" charset="-122"/>
                <a:ea typeface="微软雅黑" panose="020B0503020204020204" pitchFamily="34" charset="-122"/>
              </a:rPr>
              <a:t>1</a:t>
            </a:r>
            <a:endParaRPr lang="en-GB" dirty="0">
              <a:latin typeface="微软雅黑" panose="020B0503020204020204" pitchFamily="34" charset="-122"/>
              <a:ea typeface="微软雅黑" panose="020B0503020204020204" pitchFamily="34" charset="-122"/>
            </a:endParaRPr>
          </a:p>
          <a:p>
            <a:pPr lvl="2"/>
            <a:r>
              <a:rPr lang="zh-CN" altLang="en-US" dirty="0">
                <a:latin typeface="微软雅黑" panose="020B0503020204020204" pitchFamily="34" charset="-122"/>
                <a:ea typeface="微软雅黑" panose="020B0503020204020204" pitchFamily="34" charset="-122"/>
              </a:rPr>
              <a:t>对残疾进展的治疗效果与脑萎缩相关</a:t>
            </a:r>
            <a:r>
              <a:rPr lang="en-GB" dirty="0">
                <a:latin typeface="微软雅黑" panose="020B0503020204020204" pitchFamily="34" charset="-122"/>
                <a:ea typeface="微软雅黑" panose="020B0503020204020204" pitchFamily="34" charset="-122"/>
              </a:rPr>
              <a:t/>
            </a:r>
            <a:br>
              <a:rPr lang="en-GB" dirty="0">
                <a:latin typeface="微软雅黑" panose="020B0503020204020204" pitchFamily="34" charset="-122"/>
                <a:ea typeface="微软雅黑" panose="020B0503020204020204" pitchFamily="34" charset="-122"/>
              </a:rPr>
            </a:br>
            <a:r>
              <a:rPr lang="en-GB" dirty="0">
                <a:latin typeface="微软雅黑" panose="020B0503020204020204" pitchFamily="34" charset="-122"/>
                <a:ea typeface="微软雅黑" panose="020B0503020204020204" pitchFamily="34" charset="-122"/>
              </a:rPr>
              <a:t>(</a:t>
            </a:r>
            <a:r>
              <a:rPr lang="en-GB" i="1" dirty="0">
                <a:latin typeface="微软雅黑" panose="020B0503020204020204" pitchFamily="34" charset="-122"/>
                <a:ea typeface="微软雅黑" panose="020B0503020204020204" pitchFamily="34" charset="-122"/>
              </a:rPr>
              <a:t>R</a:t>
            </a:r>
            <a:r>
              <a:rPr lang="en-GB" baseline="30000" dirty="0">
                <a:latin typeface="微软雅黑" panose="020B0503020204020204" pitchFamily="34" charset="-122"/>
                <a:ea typeface="微软雅黑" panose="020B0503020204020204" pitchFamily="34" charset="-122"/>
              </a:rPr>
              <a:t>2</a:t>
            </a:r>
            <a:r>
              <a:rPr lang="en-GB" dirty="0">
                <a:latin typeface="微软雅黑" panose="020B0503020204020204" pitchFamily="34" charset="-122"/>
                <a:ea typeface="微软雅黑" panose="020B0503020204020204" pitchFamily="34" charset="-122"/>
              </a:rPr>
              <a:t> = 0.48)</a:t>
            </a:r>
          </a:p>
          <a:p>
            <a:pPr lvl="2"/>
            <a:r>
              <a:rPr lang="zh-CN" altLang="en-US" dirty="0">
                <a:latin typeface="微软雅黑" panose="020B0503020204020204" pitchFamily="34" charset="-122"/>
                <a:ea typeface="微软雅黑" panose="020B0503020204020204" pitchFamily="34" charset="-122"/>
              </a:rPr>
              <a:t>对残疾进展的治疗效果与新发</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扩大的</a:t>
            </a:r>
            <a:r>
              <a:rPr lang="en-US" altLang="zh-CN" dirty="0">
                <a:latin typeface="微软雅黑" panose="020B0503020204020204" pitchFamily="34" charset="-122"/>
                <a:ea typeface="微软雅黑" panose="020B0503020204020204" pitchFamily="34" charset="-122"/>
              </a:rPr>
              <a:t>MRI</a:t>
            </a:r>
            <a:r>
              <a:rPr lang="zh-CN" altLang="en-US" dirty="0">
                <a:latin typeface="微软雅黑" panose="020B0503020204020204" pitchFamily="34" charset="-122"/>
                <a:ea typeface="微软雅黑" panose="020B0503020204020204" pitchFamily="34" charset="-122"/>
              </a:rPr>
              <a:t>病灶相关</a:t>
            </a:r>
            <a:r>
              <a:rPr lang="en-GB" dirty="0">
                <a:latin typeface="微软雅黑" panose="020B0503020204020204" pitchFamily="34" charset="-122"/>
                <a:ea typeface="微软雅黑" panose="020B0503020204020204" pitchFamily="34" charset="-122"/>
              </a:rPr>
              <a:t> (</a:t>
            </a:r>
            <a:r>
              <a:rPr lang="en-GB" i="1" dirty="0">
                <a:latin typeface="微软雅黑" panose="020B0503020204020204" pitchFamily="34" charset="-122"/>
                <a:ea typeface="微软雅黑" panose="020B0503020204020204" pitchFamily="34" charset="-122"/>
              </a:rPr>
              <a:t>R</a:t>
            </a:r>
            <a:r>
              <a:rPr lang="en-GB" baseline="30000" dirty="0">
                <a:latin typeface="微软雅黑" panose="020B0503020204020204" pitchFamily="34" charset="-122"/>
                <a:ea typeface="微软雅黑" panose="020B0503020204020204" pitchFamily="34" charset="-122"/>
              </a:rPr>
              <a:t>2</a:t>
            </a:r>
            <a:r>
              <a:rPr lang="en-GB" dirty="0">
                <a:latin typeface="微软雅黑" panose="020B0503020204020204" pitchFamily="34" charset="-122"/>
                <a:ea typeface="微软雅黑" panose="020B0503020204020204" pitchFamily="34" charset="-122"/>
              </a:rPr>
              <a:t> = 0.61)</a:t>
            </a:r>
            <a:endParaRPr lang="en-GB" baseline="30000" dirty="0">
              <a:latin typeface="微软雅黑" panose="020B0503020204020204" pitchFamily="34" charset="-122"/>
              <a:ea typeface="微软雅黑" panose="020B0503020204020204" pitchFamily="34" charset="-122"/>
            </a:endParaRPr>
          </a:p>
        </p:txBody>
      </p:sp>
      <p:sp>
        <p:nvSpPr>
          <p:cNvPr id="8" name="Content Placeholder 6"/>
          <p:cNvSpPr txBox="1">
            <a:spLocks/>
          </p:cNvSpPr>
          <p:nvPr/>
        </p:nvSpPr>
        <p:spPr>
          <a:xfrm>
            <a:off x="6357207" y="2594002"/>
            <a:ext cx="5555046" cy="2490335"/>
          </a:xfrm>
          <a:prstGeom prst="rect">
            <a:avLst/>
          </a:prstGeom>
        </p:spPr>
        <p:txBody>
          <a:bodyP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zh-CN" altLang="en-US" dirty="0">
                <a:latin typeface="微软雅黑" panose="020B0503020204020204" pitchFamily="34" charset="-122"/>
                <a:ea typeface="微软雅黑" panose="020B0503020204020204" pitchFamily="34" charset="-122"/>
              </a:rPr>
              <a:t>认知储备</a:t>
            </a:r>
            <a:endParaRPr lang="en-GB" dirty="0">
              <a:latin typeface="微软雅黑" panose="020B0503020204020204" pitchFamily="34" charset="-122"/>
              <a:ea typeface="微软雅黑" panose="020B0503020204020204" pitchFamily="34" charset="-122"/>
            </a:endParaRPr>
          </a:p>
          <a:p>
            <a:pPr lvl="1">
              <a:lnSpc>
                <a:spcPct val="110000"/>
              </a:lnSpc>
            </a:pPr>
            <a:r>
              <a:rPr lang="en-US" altLang="zh-CN" dirty="0">
                <a:latin typeface="微软雅黑" panose="020B0503020204020204" pitchFamily="34" charset="-122"/>
                <a:ea typeface="微软雅黑" panose="020B0503020204020204" pitchFamily="34" charset="-122"/>
              </a:rPr>
              <a:t>859</a:t>
            </a:r>
            <a:r>
              <a:rPr lang="zh-CN" altLang="en-US" dirty="0">
                <a:latin typeface="微软雅黑" panose="020B0503020204020204" pitchFamily="34" charset="-122"/>
                <a:ea typeface="微软雅黑" panose="020B0503020204020204" pitchFamily="34" charset="-122"/>
              </a:rPr>
              <a:t>例</a:t>
            </a:r>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患者的纵向研究</a:t>
            </a:r>
            <a:r>
              <a:rPr lang="en-GB" baseline="30000" dirty="0">
                <a:latin typeface="微软雅黑" panose="020B0503020204020204" pitchFamily="34" charset="-122"/>
                <a:ea typeface="微软雅黑" panose="020B0503020204020204" pitchFamily="34" charset="-122"/>
              </a:rPr>
              <a:t>2</a:t>
            </a:r>
            <a:endParaRPr lang="en-US" dirty="0">
              <a:latin typeface="微软雅黑" panose="020B0503020204020204" pitchFamily="34" charset="-122"/>
              <a:ea typeface="微软雅黑" panose="020B0503020204020204" pitchFamily="34" charset="-122"/>
            </a:endParaRPr>
          </a:p>
          <a:p>
            <a:pPr lvl="2"/>
            <a:r>
              <a:rPr lang="zh-CN" altLang="en-US" dirty="0">
                <a:latin typeface="微软雅黑" panose="020B0503020204020204" pitchFamily="34" charset="-122"/>
                <a:ea typeface="微软雅黑" panose="020B0503020204020204" pitchFamily="34" charset="-122"/>
              </a:rPr>
              <a:t>与低活性认知储备的患者相比，高活性认知储备的患者症状负荷更低，不依赖于被动认知储备</a:t>
            </a:r>
            <a:r>
              <a:rPr lang="en-GB" dirty="0">
                <a:latin typeface="微软雅黑" panose="020B0503020204020204" pitchFamily="34" charset="-122"/>
                <a:ea typeface="微软雅黑" panose="020B0503020204020204" pitchFamily="34" charset="-122"/>
              </a:rPr>
              <a:t> (</a:t>
            </a:r>
            <a:r>
              <a:rPr lang="en-GB" i="1" dirty="0">
                <a:latin typeface="微软雅黑" panose="020B0503020204020204" pitchFamily="34" charset="-122"/>
                <a:ea typeface="微软雅黑" panose="020B0503020204020204" pitchFamily="34" charset="-122"/>
              </a:rPr>
              <a:t>p</a:t>
            </a:r>
            <a:r>
              <a:rPr lang="en-GB" dirty="0">
                <a:latin typeface="微软雅黑" panose="020B0503020204020204" pitchFamily="34" charset="-122"/>
                <a:ea typeface="微软雅黑" panose="020B0503020204020204" pitchFamily="34" charset="-122"/>
              </a:rPr>
              <a:t> &lt; 0.01)</a:t>
            </a:r>
            <a:endParaRPr lang="en-GB" baseline="30000" dirty="0">
              <a:latin typeface="微软雅黑" panose="020B0503020204020204" pitchFamily="34" charset="-122"/>
              <a:ea typeface="微软雅黑" panose="020B0503020204020204" pitchFamily="34" charset="-122"/>
            </a:endParaRPr>
          </a:p>
          <a:p>
            <a:pPr>
              <a:lnSpc>
                <a:spcPct val="120000"/>
              </a:lnSpc>
            </a:pPr>
            <a:endParaRPr 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10475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latin typeface="微软雅黑" panose="020B0503020204020204" pitchFamily="34" charset="-122"/>
                <a:ea typeface="微软雅黑" panose="020B0503020204020204" pitchFamily="34" charset="-122"/>
              </a:rPr>
              <a:t>认知障碍造成的实际影响</a:t>
            </a:r>
            <a:endParaRPr lang="en-GB" dirty="0">
              <a:latin typeface="微软雅黑" panose="020B0503020204020204" pitchFamily="34" charset="-122"/>
              <a:ea typeface="微软雅黑" panose="020B0503020204020204" pitchFamily="34" charset="-122"/>
            </a:endParaRPr>
          </a:p>
        </p:txBody>
      </p:sp>
      <p:sp>
        <p:nvSpPr>
          <p:cNvPr id="4" name="Content Placeholder 3"/>
          <p:cNvSpPr>
            <a:spLocks noGrp="1"/>
          </p:cNvSpPr>
          <p:nvPr>
            <p:ph idx="1"/>
          </p:nvPr>
        </p:nvSpPr>
        <p:spPr/>
        <p:txBody>
          <a:bodyPr/>
          <a:lstStyle/>
          <a:p>
            <a:r>
              <a:rPr lang="zh-CN" altLang="en-US" dirty="0">
                <a:latin typeface="微软雅黑" panose="020B0503020204020204" pitchFamily="34" charset="-122"/>
                <a:ea typeface="微软雅黑" panose="020B0503020204020204" pitchFamily="34" charset="-122"/>
              </a:rPr>
              <a:t>早期</a:t>
            </a:r>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时，认知障碍与下列问题相关</a:t>
            </a:r>
            <a:r>
              <a:rPr lang="en-GB" dirty="0">
                <a:latin typeface="微软雅黑" panose="020B0503020204020204" pitchFamily="34" charset="-122"/>
                <a:ea typeface="微软雅黑" panose="020B0503020204020204" pitchFamily="34" charset="-122"/>
              </a:rPr>
              <a:t>:</a:t>
            </a:r>
          </a:p>
          <a:p>
            <a:pPr lvl="1"/>
            <a:r>
              <a:rPr lang="zh-CN" altLang="en-US" dirty="0">
                <a:latin typeface="微软雅黑" panose="020B0503020204020204" pitchFamily="34" charset="-122"/>
                <a:ea typeface="微软雅黑" panose="020B0503020204020204" pitchFamily="34" charset="-122"/>
              </a:rPr>
              <a:t>生活质量下降</a:t>
            </a:r>
            <a:r>
              <a:rPr lang="en-GB" baseline="30000" dirty="0">
                <a:latin typeface="微软雅黑" panose="020B0503020204020204" pitchFamily="34" charset="-122"/>
                <a:ea typeface="微软雅黑" panose="020B0503020204020204" pitchFamily="34" charset="-122"/>
              </a:rPr>
              <a:t>1</a:t>
            </a:r>
          </a:p>
          <a:p>
            <a:pPr lvl="1"/>
            <a:r>
              <a:rPr lang="zh-CN" altLang="en-US" dirty="0">
                <a:latin typeface="微软雅黑" panose="020B0503020204020204" pitchFamily="34" charset="-122"/>
                <a:ea typeface="微软雅黑" panose="020B0503020204020204" pitchFamily="34" charset="-122"/>
              </a:rPr>
              <a:t>日常功能下降</a:t>
            </a:r>
            <a:r>
              <a:rPr lang="en-GB" baseline="30000" dirty="0">
                <a:latin typeface="微软雅黑" panose="020B0503020204020204" pitchFamily="34" charset="-122"/>
                <a:ea typeface="微软雅黑" panose="020B0503020204020204" pitchFamily="34" charset="-122"/>
              </a:rPr>
              <a:t>2</a:t>
            </a:r>
            <a:r>
              <a:rPr lang="en-GB" dirty="0">
                <a:latin typeface="微软雅黑" panose="020B0503020204020204" pitchFamily="34" charset="-122"/>
                <a:ea typeface="微软雅黑" panose="020B0503020204020204" pitchFamily="34" charset="-122"/>
              </a:rPr>
              <a:t> </a:t>
            </a:r>
          </a:p>
          <a:p>
            <a:pPr lvl="1"/>
            <a:r>
              <a:rPr lang="zh-CN" altLang="en-US" dirty="0">
                <a:latin typeface="微软雅黑" panose="020B0503020204020204" pitchFamily="34" charset="-122"/>
                <a:ea typeface="微软雅黑" panose="020B0503020204020204" pitchFamily="34" charset="-122"/>
              </a:rPr>
              <a:t>就业能力下降</a:t>
            </a:r>
            <a:endParaRPr lang="en-GB" dirty="0">
              <a:latin typeface="微软雅黑" panose="020B0503020204020204" pitchFamily="34" charset="-122"/>
              <a:ea typeface="微软雅黑" panose="020B0503020204020204" pitchFamily="34" charset="-122"/>
            </a:endParaRPr>
          </a:p>
          <a:p>
            <a:pPr lvl="2"/>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患者的失业水平高于一般人群，即使患者身体残疾水平不高</a:t>
            </a:r>
            <a:r>
              <a:rPr lang="en-GB" baseline="30000" dirty="0">
                <a:latin typeface="微软雅黑" panose="020B0503020204020204" pitchFamily="34" charset="-122"/>
                <a:ea typeface="微软雅黑" panose="020B0503020204020204" pitchFamily="34" charset="-122"/>
              </a:rPr>
              <a:t>3,4</a:t>
            </a:r>
          </a:p>
          <a:p>
            <a:endParaRPr lang="en-GB" dirty="0">
              <a:latin typeface="微软雅黑" panose="020B0503020204020204" pitchFamily="34" charset="-122"/>
              <a:ea typeface="微软雅黑" panose="020B0503020204020204" pitchFamily="34" charset="-122"/>
            </a:endParaRPr>
          </a:p>
        </p:txBody>
      </p:sp>
      <p:sp>
        <p:nvSpPr>
          <p:cNvPr id="5" name="Text Placeholder 4"/>
          <p:cNvSpPr>
            <a:spLocks noGrp="1"/>
          </p:cNvSpPr>
          <p:nvPr>
            <p:ph type="body" sz="quarter" idx="14"/>
          </p:nvPr>
        </p:nvSpPr>
        <p:spPr>
          <a:xfrm>
            <a:off x="528138" y="6396337"/>
            <a:ext cx="10777635" cy="461665"/>
          </a:xfrm>
        </p:spPr>
        <p:txBody>
          <a:bodyPr/>
          <a:lstStyle/>
          <a:p>
            <a:r>
              <a:rPr lang="en-GB" dirty="0">
                <a:latin typeface="微软雅黑" panose="020B0503020204020204" pitchFamily="34" charset="-122"/>
                <a:ea typeface="微软雅黑" panose="020B0503020204020204" pitchFamily="34" charset="-122"/>
              </a:rPr>
              <a:t>EDSS, </a:t>
            </a:r>
            <a:r>
              <a:rPr lang="zh-CN" altLang="en-US" dirty="0">
                <a:latin typeface="微软雅黑" panose="020B0503020204020204" pitchFamily="34" charset="-122"/>
                <a:ea typeface="微软雅黑" panose="020B0503020204020204" pitchFamily="34" charset="-122"/>
              </a:rPr>
              <a:t>扩展残疾状况量表</a:t>
            </a:r>
            <a:r>
              <a:rPr lang="en-GB" dirty="0">
                <a:latin typeface="微软雅黑" panose="020B0503020204020204" pitchFamily="34" charset="-122"/>
                <a:ea typeface="微软雅黑" panose="020B0503020204020204" pitchFamily="34" charset="-122"/>
              </a:rPr>
              <a:t/>
            </a:r>
            <a:br>
              <a:rPr lang="en-GB" dirty="0">
                <a:latin typeface="微软雅黑" panose="020B0503020204020204" pitchFamily="34" charset="-122"/>
                <a:ea typeface="微软雅黑" panose="020B0503020204020204" pitchFamily="34" charset="-122"/>
              </a:rPr>
            </a:br>
            <a:r>
              <a:rPr lang="en-GB" dirty="0">
                <a:latin typeface="微软雅黑" panose="020B0503020204020204" pitchFamily="34" charset="-122"/>
                <a:ea typeface="微软雅黑" panose="020B0503020204020204" pitchFamily="34" charset="-122"/>
              </a:rPr>
              <a:t>1. Glanz BI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2010; 2. </a:t>
            </a:r>
            <a:r>
              <a:rPr lang="fr-FR" dirty="0">
                <a:latin typeface="微软雅黑" panose="020B0503020204020204" pitchFamily="34" charset="-122"/>
                <a:ea typeface="微软雅黑" panose="020B0503020204020204" pitchFamily="34" charset="-122"/>
              </a:rPr>
              <a:t>Rao SM </a:t>
            </a:r>
            <a:r>
              <a:rPr lang="fr-FR" i="1" dirty="0">
                <a:latin typeface="微软雅黑" panose="020B0503020204020204" pitchFamily="34" charset="-122"/>
                <a:ea typeface="微软雅黑" panose="020B0503020204020204" pitchFamily="34" charset="-122"/>
              </a:rPr>
              <a:t>et al.</a:t>
            </a:r>
            <a:r>
              <a:rPr lang="fr-FR" dirty="0">
                <a:latin typeface="微软雅黑" panose="020B0503020204020204" pitchFamily="34" charset="-122"/>
                <a:ea typeface="微软雅黑" panose="020B0503020204020204" pitchFamily="34" charset="-122"/>
              </a:rPr>
              <a:t>, 1991; </a:t>
            </a:r>
            <a:r>
              <a:rPr lang="en-GB" dirty="0">
                <a:latin typeface="微软雅黑" panose="020B0503020204020204" pitchFamily="34" charset="-122"/>
                <a:ea typeface="微软雅黑" panose="020B0503020204020204" pitchFamily="34" charset="-122"/>
              </a:rPr>
              <a:t>3. Kobelt G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2006; 4. Kobelt G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2009</a:t>
            </a:r>
          </a:p>
        </p:txBody>
      </p:sp>
      <p:sp>
        <p:nvSpPr>
          <p:cNvPr id="18" name="Rounded Rectangle 17"/>
          <p:cNvSpPr/>
          <p:nvPr/>
        </p:nvSpPr>
        <p:spPr>
          <a:xfrm>
            <a:off x="1080791" y="4593772"/>
            <a:ext cx="10033594" cy="1141686"/>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一名</a:t>
            </a:r>
            <a:r>
              <a:rPr lang="en-US" altLang="zh-CN" sz="2400" dirty="0">
                <a:latin typeface="微软雅黑" panose="020B0503020204020204" pitchFamily="34" charset="-122"/>
                <a:ea typeface="微软雅黑" panose="020B0503020204020204" pitchFamily="34" charset="-122"/>
              </a:rPr>
              <a:t>MS</a:t>
            </a:r>
            <a:r>
              <a:rPr lang="zh-CN" altLang="en-US" sz="2400" dirty="0">
                <a:latin typeface="微软雅黑" panose="020B0503020204020204" pitchFamily="34" charset="-122"/>
                <a:ea typeface="微软雅黑" panose="020B0503020204020204" pitchFamily="34" charset="-122"/>
              </a:rPr>
              <a:t>患者即使在大部分时间内行走完全没有问题，</a:t>
            </a:r>
            <a:endParaRPr lang="en-US" altLang="zh-CN" sz="24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其就业能力依然下降，这提示认知障碍具有重要的影响</a:t>
            </a:r>
            <a:endParaRPr 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55266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latin typeface="微软雅黑" panose="020B0503020204020204" pitchFamily="34" charset="-122"/>
                <a:ea typeface="微软雅黑" panose="020B0503020204020204" pitchFamily="34" charset="-122"/>
              </a:rPr>
              <a:t>认知障碍预测残疾进展</a:t>
            </a:r>
            <a:r>
              <a:rPr lang="en-GB" dirty="0">
                <a:latin typeface="微软雅黑" panose="020B0503020204020204" pitchFamily="34" charset="-122"/>
                <a:ea typeface="微软雅黑" panose="020B0503020204020204" pitchFamily="34" charset="-122"/>
              </a:rPr>
              <a:t> (1/2)</a:t>
            </a:r>
            <a:endParaRPr lang="en-US" dirty="0">
              <a:latin typeface="微软雅黑" panose="020B0503020204020204" pitchFamily="34" charset="-122"/>
              <a:ea typeface="微软雅黑" panose="020B0503020204020204" pitchFamily="34" charset="-122"/>
            </a:endParaRPr>
          </a:p>
        </p:txBody>
      </p:sp>
      <p:sp>
        <p:nvSpPr>
          <p:cNvPr id="4" name="Content Placeholder 3"/>
          <p:cNvSpPr>
            <a:spLocks noGrp="1"/>
          </p:cNvSpPr>
          <p:nvPr>
            <p:ph idx="1"/>
          </p:nvPr>
        </p:nvSpPr>
        <p:spPr>
          <a:xfrm>
            <a:off x="509463" y="1597822"/>
            <a:ext cx="11388754" cy="4525963"/>
          </a:xfrm>
        </p:spPr>
        <p:txBody>
          <a:bodyPr/>
          <a:lstStyle/>
          <a:p>
            <a:r>
              <a:rPr lang="zh-CN" altLang="en-US" dirty="0">
                <a:latin typeface="微软雅黑" panose="020B0503020204020204" pitchFamily="34" charset="-122"/>
                <a:ea typeface="微软雅黑" panose="020B0503020204020204" pitchFamily="34" charset="-122"/>
              </a:rPr>
              <a:t>认知障碍会在</a:t>
            </a:r>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出现明显的临床症状之前数年出现</a:t>
            </a:r>
            <a:r>
              <a:rPr lang="en-GB" baseline="30000" dirty="0">
                <a:latin typeface="微软雅黑" panose="020B0503020204020204" pitchFamily="34" charset="-122"/>
                <a:ea typeface="微软雅黑" panose="020B0503020204020204" pitchFamily="34" charset="-122"/>
              </a:rPr>
              <a:t>1</a:t>
            </a:r>
          </a:p>
          <a:p>
            <a:pPr lvl="1"/>
            <a:r>
              <a:rPr lang="zh-CN" altLang="en-US" dirty="0">
                <a:latin typeface="微软雅黑" panose="020B0503020204020204" pitchFamily="34" charset="-122"/>
                <a:ea typeface="微软雅黑" panose="020B0503020204020204" pitchFamily="34" charset="-122"/>
              </a:rPr>
              <a:t>一项病例对照研究发现，与</a:t>
            </a:r>
            <a:r>
              <a:rPr lang="en-US" altLang="zh-CN" dirty="0">
                <a:latin typeface="微软雅黑" panose="020B0503020204020204" pitchFamily="34" charset="-122"/>
                <a:ea typeface="微软雅黑" panose="020B0503020204020204" pitchFamily="34" charset="-122"/>
              </a:rPr>
              <a:t>75</a:t>
            </a:r>
            <a:r>
              <a:rPr lang="zh-CN" altLang="en-US" dirty="0">
                <a:latin typeface="微软雅黑" panose="020B0503020204020204" pitchFamily="34" charset="-122"/>
                <a:ea typeface="微软雅黑" panose="020B0503020204020204" pitchFamily="34" charset="-122"/>
              </a:rPr>
              <a:t>例之后未患</a:t>
            </a:r>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的个体相比，</a:t>
            </a:r>
            <a:r>
              <a:rPr lang="en-US" altLang="zh-CN" dirty="0">
                <a:latin typeface="微软雅黑" panose="020B0503020204020204" pitchFamily="34" charset="-122"/>
                <a:ea typeface="微软雅黑" panose="020B0503020204020204" pitchFamily="34" charset="-122"/>
              </a:rPr>
              <a:t>75</a:t>
            </a:r>
            <a:r>
              <a:rPr lang="zh-CN" altLang="en-US" dirty="0">
                <a:latin typeface="微软雅黑" panose="020B0503020204020204" pitchFamily="34" charset="-122"/>
                <a:ea typeface="微软雅黑" panose="020B0503020204020204" pitchFamily="34" charset="-122"/>
              </a:rPr>
              <a:t>例之后患</a:t>
            </a:r>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的个体当时 </a:t>
            </a:r>
            <a:r>
              <a:rPr lang="en-GB" altLang="zh-CN" dirty="0">
                <a:latin typeface="微软雅黑" panose="020B0503020204020204" pitchFamily="34" charset="-122"/>
                <a:ea typeface="微软雅黑" panose="020B0503020204020204" pitchFamily="34" charset="-122"/>
              </a:rPr>
              <a:t>(84% RRMS; 15% SPMS; 1% PPMS) </a:t>
            </a:r>
            <a:r>
              <a:rPr lang="zh-CN" altLang="en-US" dirty="0">
                <a:latin typeface="微软雅黑" panose="020B0503020204020204" pitchFamily="34" charset="-122"/>
                <a:ea typeface="微软雅黑" panose="020B0503020204020204" pitchFamily="34" charset="-122"/>
              </a:rPr>
              <a:t>在学校的表现更差。</a:t>
            </a:r>
            <a:endParaRPr lang="en-US" altLang="zh-CN" dirty="0">
              <a:latin typeface="微软雅黑" panose="020B0503020204020204" pitchFamily="34" charset="-122"/>
              <a:ea typeface="微软雅黑" panose="020B0503020204020204" pitchFamily="34" charset="-122"/>
            </a:endParaRPr>
          </a:p>
          <a:p>
            <a:pPr lvl="1"/>
            <a:endParaRPr lang="en-GB"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认知功能能预测</a:t>
            </a:r>
            <a:r>
              <a:rPr lang="en-US" altLang="zh-CN" dirty="0">
                <a:latin typeface="微软雅黑" panose="020B0503020204020204" pitchFamily="34" charset="-122"/>
                <a:ea typeface="微软雅黑" panose="020B0503020204020204" pitchFamily="34" charset="-122"/>
              </a:rPr>
              <a:t>RRMS</a:t>
            </a:r>
            <a:r>
              <a:rPr lang="zh-CN" altLang="en-US" dirty="0">
                <a:latin typeface="微软雅黑" panose="020B0503020204020204" pitchFamily="34" charset="-122"/>
                <a:ea typeface="微软雅黑" panose="020B0503020204020204" pitchFamily="34" charset="-122"/>
              </a:rPr>
              <a:t>患者短期</a:t>
            </a:r>
            <a:r>
              <a:rPr lang="en-GB" altLang="zh-CN" baseline="30000"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和长期</a:t>
            </a:r>
            <a:r>
              <a:rPr lang="en-GB" altLang="zh-CN" baseline="30000"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的临床残疾进展</a:t>
            </a:r>
            <a:endParaRPr lang="en-GB" dirty="0">
              <a:latin typeface="微软雅黑" panose="020B0503020204020204" pitchFamily="34" charset="-122"/>
              <a:ea typeface="微软雅黑" panose="020B0503020204020204" pitchFamily="34" charset="-122"/>
            </a:endParaRPr>
          </a:p>
          <a:p>
            <a:pPr lvl="1"/>
            <a:endParaRPr lang="en-GB" dirty="0">
              <a:latin typeface="微软雅黑" panose="020B0503020204020204" pitchFamily="34" charset="-122"/>
              <a:ea typeface="微软雅黑" panose="020B0503020204020204" pitchFamily="34" charset="-122"/>
            </a:endParaRPr>
          </a:p>
        </p:txBody>
      </p:sp>
      <p:sp>
        <p:nvSpPr>
          <p:cNvPr id="5" name="Text Placeholder 4"/>
          <p:cNvSpPr>
            <a:spLocks noGrp="1"/>
          </p:cNvSpPr>
          <p:nvPr>
            <p:ph type="body" sz="quarter" idx="14"/>
          </p:nvPr>
        </p:nvSpPr>
        <p:spPr>
          <a:xfrm>
            <a:off x="528138" y="6396337"/>
            <a:ext cx="10777635" cy="461665"/>
          </a:xfrm>
        </p:spPr>
        <p:txBody>
          <a:bodyPr/>
          <a:lstStyle/>
          <a:p>
            <a:r>
              <a:rPr lang="en-GB" dirty="0">
                <a:latin typeface="微软雅黑" panose="020B0503020204020204" pitchFamily="34" charset="-122"/>
                <a:ea typeface="微软雅黑" panose="020B0503020204020204" pitchFamily="34" charset="-122"/>
              </a:rPr>
              <a:t>PPMS, </a:t>
            </a:r>
            <a:r>
              <a:rPr lang="zh-CN" altLang="en-US" dirty="0">
                <a:latin typeface="微软雅黑" panose="020B0503020204020204" pitchFamily="34" charset="-122"/>
                <a:ea typeface="微软雅黑" panose="020B0503020204020204" pitchFamily="34" charset="-122"/>
              </a:rPr>
              <a:t>原发进展型多发性硬化</a:t>
            </a:r>
            <a:r>
              <a:rPr lang="en-GB" dirty="0">
                <a:latin typeface="微软雅黑" panose="020B0503020204020204" pitchFamily="34" charset="-122"/>
                <a:ea typeface="微软雅黑" panose="020B0503020204020204" pitchFamily="34" charset="-122"/>
              </a:rPr>
              <a:t>; RRMS, </a:t>
            </a:r>
            <a:r>
              <a:rPr lang="zh-CN" altLang="en-US" dirty="0">
                <a:latin typeface="微软雅黑" panose="020B0503020204020204" pitchFamily="34" charset="-122"/>
                <a:ea typeface="微软雅黑" panose="020B0503020204020204" pitchFamily="34" charset="-122"/>
              </a:rPr>
              <a:t>复发缓解型多发性硬化</a:t>
            </a:r>
            <a:r>
              <a:rPr lang="en-GB" dirty="0">
                <a:latin typeface="微软雅黑" panose="020B0503020204020204" pitchFamily="34" charset="-122"/>
                <a:ea typeface="微软雅黑" panose="020B0503020204020204" pitchFamily="34" charset="-122"/>
              </a:rPr>
              <a:t>; SPMS, </a:t>
            </a:r>
            <a:r>
              <a:rPr lang="zh-CN" altLang="en-US" dirty="0">
                <a:latin typeface="微软雅黑" panose="020B0503020204020204" pitchFamily="34" charset="-122"/>
                <a:ea typeface="微软雅黑" panose="020B0503020204020204" pitchFamily="34" charset="-122"/>
              </a:rPr>
              <a:t>继发进展型多发性硬化</a:t>
            </a:r>
            <a:r>
              <a:rPr lang="en-GB" dirty="0">
                <a:latin typeface="微软雅黑" panose="020B0503020204020204" pitchFamily="34" charset="-122"/>
                <a:ea typeface="微软雅黑" panose="020B0503020204020204" pitchFamily="34" charset="-122"/>
              </a:rPr>
              <a:t/>
            </a:r>
            <a:br>
              <a:rPr lang="en-GB" dirty="0">
                <a:latin typeface="微软雅黑" panose="020B0503020204020204" pitchFamily="34" charset="-122"/>
                <a:ea typeface="微软雅黑" panose="020B0503020204020204" pitchFamily="34" charset="-122"/>
              </a:rPr>
            </a:br>
            <a:r>
              <a:rPr lang="fr-FR" dirty="0">
                <a:latin typeface="微软雅黑" panose="020B0503020204020204" pitchFamily="34" charset="-122"/>
                <a:ea typeface="微软雅黑" panose="020B0503020204020204" pitchFamily="34" charset="-122"/>
              </a:rPr>
              <a:t>1.</a:t>
            </a:r>
            <a:r>
              <a:rPr lang="en-GB" dirty="0">
                <a:latin typeface="微软雅黑" panose="020B0503020204020204" pitchFamily="34" charset="-122"/>
                <a:ea typeface="微软雅黑" panose="020B0503020204020204" pitchFamily="34" charset="-122"/>
              </a:rPr>
              <a:t> Sinay V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2015; 2. Raghupathi K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2015; 3. </a:t>
            </a:r>
            <a:r>
              <a:rPr lang="fr-FR" dirty="0">
                <a:latin typeface="微软雅黑" panose="020B0503020204020204" pitchFamily="34" charset="-122"/>
                <a:ea typeface="微软雅黑" panose="020B0503020204020204" pitchFamily="34" charset="-122"/>
              </a:rPr>
              <a:t>Moccia M </a:t>
            </a:r>
            <a:r>
              <a:rPr lang="fr-FR" i="1" dirty="0">
                <a:latin typeface="微软雅黑" panose="020B0503020204020204" pitchFamily="34" charset="-122"/>
                <a:ea typeface="微软雅黑" panose="020B0503020204020204" pitchFamily="34" charset="-122"/>
              </a:rPr>
              <a:t>et al</a:t>
            </a:r>
            <a:r>
              <a:rPr lang="fr-FR" dirty="0">
                <a:latin typeface="微软雅黑" panose="020B0503020204020204" pitchFamily="34" charset="-122"/>
                <a:ea typeface="微软雅黑" panose="020B0503020204020204" pitchFamily="34" charset="-122"/>
              </a:rPr>
              <a:t>., 2015</a:t>
            </a:r>
            <a:endParaRPr lang="en-GB"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7619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认知障碍预测残疾进展</a:t>
            </a:r>
            <a:r>
              <a:rPr lang="en-GB" altLang="zh-CN" dirty="0">
                <a:latin typeface="微软雅黑" panose="020B0503020204020204" pitchFamily="34" charset="-122"/>
                <a:ea typeface="微软雅黑" panose="020B0503020204020204" pitchFamily="34" charset="-122"/>
              </a:rPr>
              <a:t> </a:t>
            </a:r>
            <a:r>
              <a:rPr lang="en-GB" dirty="0">
                <a:latin typeface="微软雅黑" panose="020B0503020204020204" pitchFamily="34" charset="-122"/>
                <a:ea typeface="微软雅黑" panose="020B0503020204020204" pitchFamily="34" charset="-122"/>
              </a:rPr>
              <a:t>(2/2)</a:t>
            </a:r>
          </a:p>
        </p:txBody>
      </p:sp>
      <p:sp>
        <p:nvSpPr>
          <p:cNvPr id="3" name="Content Placeholder 2"/>
          <p:cNvSpPr>
            <a:spLocks noGrp="1"/>
          </p:cNvSpPr>
          <p:nvPr>
            <p:ph idx="1"/>
          </p:nvPr>
        </p:nvSpPr>
        <p:spPr>
          <a:xfrm>
            <a:off x="509464" y="1597822"/>
            <a:ext cx="11463195" cy="4525963"/>
          </a:xfrm>
        </p:spPr>
        <p:txBody>
          <a:bodyPr>
            <a:noAutofit/>
          </a:bodyPr>
          <a:lstStyle/>
          <a:p>
            <a:r>
              <a:rPr lang="zh-CN" altLang="en-US" sz="2400" dirty="0">
                <a:latin typeface="微软雅黑" panose="020B0503020204020204" pitchFamily="34" charset="-122"/>
                <a:ea typeface="微软雅黑" panose="020B0503020204020204" pitchFamily="34" charset="-122"/>
              </a:rPr>
              <a:t>短期临床残疾进展</a:t>
            </a:r>
            <a:r>
              <a:rPr lang="en-GB" sz="2400" baseline="30000" dirty="0">
                <a:latin typeface="微软雅黑" panose="020B0503020204020204" pitchFamily="34" charset="-122"/>
                <a:ea typeface="微软雅黑" panose="020B0503020204020204" pitchFamily="34" charset="-122"/>
              </a:rPr>
              <a:t>1</a:t>
            </a:r>
            <a:endParaRPr lang="en-GB" sz="2400" dirty="0">
              <a:latin typeface="微软雅黑" panose="020B0503020204020204" pitchFamily="34" charset="-122"/>
              <a:ea typeface="微软雅黑" panose="020B0503020204020204" pitchFamily="34" charset="-122"/>
            </a:endParaRPr>
          </a:p>
          <a:p>
            <a:pPr lvl="1"/>
            <a:r>
              <a:rPr lang="zh-CN" altLang="en-US" sz="2000" dirty="0">
                <a:latin typeface="微软雅黑" panose="020B0503020204020204" pitchFamily="34" charset="-122"/>
                <a:ea typeface="微软雅黑" panose="020B0503020204020204" pitchFamily="34" charset="-122"/>
              </a:rPr>
              <a:t>接受安慰剂治疗的</a:t>
            </a:r>
            <a:r>
              <a:rPr lang="en-US" altLang="zh-CN" sz="2000" dirty="0">
                <a:latin typeface="微软雅黑" panose="020B0503020204020204" pitchFamily="34" charset="-122"/>
                <a:ea typeface="微软雅黑" panose="020B0503020204020204" pitchFamily="34" charset="-122"/>
              </a:rPr>
              <a:t>1582</a:t>
            </a:r>
            <a:r>
              <a:rPr lang="zh-CN" altLang="en-US" sz="2000" dirty="0">
                <a:latin typeface="微软雅黑" panose="020B0503020204020204" pitchFamily="34" charset="-122"/>
                <a:ea typeface="微软雅黑" panose="020B0503020204020204" pitchFamily="34" charset="-122"/>
              </a:rPr>
              <a:t>例</a:t>
            </a:r>
            <a:r>
              <a:rPr lang="en-US" altLang="zh-CN" sz="2000" dirty="0">
                <a:latin typeface="微软雅黑" panose="020B0503020204020204" pitchFamily="34" charset="-122"/>
                <a:ea typeface="微软雅黑" panose="020B0503020204020204" pitchFamily="34" charset="-122"/>
              </a:rPr>
              <a:t>RRMS</a:t>
            </a:r>
            <a:r>
              <a:rPr lang="zh-CN" altLang="en-US" sz="2000" dirty="0">
                <a:latin typeface="微软雅黑" panose="020B0503020204020204" pitchFamily="34" charset="-122"/>
                <a:ea typeface="微软雅黑" panose="020B0503020204020204" pitchFamily="34" charset="-122"/>
              </a:rPr>
              <a:t>患者监测达到</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年</a:t>
            </a:r>
            <a:endParaRPr lang="en-GB" sz="2000" dirty="0">
              <a:latin typeface="微软雅黑" panose="020B0503020204020204" pitchFamily="34" charset="-122"/>
              <a:ea typeface="微软雅黑" panose="020B0503020204020204" pitchFamily="34" charset="-122"/>
            </a:endParaRPr>
          </a:p>
          <a:p>
            <a:pPr lvl="1"/>
            <a:r>
              <a:rPr lang="zh-CN" altLang="en-US" sz="2000" dirty="0">
                <a:latin typeface="微软雅黑" panose="020B0503020204020204" pitchFamily="34" charset="-122"/>
                <a:ea typeface="微软雅黑" panose="020B0503020204020204" pitchFamily="34" charset="-122"/>
              </a:rPr>
              <a:t>基线认知功能能预测临床残疾进展，评估使用</a:t>
            </a:r>
            <a:r>
              <a:rPr lang="en-GB" sz="2000" dirty="0">
                <a:latin typeface="微软雅黑" panose="020B0503020204020204" pitchFamily="34" charset="-122"/>
                <a:ea typeface="微软雅黑" panose="020B0503020204020204" pitchFamily="34" charset="-122"/>
              </a:rPr>
              <a:t>:</a:t>
            </a:r>
          </a:p>
          <a:p>
            <a:pPr lvl="2"/>
            <a:r>
              <a:rPr lang="en-GB" sz="1800" dirty="0">
                <a:latin typeface="微软雅黑" panose="020B0503020204020204" pitchFamily="34" charset="-122"/>
                <a:ea typeface="微软雅黑" panose="020B0503020204020204" pitchFamily="34" charset="-122"/>
              </a:rPr>
              <a:t>EDSS</a:t>
            </a:r>
          </a:p>
          <a:p>
            <a:pPr lvl="2"/>
            <a:r>
              <a:rPr lang="zh-CN" altLang="en-US" sz="1800" dirty="0">
                <a:latin typeface="微软雅黑" panose="020B0503020204020204" pitchFamily="34" charset="-122"/>
                <a:ea typeface="微软雅黑" panose="020B0503020204020204" pitchFamily="34" charset="-122"/>
              </a:rPr>
              <a:t>多发性硬化功能复合量表</a:t>
            </a:r>
            <a:r>
              <a:rPr lang="en-US" altLang="zh-CN" sz="1800" dirty="0">
                <a:latin typeface="微软雅黑" panose="020B0503020204020204" pitchFamily="34" charset="-122"/>
                <a:ea typeface="微软雅黑" panose="020B0503020204020204" pitchFamily="34" charset="-122"/>
              </a:rPr>
              <a:t>(MSFC)</a:t>
            </a:r>
            <a:endParaRPr lang="en-GB" sz="1800" dirty="0">
              <a:latin typeface="微软雅黑" panose="020B0503020204020204" pitchFamily="34" charset="-122"/>
              <a:ea typeface="微软雅黑" panose="020B0503020204020204" pitchFamily="34" charset="-122"/>
            </a:endParaRPr>
          </a:p>
          <a:p>
            <a:pPr lvl="2"/>
            <a:r>
              <a:rPr lang="zh-CN" altLang="en-US" sz="1800" dirty="0">
                <a:latin typeface="微软雅黑" panose="020B0503020204020204" pitchFamily="34" charset="-122"/>
                <a:ea typeface="微软雅黑" panose="020B0503020204020204" pitchFamily="34" charset="-122"/>
              </a:rPr>
              <a:t>视觉功能测试</a:t>
            </a:r>
            <a:endParaRPr lang="en-GB" sz="18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长期临床残疾进展</a:t>
            </a:r>
            <a:r>
              <a:rPr lang="en-GB" sz="2400" baseline="30000" dirty="0">
                <a:latin typeface="微软雅黑" panose="020B0503020204020204" pitchFamily="34" charset="-122"/>
                <a:ea typeface="微软雅黑" panose="020B0503020204020204" pitchFamily="34" charset="-122"/>
              </a:rPr>
              <a:t>2</a:t>
            </a:r>
            <a:endParaRPr lang="en-GB" sz="2400" dirty="0">
              <a:latin typeface="微软雅黑" panose="020B0503020204020204" pitchFamily="34" charset="-122"/>
              <a:ea typeface="微软雅黑" panose="020B0503020204020204" pitchFamily="34" charset="-122"/>
            </a:endParaRPr>
          </a:p>
          <a:p>
            <a:pPr lvl="1"/>
            <a:r>
              <a:rPr lang="zh-CN" altLang="en-US" sz="2000" dirty="0">
                <a:latin typeface="微软雅黑" panose="020B0503020204020204" pitchFamily="34" charset="-122"/>
                <a:ea typeface="微软雅黑" panose="020B0503020204020204" pitchFamily="34" charset="-122"/>
              </a:rPr>
              <a:t>回顾性纵向研究，纳入</a:t>
            </a:r>
            <a:r>
              <a:rPr lang="en-US" altLang="zh-CN" sz="2000" dirty="0">
                <a:latin typeface="微软雅黑" panose="020B0503020204020204" pitchFamily="34" charset="-122"/>
                <a:ea typeface="微软雅黑" panose="020B0503020204020204" pitchFamily="34" charset="-122"/>
              </a:rPr>
              <a:t>155</a:t>
            </a:r>
            <a:r>
              <a:rPr lang="zh-CN" altLang="en-US" sz="2000" dirty="0">
                <a:latin typeface="微软雅黑" panose="020B0503020204020204" pitchFamily="34" charset="-122"/>
                <a:ea typeface="微软雅黑" panose="020B0503020204020204" pitchFamily="34" charset="-122"/>
              </a:rPr>
              <a:t>例接受治疗的</a:t>
            </a:r>
            <a:r>
              <a:rPr lang="en-US" altLang="zh-CN" sz="2000" dirty="0">
                <a:latin typeface="微软雅黑" panose="020B0503020204020204" pitchFamily="34" charset="-122"/>
                <a:ea typeface="微软雅黑" panose="020B0503020204020204" pitchFamily="34" charset="-122"/>
              </a:rPr>
              <a:t>RRMS</a:t>
            </a:r>
            <a:r>
              <a:rPr lang="zh-CN" altLang="en-US" sz="2000" dirty="0">
                <a:latin typeface="微软雅黑" panose="020B0503020204020204" pitchFamily="34" charset="-122"/>
                <a:ea typeface="微软雅黑" panose="020B0503020204020204" pitchFamily="34" charset="-122"/>
              </a:rPr>
              <a:t>患者</a:t>
            </a:r>
            <a:endParaRPr lang="en-GB" sz="2000" dirty="0">
              <a:latin typeface="微软雅黑" panose="020B0503020204020204" pitchFamily="34" charset="-122"/>
              <a:ea typeface="微软雅黑" panose="020B0503020204020204" pitchFamily="34" charset="-122"/>
            </a:endParaRPr>
          </a:p>
          <a:p>
            <a:pPr lvl="1"/>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年后，与诊断时保留认知的患者相比，诊断时认知障碍的患者</a:t>
            </a:r>
            <a:r>
              <a:rPr lang="en-GB" sz="2000" dirty="0">
                <a:latin typeface="微软雅黑" panose="020B0503020204020204" pitchFamily="34" charset="-122"/>
                <a:ea typeface="微软雅黑" panose="020B0503020204020204" pitchFamily="34" charset="-122"/>
              </a:rPr>
              <a:t>:</a:t>
            </a:r>
          </a:p>
          <a:p>
            <a:pPr lvl="2"/>
            <a:r>
              <a:rPr lang="en-US" altLang="zh-CN" sz="1800" dirty="0">
                <a:latin typeface="微软雅黑" panose="020B0503020204020204" pitchFamily="34" charset="-122"/>
                <a:ea typeface="微软雅黑" panose="020B0503020204020204" pitchFamily="34" charset="-122"/>
              </a:rPr>
              <a:t>EDSS</a:t>
            </a:r>
            <a:r>
              <a:rPr lang="zh-CN" altLang="en-US" sz="1800" dirty="0">
                <a:latin typeface="微软雅黑" panose="020B0503020204020204" pitchFamily="34" charset="-122"/>
                <a:ea typeface="微软雅黑" panose="020B0503020204020204" pitchFamily="34" charset="-122"/>
              </a:rPr>
              <a:t>评分达到</a:t>
            </a:r>
            <a:r>
              <a:rPr lang="en-US" altLang="zh-CN" sz="1800" dirty="0">
                <a:latin typeface="微软雅黑" panose="020B0503020204020204" pitchFamily="34" charset="-122"/>
                <a:ea typeface="微软雅黑" panose="020B0503020204020204" pitchFamily="34" charset="-122"/>
              </a:rPr>
              <a:t>4.0</a:t>
            </a:r>
            <a:r>
              <a:rPr lang="zh-CN" altLang="en-US" sz="1800" dirty="0">
                <a:latin typeface="微软雅黑" panose="020B0503020204020204" pitchFamily="34" charset="-122"/>
                <a:ea typeface="微软雅黑" panose="020B0503020204020204" pitchFamily="34" charset="-122"/>
              </a:rPr>
              <a:t>的可能性是前者的</a:t>
            </a:r>
            <a:r>
              <a:rPr lang="en-US" altLang="zh-CN" sz="1800" dirty="0">
                <a:latin typeface="微软雅黑" panose="020B0503020204020204" pitchFamily="34" charset="-122"/>
                <a:ea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rPr>
              <a:t>倍以上</a:t>
            </a:r>
            <a:endParaRPr lang="en-GB" altLang="zh-CN" sz="1800" dirty="0">
              <a:latin typeface="微软雅黑" panose="020B0503020204020204" pitchFamily="34" charset="-122"/>
              <a:ea typeface="微软雅黑" panose="020B0503020204020204" pitchFamily="34" charset="-122"/>
            </a:endParaRPr>
          </a:p>
          <a:p>
            <a:pPr lvl="2"/>
            <a:r>
              <a:rPr lang="zh-CN" altLang="en-US" sz="1800" dirty="0">
                <a:latin typeface="微软雅黑" panose="020B0503020204020204" pitchFamily="34" charset="-122"/>
                <a:ea typeface="微软雅黑" panose="020B0503020204020204" pitchFamily="34" charset="-122"/>
              </a:rPr>
              <a:t>进展为继发进展型</a:t>
            </a:r>
            <a:r>
              <a:rPr lang="en-US" altLang="zh-CN" sz="1800" dirty="0">
                <a:latin typeface="微软雅黑" panose="020B0503020204020204" pitchFamily="34" charset="-122"/>
                <a:ea typeface="微软雅黑" panose="020B0503020204020204" pitchFamily="34" charset="-122"/>
              </a:rPr>
              <a:t>MS</a:t>
            </a:r>
            <a:r>
              <a:rPr lang="zh-CN" altLang="en-US" sz="1800" dirty="0">
                <a:latin typeface="微软雅黑" panose="020B0503020204020204" pitchFamily="34" charset="-122"/>
                <a:ea typeface="微软雅黑" panose="020B0503020204020204" pitchFamily="34" charset="-122"/>
              </a:rPr>
              <a:t>的可能性是前者的</a:t>
            </a: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倍以上</a:t>
            </a:r>
            <a:endParaRPr lang="en-GB" sz="1800" baseline="30000" dirty="0">
              <a:latin typeface="微软雅黑" panose="020B0503020204020204" pitchFamily="34" charset="-122"/>
              <a:ea typeface="微软雅黑" panose="020B0503020204020204" pitchFamily="34" charset="-122"/>
            </a:endParaRPr>
          </a:p>
        </p:txBody>
      </p:sp>
      <p:sp>
        <p:nvSpPr>
          <p:cNvPr id="4" name="Text Placeholder 3"/>
          <p:cNvSpPr>
            <a:spLocks noGrp="1"/>
          </p:cNvSpPr>
          <p:nvPr>
            <p:ph type="body" sz="quarter" idx="14"/>
          </p:nvPr>
        </p:nvSpPr>
        <p:spPr>
          <a:xfrm>
            <a:off x="528138" y="6396337"/>
            <a:ext cx="10777635" cy="461665"/>
          </a:xfrm>
        </p:spPr>
        <p:txBody>
          <a:bodyPr/>
          <a:lstStyle/>
          <a:p>
            <a:r>
              <a:rPr lang="en-GB" dirty="0">
                <a:latin typeface="微软雅黑" panose="020B0503020204020204" pitchFamily="34" charset="-122"/>
                <a:ea typeface="微软雅黑" panose="020B0503020204020204" pitchFamily="34" charset="-122"/>
              </a:rPr>
              <a:t>EDSS, </a:t>
            </a:r>
            <a:r>
              <a:rPr lang="zh-CN" altLang="en-US" dirty="0">
                <a:latin typeface="微软雅黑" panose="020B0503020204020204" pitchFamily="34" charset="-122"/>
                <a:ea typeface="微软雅黑" panose="020B0503020204020204" pitchFamily="34" charset="-122"/>
              </a:rPr>
              <a:t>扩展残疾状况量表</a:t>
            </a:r>
            <a:r>
              <a:rPr lang="en-GB" dirty="0">
                <a:latin typeface="微软雅黑" panose="020B0503020204020204" pitchFamily="34" charset="-122"/>
                <a:ea typeface="微软雅黑" panose="020B0503020204020204" pitchFamily="34" charset="-122"/>
              </a:rPr>
              <a:t>; RRMS, </a:t>
            </a:r>
            <a:r>
              <a:rPr lang="zh-CN" altLang="en-US" dirty="0">
                <a:latin typeface="微软雅黑" panose="020B0503020204020204" pitchFamily="34" charset="-122"/>
                <a:ea typeface="微软雅黑" panose="020B0503020204020204" pitchFamily="34" charset="-122"/>
              </a:rPr>
              <a:t>复发缓解型多发性硬化</a:t>
            </a:r>
            <a:r>
              <a:rPr lang="en-GB" dirty="0">
                <a:latin typeface="微软雅黑" panose="020B0503020204020204" pitchFamily="34" charset="-122"/>
                <a:ea typeface="微软雅黑" panose="020B0503020204020204" pitchFamily="34" charset="-122"/>
              </a:rPr>
              <a:t/>
            </a:r>
            <a:br>
              <a:rPr lang="en-GB" dirty="0">
                <a:latin typeface="微软雅黑" panose="020B0503020204020204" pitchFamily="34" charset="-122"/>
                <a:ea typeface="微软雅黑" panose="020B0503020204020204" pitchFamily="34" charset="-122"/>
              </a:rPr>
            </a:br>
            <a:r>
              <a:rPr lang="en-GB" dirty="0">
                <a:latin typeface="微软雅黑" panose="020B0503020204020204" pitchFamily="34" charset="-122"/>
                <a:ea typeface="微软雅黑" panose="020B0503020204020204" pitchFamily="34" charset="-122"/>
              </a:rPr>
              <a:t>1. Raghupathi K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2015; 2</a:t>
            </a:r>
            <a:r>
              <a:rPr lang="fr-FR" dirty="0">
                <a:latin typeface="微软雅黑" panose="020B0503020204020204" pitchFamily="34" charset="-122"/>
                <a:ea typeface="微软雅黑" panose="020B0503020204020204" pitchFamily="34" charset="-122"/>
              </a:rPr>
              <a:t>. Moccia M </a:t>
            </a:r>
            <a:r>
              <a:rPr lang="fr-FR" i="1" dirty="0">
                <a:latin typeface="微软雅黑" panose="020B0503020204020204" pitchFamily="34" charset="-122"/>
                <a:ea typeface="微软雅黑" panose="020B0503020204020204" pitchFamily="34" charset="-122"/>
              </a:rPr>
              <a:t>et al</a:t>
            </a:r>
            <a:r>
              <a:rPr lang="fr-FR" dirty="0">
                <a:latin typeface="微软雅黑" panose="020B0503020204020204" pitchFamily="34" charset="-122"/>
                <a:ea typeface="微软雅黑" panose="020B0503020204020204" pitchFamily="34" charset="-122"/>
              </a:rPr>
              <a:t>., 2015</a:t>
            </a:r>
            <a:endParaRPr lang="en-GB"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48782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GB" dirty="0">
              <a:latin typeface="微软雅黑" panose="020B0503020204020204" pitchFamily="34" charset="-122"/>
              <a:ea typeface="微软雅黑" panose="020B0503020204020204" pitchFamily="34" charset="-122"/>
            </a:endParaRPr>
          </a:p>
        </p:txBody>
      </p:sp>
      <p:sp>
        <p:nvSpPr>
          <p:cNvPr id="5" name="Title 4"/>
          <p:cNvSpPr>
            <a:spLocks noGrp="1"/>
          </p:cNvSpPr>
          <p:nvPr>
            <p:ph type="title"/>
          </p:nvPr>
        </p:nvSpPr>
        <p:spPr/>
        <p:txBody>
          <a:bodyPr/>
          <a:lstStyle/>
          <a:p>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项关键推荐帮助延长脑健康</a:t>
            </a:r>
            <a:endParaRPr lang="en-GB" dirty="0">
              <a:latin typeface="微软雅黑" panose="020B0503020204020204" pitchFamily="34" charset="-122"/>
              <a:ea typeface="微软雅黑" panose="020B0503020204020204" pitchFamily="34" charset="-122"/>
            </a:endParaRPr>
          </a:p>
        </p:txBody>
      </p:sp>
      <p:sp>
        <p:nvSpPr>
          <p:cNvPr id="3" name="Text Placeholder 2"/>
          <p:cNvSpPr>
            <a:spLocks noGrp="1"/>
          </p:cNvSpPr>
          <p:nvPr>
            <p:ph type="body" sz="quarter" idx="10"/>
          </p:nvPr>
        </p:nvSpPr>
        <p:spPr/>
        <p:txBody>
          <a:bodyPr/>
          <a:lstStyle/>
          <a:p>
            <a:endParaRPr lang="en-GB"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59063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477" y="4338367"/>
            <a:ext cx="2577157" cy="257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p:txBody>
          <a:bodyPr/>
          <a:lstStyle/>
          <a:p>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项关键推荐帮助延长脑健康</a:t>
            </a:r>
            <a:endParaRPr lang="en-GB" dirty="0">
              <a:latin typeface="微软雅黑" panose="020B0503020204020204" pitchFamily="34" charset="-122"/>
              <a:ea typeface="微软雅黑" panose="020B0503020204020204" pitchFamily="34" charset="-122"/>
            </a:endParaRPr>
          </a:p>
        </p:txBody>
      </p:sp>
      <p:sp>
        <p:nvSpPr>
          <p:cNvPr id="9" name="Text Placeholder 8"/>
          <p:cNvSpPr>
            <a:spLocks noGrp="1"/>
          </p:cNvSpPr>
          <p:nvPr>
            <p:ph type="body" sz="quarter" idx="14"/>
          </p:nvPr>
        </p:nvSpPr>
        <p:spPr/>
        <p:txBody>
          <a:bodyPr/>
          <a:lstStyle/>
          <a:p>
            <a:endParaRPr lang="en-GB" dirty="0">
              <a:latin typeface="微软雅黑" panose="020B0503020204020204" pitchFamily="34" charset="-122"/>
              <a:ea typeface="微软雅黑" panose="020B0503020204020204" pitchFamily="34" charset="-122"/>
            </a:endParaRPr>
          </a:p>
        </p:txBody>
      </p:sp>
      <p:sp>
        <p:nvSpPr>
          <p:cNvPr id="6" name="Rounded Rectangle 5"/>
          <p:cNvSpPr/>
          <p:nvPr/>
        </p:nvSpPr>
        <p:spPr>
          <a:xfrm>
            <a:off x="4552693" y="1459077"/>
            <a:ext cx="3089790" cy="2315688"/>
          </a:xfrm>
          <a:prstGeom prst="roundRect">
            <a:avLst>
              <a:gd name="adj" fmla="val 12280"/>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n w="3175" cmpd="sng">
                  <a:noFill/>
                  <a:prstDash val="solid"/>
                </a:ln>
                <a:solidFill>
                  <a:schemeClr val="bg1"/>
                </a:solidFill>
                <a:latin typeface="微软雅黑" panose="020B0503020204020204" pitchFamily="34" charset="-122"/>
                <a:ea typeface="微软雅黑" panose="020B0503020204020204" pitchFamily="34" charset="-122"/>
              </a:rPr>
              <a:t>最大限度延长脑健康</a:t>
            </a:r>
            <a:endParaRPr lang="en-GB" sz="3200" dirty="0">
              <a:ln w="3175" cmpd="sng">
                <a:noFill/>
                <a:prstDash val="solid"/>
              </a:ln>
              <a:solidFill>
                <a:schemeClr val="bg1"/>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782122" y="3922869"/>
            <a:ext cx="3913877" cy="830997"/>
          </a:xfrm>
          <a:prstGeom prst="rect">
            <a:avLst/>
          </a:prstGeom>
          <a:noFill/>
        </p:spPr>
        <p:txBody>
          <a:bodyPr wrap="square" rtlCol="0">
            <a:spAutoFit/>
          </a:bodyPr>
          <a:lstStyle/>
          <a:p>
            <a:pPr marL="457200" indent="-457200" algn="ctr">
              <a:buAutoNum type="arabicPeriod"/>
            </a:pPr>
            <a:r>
              <a:rPr lang="zh-CN" altLang="en-US" sz="2400" b="1" dirty="0">
                <a:latin typeface="微软雅黑" panose="020B0503020204020204" pitchFamily="34" charset="-122"/>
                <a:ea typeface="微软雅黑" panose="020B0503020204020204" pitchFamily="34" charset="-122"/>
              </a:rPr>
              <a:t>尽量减少诊断和治疗的延迟</a:t>
            </a:r>
            <a:endParaRPr lang="en-GB" sz="2400" dirty="0">
              <a:latin typeface="微软雅黑" panose="020B0503020204020204" pitchFamily="34" charset="-122"/>
              <a:ea typeface="微软雅黑" panose="020B0503020204020204" pitchFamily="34" charset="-122"/>
            </a:endParaRPr>
          </a:p>
        </p:txBody>
      </p:sp>
      <p:sp>
        <p:nvSpPr>
          <p:cNvPr id="3" name="TextBox 2"/>
          <p:cNvSpPr txBox="1"/>
          <p:nvPr/>
        </p:nvSpPr>
        <p:spPr>
          <a:xfrm>
            <a:off x="7636554" y="3924002"/>
            <a:ext cx="3713595" cy="830997"/>
          </a:xfrm>
          <a:prstGeom prst="rect">
            <a:avLst/>
          </a:prstGeom>
          <a:noFill/>
        </p:spPr>
        <p:txBody>
          <a:bodyPr wrap="square" rtlCol="0">
            <a:spAutoFit/>
          </a:bodyPr>
          <a:lstStyle/>
          <a:p>
            <a:pPr marL="0" lvl="1" algn="ctr"/>
            <a:r>
              <a:rPr lang="en-GB" sz="2400" b="1" dirty="0">
                <a:latin typeface="微软雅黑" panose="020B0503020204020204" pitchFamily="34" charset="-122"/>
                <a:ea typeface="微软雅黑" panose="020B0503020204020204" pitchFamily="34" charset="-122"/>
              </a:rPr>
              <a:t>2. </a:t>
            </a:r>
            <a:r>
              <a:rPr lang="zh-CN" altLang="en-US" sz="2400" b="1" dirty="0">
                <a:latin typeface="微软雅黑" panose="020B0503020204020204" pitchFamily="34" charset="-122"/>
                <a:ea typeface="微软雅黑" panose="020B0503020204020204" pitchFamily="34" charset="-122"/>
              </a:rPr>
              <a:t>监测疾病活动并</a:t>
            </a:r>
            <a:endParaRPr lang="en-US" altLang="zh-CN" sz="2400" b="1" dirty="0">
              <a:latin typeface="微软雅黑" panose="020B0503020204020204" pitchFamily="34" charset="-122"/>
              <a:ea typeface="微软雅黑" panose="020B0503020204020204" pitchFamily="34" charset="-122"/>
            </a:endParaRPr>
          </a:p>
          <a:p>
            <a:pPr marL="0" lvl="1" algn="ctr"/>
            <a:r>
              <a:rPr lang="zh-CN" altLang="en-US" sz="2400" b="1" dirty="0">
                <a:latin typeface="微软雅黑" panose="020B0503020204020204" pitchFamily="34" charset="-122"/>
                <a:ea typeface="微软雅黑" panose="020B0503020204020204" pitchFamily="34" charset="-122"/>
              </a:rPr>
              <a:t>针对某个目标进行治疗</a:t>
            </a:r>
            <a:endParaRPr lang="en-US" dirty="0">
              <a:latin typeface="微软雅黑" panose="020B0503020204020204" pitchFamily="34" charset="-122"/>
              <a:ea typeface="微软雅黑" panose="020B0503020204020204" pitchFamily="34" charset="-122"/>
            </a:endParaRPr>
          </a:p>
        </p:txBody>
      </p:sp>
      <p:sp>
        <p:nvSpPr>
          <p:cNvPr id="4" name="TextBox 3"/>
          <p:cNvSpPr txBox="1"/>
          <p:nvPr/>
        </p:nvSpPr>
        <p:spPr>
          <a:xfrm>
            <a:off x="3577930" y="6396337"/>
            <a:ext cx="3929281" cy="461665"/>
          </a:xfrm>
          <a:prstGeom prst="rect">
            <a:avLst/>
          </a:prstGeom>
          <a:noFill/>
        </p:spPr>
        <p:txBody>
          <a:bodyPr wrap="none" rtlCol="0">
            <a:spAutoFit/>
          </a:bodyPr>
          <a:lstStyle/>
          <a:p>
            <a:pPr marL="0" lvl="1"/>
            <a:r>
              <a:rPr lang="en-GB" sz="2400" b="1" dirty="0">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生成并使用强有力的证据</a:t>
            </a:r>
            <a:endParaRPr lang="en-GB" sz="2400" dirty="0">
              <a:latin typeface="微软雅黑" panose="020B0503020204020204" pitchFamily="34" charset="-122"/>
              <a:ea typeface="微软雅黑" panose="020B0503020204020204" pitchFamily="34" charset="-122"/>
            </a:endParaRPr>
          </a:p>
        </p:txBody>
      </p:sp>
      <p:sp>
        <p:nvSpPr>
          <p:cNvPr id="20" name="Right Arrow 19"/>
          <p:cNvSpPr/>
          <p:nvPr/>
        </p:nvSpPr>
        <p:spPr>
          <a:xfrm rot="5400000" flipH="1">
            <a:off x="5719387" y="3903013"/>
            <a:ext cx="756401" cy="6256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088" y="1617950"/>
            <a:ext cx="2307600" cy="23076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1334" y="1602760"/>
            <a:ext cx="2307600" cy="2307600"/>
          </a:xfrm>
          <a:prstGeom prst="rect">
            <a:avLst/>
          </a:prstGeom>
        </p:spPr>
      </p:pic>
      <p:sp>
        <p:nvSpPr>
          <p:cNvPr id="21" name="Right Arrow 20"/>
          <p:cNvSpPr/>
          <p:nvPr/>
        </p:nvSpPr>
        <p:spPr>
          <a:xfrm rot="10800000" flipH="1">
            <a:off x="3728782" y="2443739"/>
            <a:ext cx="756401" cy="6256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2" name="Right Arrow 21"/>
          <p:cNvSpPr/>
          <p:nvPr/>
        </p:nvSpPr>
        <p:spPr>
          <a:xfrm flipH="1">
            <a:off x="7721067" y="2443739"/>
            <a:ext cx="756401" cy="6256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26677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latin typeface="微软雅黑" panose="020B0503020204020204" pitchFamily="34" charset="-122"/>
                <a:ea typeface="微软雅黑" panose="020B0503020204020204" pitchFamily="34" charset="-122"/>
              </a:rPr>
              <a:t>1. </a:t>
            </a:r>
            <a:r>
              <a:rPr lang="zh-CN" altLang="en-US" dirty="0">
                <a:latin typeface="微软雅黑" panose="020B0503020204020204" pitchFamily="34" charset="-122"/>
                <a:ea typeface="微软雅黑" panose="020B0503020204020204" pitchFamily="34" charset="-122"/>
              </a:rPr>
              <a:t>尽量减少诊断和治疗的延误</a:t>
            </a:r>
            <a:endParaRPr lang="en-GB" dirty="0">
              <a:latin typeface="微软雅黑" panose="020B0503020204020204" pitchFamily="34" charset="-122"/>
              <a:ea typeface="微软雅黑" panose="020B0503020204020204" pitchFamily="34" charset="-122"/>
            </a:endParaRPr>
          </a:p>
        </p:txBody>
      </p:sp>
      <p:sp>
        <p:nvSpPr>
          <p:cNvPr id="3" name="Text Placeholder 2"/>
          <p:cNvSpPr>
            <a:spLocks noGrp="1"/>
          </p:cNvSpPr>
          <p:nvPr>
            <p:ph type="body" sz="quarter" idx="14"/>
          </p:nvPr>
        </p:nvSpPr>
        <p:spPr/>
        <p:txBody>
          <a:bodyPr/>
          <a:lstStyle/>
          <a:p>
            <a:endParaRPr lang="en-US">
              <a:latin typeface="微软雅黑" panose="020B0503020204020204" pitchFamily="34" charset="-122"/>
              <a:ea typeface="微软雅黑" panose="020B0503020204020204" pitchFamily="34" charset="-122"/>
            </a:endParaRPr>
          </a:p>
        </p:txBody>
      </p:sp>
      <p:sp>
        <p:nvSpPr>
          <p:cNvPr id="43" name="Rounded Rectangle 42"/>
          <p:cNvSpPr/>
          <p:nvPr/>
        </p:nvSpPr>
        <p:spPr>
          <a:xfrm>
            <a:off x="2412001" y="4139056"/>
            <a:ext cx="8324270" cy="113760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zh-CN" altLang="en-US" sz="2800" dirty="0">
                <a:solidFill>
                  <a:schemeClr val="tx1"/>
                </a:solidFill>
                <a:latin typeface="微软雅黑" panose="020B0503020204020204" pitchFamily="34" charset="-122"/>
                <a:ea typeface="微软雅黑" panose="020B0503020204020204" pitchFamily="34" charset="-122"/>
              </a:rPr>
              <a:t>采用最新公认的诊断标准，尽早诊断</a:t>
            </a:r>
            <a:r>
              <a:rPr lang="en-US" altLang="zh-CN" sz="2800" dirty="0">
                <a:solidFill>
                  <a:schemeClr val="tx1"/>
                </a:solidFill>
                <a:latin typeface="微软雅黑" panose="020B0503020204020204" pitchFamily="34" charset="-122"/>
                <a:ea typeface="微软雅黑" panose="020B0503020204020204" pitchFamily="34" charset="-122"/>
              </a:rPr>
              <a:t>MS</a:t>
            </a:r>
            <a:endParaRPr lang="en-GB" sz="2800" dirty="0">
              <a:solidFill>
                <a:schemeClr val="tx1"/>
              </a:solidFill>
              <a:latin typeface="微软雅黑" panose="020B0503020204020204" pitchFamily="34" charset="-122"/>
              <a:ea typeface="微软雅黑" panose="020B0503020204020204" pitchFamily="34" charset="-122"/>
            </a:endParaRPr>
          </a:p>
        </p:txBody>
      </p:sp>
      <p:sp>
        <p:nvSpPr>
          <p:cNvPr id="16" name="Rounded Rectangle 15"/>
          <p:cNvSpPr/>
          <p:nvPr/>
        </p:nvSpPr>
        <p:spPr>
          <a:xfrm>
            <a:off x="410646" y="1553034"/>
            <a:ext cx="8324270" cy="1137911"/>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indent="-457200">
              <a:lnSpc>
                <a:spcPct val="120000"/>
              </a:lnSpc>
            </a:pPr>
            <a:r>
              <a:rPr lang="zh-CN" altLang="en-US" sz="2800" dirty="0">
                <a:solidFill>
                  <a:schemeClr val="tx1"/>
                </a:solidFill>
                <a:latin typeface="微软雅黑" panose="020B0503020204020204" pitchFamily="34" charset="-122"/>
                <a:ea typeface="微软雅黑" panose="020B0503020204020204" pitchFamily="34" charset="-122"/>
              </a:rPr>
              <a:t>及时将疑似</a:t>
            </a:r>
            <a:r>
              <a:rPr lang="en-US" altLang="zh-CN" sz="2800" dirty="0">
                <a:solidFill>
                  <a:schemeClr val="tx1"/>
                </a:solidFill>
                <a:latin typeface="微软雅黑" panose="020B0503020204020204" pitchFamily="34" charset="-122"/>
                <a:ea typeface="微软雅黑" panose="020B0503020204020204" pitchFamily="34" charset="-122"/>
              </a:rPr>
              <a:t>MS</a:t>
            </a:r>
            <a:r>
              <a:rPr lang="zh-CN" altLang="en-US" sz="2800" dirty="0">
                <a:solidFill>
                  <a:schemeClr val="tx1"/>
                </a:solidFill>
                <a:latin typeface="微软雅黑" panose="020B0503020204020204" pitchFamily="34" charset="-122"/>
                <a:ea typeface="微软雅黑" panose="020B0503020204020204" pitchFamily="34" charset="-122"/>
              </a:rPr>
              <a:t>的患者转诊至</a:t>
            </a:r>
            <a:r>
              <a:rPr lang="en-US" altLang="zh-CN" sz="2800" dirty="0">
                <a:solidFill>
                  <a:schemeClr val="tx1"/>
                </a:solidFill>
                <a:latin typeface="微软雅黑" panose="020B0503020204020204" pitchFamily="34" charset="-122"/>
                <a:ea typeface="微软雅黑" panose="020B0503020204020204" pitchFamily="34" charset="-122"/>
              </a:rPr>
              <a:t>MS</a:t>
            </a:r>
            <a:r>
              <a:rPr lang="zh-CN" altLang="en-US" sz="2800" dirty="0">
                <a:solidFill>
                  <a:schemeClr val="tx1"/>
                </a:solidFill>
                <a:latin typeface="微软雅黑" panose="020B0503020204020204" pitchFamily="34" charset="-122"/>
                <a:ea typeface="微软雅黑" panose="020B0503020204020204" pitchFamily="34" charset="-122"/>
              </a:rPr>
              <a:t>研究方向的神经科医生</a:t>
            </a:r>
            <a:endParaRPr lang="en-GB" sz="2800" dirty="0">
              <a:solidFill>
                <a:schemeClr val="tx1"/>
              </a:solidFill>
              <a:latin typeface="微软雅黑" panose="020B0503020204020204" pitchFamily="34" charset="-122"/>
              <a:ea typeface="微软雅黑" panose="020B0503020204020204" pitchFamily="34" charset="-122"/>
            </a:endParaRPr>
          </a:p>
        </p:txBody>
      </p:sp>
      <p:sp>
        <p:nvSpPr>
          <p:cNvPr id="41" name="Rounded Rectangle 40"/>
          <p:cNvSpPr/>
          <p:nvPr/>
        </p:nvSpPr>
        <p:spPr>
          <a:xfrm>
            <a:off x="1411200" y="2846921"/>
            <a:ext cx="8324270" cy="113760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zh-CN" altLang="en-US" sz="2800" dirty="0">
                <a:solidFill>
                  <a:schemeClr val="tx1"/>
                </a:solidFill>
                <a:latin typeface="微软雅黑" panose="020B0503020204020204" pitchFamily="34" charset="-122"/>
                <a:ea typeface="微软雅黑" panose="020B0503020204020204" pitchFamily="34" charset="-122"/>
              </a:rPr>
              <a:t>加速诊断</a:t>
            </a:r>
            <a:endParaRPr lang="en-GB" sz="2800" dirty="0">
              <a:solidFill>
                <a:schemeClr val="tx1"/>
              </a:solidFill>
              <a:latin typeface="微软雅黑" panose="020B0503020204020204" pitchFamily="34" charset="-122"/>
              <a:ea typeface="微软雅黑" panose="020B0503020204020204" pitchFamily="34" charset="-122"/>
            </a:endParaRPr>
          </a:p>
        </p:txBody>
      </p:sp>
      <p:sp>
        <p:nvSpPr>
          <p:cNvPr id="45" name="Rounded Rectangle 44"/>
          <p:cNvSpPr/>
          <p:nvPr/>
        </p:nvSpPr>
        <p:spPr>
          <a:xfrm>
            <a:off x="3416977" y="5432784"/>
            <a:ext cx="8324270" cy="113760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zh-CN" altLang="en-US" sz="2800" dirty="0">
                <a:solidFill>
                  <a:schemeClr val="tx1"/>
                </a:solidFill>
                <a:latin typeface="微软雅黑" panose="020B0503020204020204" pitchFamily="34" charset="-122"/>
                <a:ea typeface="微软雅黑" panose="020B0503020204020204" pitchFamily="34" charset="-122"/>
              </a:rPr>
              <a:t>加速启动治疗</a:t>
            </a:r>
            <a:endParaRPr lang="en-GB" sz="2800" dirty="0">
              <a:solidFill>
                <a:schemeClr val="tx1"/>
              </a:solidFill>
              <a:latin typeface="微软雅黑" panose="020B0503020204020204" pitchFamily="34" charset="-122"/>
              <a:ea typeface="微软雅黑" panose="020B0503020204020204" pitchFamily="34" charset="-122"/>
            </a:endParaRPr>
          </a:p>
        </p:txBody>
      </p:sp>
      <p:pic>
        <p:nvPicPr>
          <p:cNvPr id="12" name="Picture 2" descr="Z:\POLICY\MS\OHPF Multi-sponsor\OHPF012 medical education\Production\icons\OHPF012_Three icons_Minimize delay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3511" y="-4763"/>
            <a:ext cx="1342430" cy="134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323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将疑似</a:t>
            </a:r>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患者转诊给专科医生</a:t>
            </a:r>
            <a:endParaRPr lang="en-US" dirty="0">
              <a:latin typeface="微软雅黑" panose="020B0503020204020204" pitchFamily="34" charset="-122"/>
              <a:ea typeface="微软雅黑" panose="020B0503020204020204" pitchFamily="34" charset="-122"/>
            </a:endParaRPr>
          </a:p>
        </p:txBody>
      </p:sp>
      <p:sp>
        <p:nvSpPr>
          <p:cNvPr id="7" name="Text Placeholder 6"/>
          <p:cNvSpPr>
            <a:spLocks noGrp="1"/>
          </p:cNvSpPr>
          <p:nvPr>
            <p:ph type="body" sz="quarter" idx="14"/>
          </p:nvPr>
        </p:nvSpPr>
        <p:spPr/>
        <p:txBody>
          <a:bodyPr/>
          <a:lstStyle/>
          <a:p>
            <a:r>
              <a:rPr lang="en-GB" dirty="0">
                <a:latin typeface="微软雅黑" panose="020B0503020204020204" pitchFamily="34" charset="-122"/>
                <a:ea typeface="微软雅黑" panose="020B0503020204020204" pitchFamily="34" charset="-122"/>
              </a:rPr>
              <a:t>DMT, </a:t>
            </a:r>
            <a:r>
              <a:rPr lang="zh-CN" altLang="en-US" dirty="0">
                <a:latin typeface="微软雅黑" panose="020B0503020204020204" pitchFamily="34" charset="-122"/>
                <a:ea typeface="微软雅黑" panose="020B0503020204020204" pitchFamily="34" charset="-122"/>
              </a:rPr>
              <a:t>疾病修正治疗</a:t>
            </a:r>
            <a:r>
              <a:rPr lang="en-GB" dirty="0">
                <a:latin typeface="微软雅黑" panose="020B0503020204020204" pitchFamily="34" charset="-122"/>
                <a:ea typeface="微软雅黑" panose="020B0503020204020204" pitchFamily="34" charset="-122"/>
              </a:rPr>
              <a:t>;</a:t>
            </a:r>
            <a:endParaRPr lang="en-US" dirty="0">
              <a:latin typeface="微软雅黑" panose="020B0503020204020204" pitchFamily="34" charset="-122"/>
              <a:ea typeface="微软雅黑" panose="020B0503020204020204" pitchFamily="34" charset="-122"/>
            </a:endParaRPr>
          </a:p>
        </p:txBody>
      </p:sp>
      <p:grpSp>
        <p:nvGrpSpPr>
          <p:cNvPr id="5" name="Group 4"/>
          <p:cNvGrpSpPr/>
          <p:nvPr/>
        </p:nvGrpSpPr>
        <p:grpSpPr>
          <a:xfrm>
            <a:off x="0" y="1995340"/>
            <a:ext cx="12195175" cy="4114800"/>
            <a:chOff x="0" y="1805940"/>
            <a:chExt cx="12195175" cy="4114800"/>
          </a:xfrm>
        </p:grpSpPr>
        <p:sp>
          <p:nvSpPr>
            <p:cNvPr id="4" name="Rectangle 3"/>
            <p:cNvSpPr/>
            <p:nvPr/>
          </p:nvSpPr>
          <p:spPr>
            <a:xfrm>
              <a:off x="0" y="1805940"/>
              <a:ext cx="12195175"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13" name="Rounded Rectangle 12"/>
            <p:cNvSpPr/>
            <p:nvPr/>
          </p:nvSpPr>
          <p:spPr>
            <a:xfrm>
              <a:off x="9277955" y="3984160"/>
              <a:ext cx="2711797" cy="17389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专科医院</a:t>
              </a:r>
              <a:endParaRPr lang="en-US" altLang="zh-CN" sz="24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可以快速诊断</a:t>
              </a:r>
              <a:r>
                <a:rPr lang="en-GB" sz="2400" b="1" dirty="0">
                  <a:latin typeface="微软雅黑" panose="020B0503020204020204" pitchFamily="34" charset="-122"/>
                  <a:ea typeface="微软雅黑" panose="020B0503020204020204" pitchFamily="34" charset="-122"/>
                </a:rPr>
                <a:t> </a:t>
              </a:r>
              <a:endParaRPr lang="en-US" sz="2400" b="1" dirty="0">
                <a:latin typeface="微软雅黑" panose="020B0503020204020204" pitchFamily="34" charset="-122"/>
                <a:ea typeface="微软雅黑" panose="020B0503020204020204" pitchFamily="34" charset="-122"/>
              </a:endParaRPr>
            </a:p>
          </p:txBody>
        </p:sp>
        <p:sp>
          <p:nvSpPr>
            <p:cNvPr id="14" name="Rounded Rectangle 13"/>
            <p:cNvSpPr/>
            <p:nvPr/>
          </p:nvSpPr>
          <p:spPr>
            <a:xfrm>
              <a:off x="3557868" y="3984161"/>
              <a:ext cx="5519057" cy="17389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多学科团队提供综合管理策略，</a:t>
              </a:r>
              <a:endParaRPr lang="en-US" altLang="zh-CN" sz="24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不同的专家管理疾病的不同方面</a:t>
              </a:r>
              <a:endParaRPr lang="en-US" sz="2400" dirty="0">
                <a:latin typeface="微软雅黑" panose="020B0503020204020204" pitchFamily="34" charset="-122"/>
                <a:ea typeface="微软雅黑" panose="020B0503020204020204" pitchFamily="34" charset="-122"/>
              </a:endParaRPr>
            </a:p>
          </p:txBody>
        </p:sp>
        <p:sp>
          <p:nvSpPr>
            <p:cNvPr id="11" name="Rounded Rectangle 10"/>
            <p:cNvSpPr/>
            <p:nvPr/>
          </p:nvSpPr>
          <p:spPr>
            <a:xfrm>
              <a:off x="205423" y="3984162"/>
              <a:ext cx="3151415" cy="17389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MS</a:t>
              </a:r>
              <a:r>
                <a:rPr lang="zh-CN" altLang="en-US" sz="2400" dirty="0">
                  <a:latin typeface="微软雅黑" panose="020B0503020204020204" pitchFamily="34" charset="-122"/>
                  <a:ea typeface="微软雅黑" panose="020B0503020204020204" pitchFamily="34" charset="-122"/>
                </a:rPr>
                <a:t>神经科医生具有快速制定治疗方案的能力</a:t>
              </a:r>
              <a:endParaRPr lang="en-US" sz="2400" dirty="0">
                <a:latin typeface="微软雅黑" panose="020B0503020204020204" pitchFamily="34" charset="-122"/>
                <a:ea typeface="微软雅黑" panose="020B0503020204020204" pitchFamily="34" charset="-122"/>
              </a:endParaRPr>
            </a:p>
          </p:txBody>
        </p:sp>
        <p:grpSp>
          <p:nvGrpSpPr>
            <p:cNvPr id="3" name="Group 2"/>
            <p:cNvGrpSpPr/>
            <p:nvPr/>
          </p:nvGrpSpPr>
          <p:grpSpPr>
            <a:xfrm>
              <a:off x="205423" y="2016575"/>
              <a:ext cx="11784329" cy="1738998"/>
              <a:chOff x="217171" y="2016575"/>
              <a:chExt cx="11784329" cy="1738998"/>
            </a:xfrm>
          </p:grpSpPr>
          <p:sp>
            <p:nvSpPr>
              <p:cNvPr id="15" name="Rounded Rectangle 14"/>
              <p:cNvSpPr/>
              <p:nvPr/>
            </p:nvSpPr>
            <p:spPr>
              <a:xfrm>
                <a:off x="3907109" y="2016576"/>
                <a:ext cx="4228103" cy="17389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MS</a:t>
                </a:r>
                <a:r>
                  <a:rPr lang="zh-CN" altLang="en-US" sz="2400" dirty="0">
                    <a:latin typeface="微软雅黑" panose="020B0503020204020204" pitchFamily="34" charset="-122"/>
                    <a:ea typeface="微软雅黑" panose="020B0503020204020204" pitchFamily="34" charset="-122"/>
                  </a:rPr>
                  <a:t>专科护士能实施计划并为</a:t>
                </a:r>
                <a:r>
                  <a:rPr lang="en-US" altLang="zh-CN" sz="2400" dirty="0">
                    <a:latin typeface="微软雅黑" panose="020B0503020204020204" pitchFamily="34" charset="-122"/>
                    <a:ea typeface="微软雅黑" panose="020B0503020204020204" pitchFamily="34" charset="-122"/>
                  </a:rPr>
                  <a:t>MS</a:t>
                </a:r>
                <a:r>
                  <a:rPr lang="zh-CN" altLang="en-US" sz="2400" dirty="0">
                    <a:latin typeface="微软雅黑" panose="020B0503020204020204" pitchFamily="34" charset="-122"/>
                    <a:ea typeface="微软雅黑" panose="020B0503020204020204" pitchFamily="34" charset="-122"/>
                  </a:rPr>
                  <a:t>患者提供支持</a:t>
                </a:r>
                <a:endParaRPr lang="en-US" sz="2400" dirty="0">
                  <a:latin typeface="微软雅黑" panose="020B0503020204020204" pitchFamily="34" charset="-122"/>
                  <a:ea typeface="微软雅黑" panose="020B0503020204020204" pitchFamily="34" charset="-122"/>
                </a:endParaRPr>
              </a:p>
            </p:txBody>
          </p:sp>
          <p:sp>
            <p:nvSpPr>
              <p:cNvPr id="10" name="Rounded Rectangle 9"/>
              <p:cNvSpPr/>
              <p:nvPr/>
            </p:nvSpPr>
            <p:spPr>
              <a:xfrm>
                <a:off x="217171" y="2016577"/>
                <a:ext cx="3497580" cy="17389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MS</a:t>
                </a:r>
                <a:r>
                  <a:rPr lang="zh-CN" altLang="en-US" sz="2400" dirty="0">
                    <a:latin typeface="微软雅黑" panose="020B0503020204020204" pitchFamily="34" charset="-122"/>
                    <a:ea typeface="微软雅黑" panose="020B0503020204020204" pitchFamily="34" charset="-122"/>
                  </a:rPr>
                  <a:t>神经科医生有专业的设备和人员</a:t>
                </a:r>
                <a:endParaRPr lang="en-US" sz="2400" dirty="0">
                  <a:latin typeface="微软雅黑" panose="020B0503020204020204" pitchFamily="34" charset="-122"/>
                  <a:ea typeface="微软雅黑" panose="020B0503020204020204" pitchFamily="34" charset="-122"/>
                </a:endParaRPr>
              </a:p>
            </p:txBody>
          </p:sp>
          <p:sp>
            <p:nvSpPr>
              <p:cNvPr id="16" name="Rounded Rectangle 15"/>
              <p:cNvSpPr/>
              <p:nvPr/>
            </p:nvSpPr>
            <p:spPr>
              <a:xfrm>
                <a:off x="8327571" y="2016575"/>
                <a:ext cx="3673929" cy="17389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获得</a:t>
                </a:r>
                <a:r>
                  <a:rPr lang="en-GB" sz="2400" dirty="0">
                    <a:latin typeface="微软雅黑" panose="020B0503020204020204" pitchFamily="34" charset="-122"/>
                    <a:ea typeface="微软雅黑" panose="020B0503020204020204" pitchFamily="34" charset="-122"/>
                  </a:rPr>
                  <a:t>MS </a:t>
                </a:r>
                <a:r>
                  <a:rPr lang="zh-CN" altLang="en-GB" sz="2400" dirty="0">
                    <a:latin typeface="微软雅黑" panose="020B0503020204020204" pitchFamily="34" charset="-122"/>
                    <a:ea typeface="微软雅黑" panose="020B0503020204020204" pitchFamily="34" charset="-122"/>
                  </a:rPr>
                  <a:t>医疗</a:t>
                </a:r>
                <a:r>
                  <a:rPr lang="zh-CN" altLang="en-US" sz="2400" dirty="0">
                    <a:latin typeface="微软雅黑" panose="020B0503020204020204" pitchFamily="34" charset="-122"/>
                    <a:ea typeface="微软雅黑" panose="020B0503020204020204" pitchFamily="34" charset="-122"/>
                  </a:rPr>
                  <a:t>保健专业人员的服务，能增加</a:t>
                </a:r>
                <a:r>
                  <a:rPr lang="en-US" altLang="zh-CN" sz="2400" dirty="0">
                    <a:latin typeface="微软雅黑" panose="020B0503020204020204" pitchFamily="34" charset="-122"/>
                    <a:ea typeface="微软雅黑" panose="020B0503020204020204" pitchFamily="34" charset="-122"/>
                  </a:rPr>
                  <a:t>MS</a:t>
                </a:r>
                <a:r>
                  <a:rPr lang="zh-CN" altLang="en-US" sz="2400" dirty="0">
                    <a:latin typeface="微软雅黑" panose="020B0503020204020204" pitchFamily="34" charset="-122"/>
                    <a:ea typeface="微软雅黑" panose="020B0503020204020204" pitchFamily="34" charset="-122"/>
                  </a:rPr>
                  <a:t>患者服用</a:t>
                </a:r>
                <a:r>
                  <a:rPr lang="en-US" altLang="zh-CN" sz="2400" dirty="0">
                    <a:latin typeface="微软雅黑" panose="020B0503020204020204" pitchFamily="34" charset="-122"/>
                    <a:ea typeface="微软雅黑" panose="020B0503020204020204" pitchFamily="34" charset="-122"/>
                  </a:rPr>
                  <a:t>DMTs</a:t>
                </a:r>
                <a:r>
                  <a:rPr lang="zh-CN" altLang="en-US" sz="2400" dirty="0">
                    <a:latin typeface="微软雅黑" panose="020B0503020204020204" pitchFamily="34" charset="-122"/>
                    <a:ea typeface="微软雅黑" panose="020B0503020204020204" pitchFamily="34" charset="-122"/>
                  </a:rPr>
                  <a:t>的可能性</a:t>
                </a:r>
                <a:endParaRPr lang="en-US" sz="2400" dirty="0">
                  <a:latin typeface="微软雅黑" panose="020B0503020204020204" pitchFamily="34" charset="-122"/>
                  <a:ea typeface="微软雅黑" panose="020B0503020204020204" pitchFamily="34" charset="-122"/>
                </a:endParaRPr>
              </a:p>
            </p:txBody>
          </p:sp>
        </p:grpSp>
      </p:grpSp>
      <p:pic>
        <p:nvPicPr>
          <p:cNvPr id="3074" name="Picture 2" descr="Z:\POLICY\MS\OHPF Multi-sponsor\OHPF012 medical education\Production\icons\OHPF012_Three icons_Minimize delay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3511" y="-4763"/>
            <a:ext cx="1342430" cy="134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127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endParaRPr lang="en-GB" dirty="0">
              <a:latin typeface="微软雅黑" panose="020B0503020204020204" pitchFamily="34" charset="-122"/>
              <a:ea typeface="微软雅黑" panose="020B0503020204020204" pitchFamily="34" charset="-122"/>
            </a:endParaRPr>
          </a:p>
        </p:txBody>
      </p:sp>
      <p:sp>
        <p:nvSpPr>
          <p:cNvPr id="3" name="Subtitle 2"/>
          <p:cNvSpPr>
            <a:spLocks noGrp="1"/>
          </p:cNvSpPr>
          <p:nvPr>
            <p:ph type="subTitle" idx="1"/>
          </p:nvPr>
        </p:nvSpPr>
        <p:spPr/>
        <p:txBody>
          <a:bodyPr/>
          <a:lstStyle/>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脑健康</a:t>
            </a:r>
            <a:r>
              <a:rPr lang="en-GB" dirty="0">
                <a:latin typeface="微软雅黑" panose="020B0503020204020204" pitchFamily="34" charset="-122"/>
                <a:ea typeface="微软雅黑" panose="020B0503020204020204" pitchFamily="34" charset="-122"/>
              </a:rPr>
              <a:t>: </a:t>
            </a:r>
            <a:br>
              <a:rPr lang="en-GB"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为什么时间对多发性硬化很重要</a:t>
            </a:r>
            <a:endParaRPr lang="en-GB"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32867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加速诊断</a:t>
            </a:r>
            <a:endParaRPr lang="en-GB" dirty="0">
              <a:latin typeface="微软雅黑" panose="020B0503020204020204" pitchFamily="34" charset="-122"/>
              <a:ea typeface="微软雅黑" panose="020B0503020204020204" pitchFamily="34" charset="-122"/>
            </a:endParaRPr>
          </a:p>
        </p:txBody>
      </p:sp>
      <p:sp>
        <p:nvSpPr>
          <p:cNvPr id="6" name="Content Placeholder 5"/>
          <p:cNvSpPr>
            <a:spLocks noGrp="1"/>
          </p:cNvSpPr>
          <p:nvPr>
            <p:ph idx="1"/>
          </p:nvPr>
        </p:nvSpPr>
        <p:spPr/>
        <p:txBody>
          <a:bodyPr/>
          <a:lstStyle/>
          <a:p>
            <a:r>
              <a:rPr lang="zh-CN" altLang="en-US" dirty="0">
                <a:latin typeface="微软雅黑" panose="020B0503020204020204" pitchFamily="34" charset="-122"/>
                <a:ea typeface="微软雅黑" panose="020B0503020204020204" pitchFamily="34" charset="-122"/>
              </a:rPr>
              <a:t>从首次观察到症状到去看神经科医生，会有</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年的延误</a:t>
            </a:r>
            <a:r>
              <a:rPr lang="en-GB" baseline="30000" dirty="0">
                <a:latin typeface="微软雅黑" panose="020B0503020204020204" pitchFamily="34" charset="-122"/>
                <a:ea typeface="微软雅黑" panose="020B0503020204020204" pitchFamily="34" charset="-122"/>
              </a:rPr>
              <a:t>1</a:t>
            </a:r>
          </a:p>
          <a:p>
            <a:pPr lvl="1"/>
            <a:r>
              <a:rPr lang="zh-CN" altLang="en-US" dirty="0">
                <a:latin typeface="微软雅黑" panose="020B0503020204020204" pitchFamily="34" charset="-122"/>
                <a:ea typeface="微软雅黑" panose="020B0503020204020204" pitchFamily="34" charset="-122"/>
              </a:rPr>
              <a:t>转诊至</a:t>
            </a:r>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专科医生所延误的时长与首次随访时的残疾程度有关</a:t>
            </a:r>
            <a:r>
              <a:rPr lang="en-GB" baseline="30000" dirty="0">
                <a:latin typeface="微软雅黑" panose="020B0503020204020204" pitchFamily="34" charset="-122"/>
                <a:ea typeface="微软雅黑" panose="020B0503020204020204" pitchFamily="34" charset="-122"/>
              </a:rPr>
              <a:t>2</a:t>
            </a:r>
          </a:p>
        </p:txBody>
      </p:sp>
      <p:sp>
        <p:nvSpPr>
          <p:cNvPr id="7" name="Text Placeholder 6"/>
          <p:cNvSpPr>
            <a:spLocks noGrp="1"/>
          </p:cNvSpPr>
          <p:nvPr>
            <p:ph type="body" sz="quarter" idx="14"/>
          </p:nvPr>
        </p:nvSpPr>
        <p:spPr/>
        <p:txBody>
          <a:bodyPr/>
          <a:lstStyle/>
          <a:p>
            <a:r>
              <a:rPr lang="nl-NL" dirty="0">
                <a:latin typeface="微软雅黑" panose="020B0503020204020204" pitchFamily="34" charset="-122"/>
                <a:ea typeface="微软雅黑" panose="020B0503020204020204" pitchFamily="34" charset="-122"/>
              </a:rPr>
              <a:t>1. </a:t>
            </a:r>
            <a:r>
              <a:rPr lang="pt-BR" dirty="0">
                <a:latin typeface="微软雅黑" panose="020B0503020204020204" pitchFamily="34" charset="-122"/>
                <a:ea typeface="微软雅黑" panose="020B0503020204020204" pitchFamily="34" charset="-122"/>
              </a:rPr>
              <a:t>Fernandez O </a:t>
            </a:r>
            <a:r>
              <a:rPr lang="pt-BR" i="1" dirty="0">
                <a:latin typeface="微软雅黑" panose="020B0503020204020204" pitchFamily="34" charset="-122"/>
                <a:ea typeface="微软雅黑" panose="020B0503020204020204" pitchFamily="34" charset="-122"/>
              </a:rPr>
              <a:t>et al</a:t>
            </a:r>
            <a:r>
              <a:rPr lang="pt-BR" dirty="0">
                <a:latin typeface="微软雅黑" panose="020B0503020204020204" pitchFamily="34" charset="-122"/>
                <a:ea typeface="微软雅黑" panose="020B0503020204020204" pitchFamily="34" charset="-122"/>
              </a:rPr>
              <a:t>.,</a:t>
            </a:r>
            <a:r>
              <a:rPr lang="en-US" dirty="0">
                <a:latin typeface="微软雅黑" panose="020B0503020204020204" pitchFamily="34" charset="-122"/>
                <a:ea typeface="微软雅黑" panose="020B0503020204020204" pitchFamily="34" charset="-122"/>
              </a:rPr>
              <a:t> 2010; 2. </a:t>
            </a:r>
            <a:r>
              <a:rPr lang="nl-NL" dirty="0">
                <a:latin typeface="微软雅黑" panose="020B0503020204020204" pitchFamily="34" charset="-122"/>
                <a:ea typeface="微软雅黑" panose="020B0503020204020204" pitchFamily="34" charset="-122"/>
              </a:rPr>
              <a:t>Kingwell E </a:t>
            </a:r>
            <a:r>
              <a:rPr lang="nl-NL" i="1" dirty="0">
                <a:latin typeface="微软雅黑" panose="020B0503020204020204" pitchFamily="34" charset="-122"/>
                <a:ea typeface="微软雅黑" panose="020B0503020204020204" pitchFamily="34" charset="-122"/>
              </a:rPr>
              <a:t>et al</a:t>
            </a:r>
            <a:r>
              <a:rPr lang="nl-NL" dirty="0">
                <a:latin typeface="微软雅黑" panose="020B0503020204020204" pitchFamily="34" charset="-122"/>
                <a:ea typeface="微软雅黑" panose="020B0503020204020204" pitchFamily="34" charset="-122"/>
              </a:rPr>
              <a:t>.,</a:t>
            </a:r>
            <a:r>
              <a:rPr lang="en-GB" dirty="0">
                <a:latin typeface="微软雅黑" panose="020B0503020204020204" pitchFamily="34" charset="-122"/>
                <a:ea typeface="微软雅黑" panose="020B0503020204020204" pitchFamily="34" charset="-122"/>
              </a:rPr>
              <a:t> 2010</a:t>
            </a:r>
          </a:p>
        </p:txBody>
      </p:sp>
      <p:sp>
        <p:nvSpPr>
          <p:cNvPr id="8" name="Rounded Rectangle 7"/>
          <p:cNvSpPr/>
          <p:nvPr/>
        </p:nvSpPr>
        <p:spPr>
          <a:xfrm>
            <a:off x="2676620" y="4106327"/>
            <a:ext cx="6819900" cy="1323977"/>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延误时间越长，初始残疾程度越重</a:t>
            </a:r>
            <a:r>
              <a:rPr lang="en-GB" sz="3200" baseline="30000" dirty="0">
                <a:latin typeface="微软雅黑" panose="020B0503020204020204" pitchFamily="34" charset="-122"/>
                <a:ea typeface="微软雅黑" panose="020B0503020204020204" pitchFamily="34" charset="-122"/>
              </a:rPr>
              <a:t>2</a:t>
            </a:r>
          </a:p>
        </p:txBody>
      </p:sp>
      <p:pic>
        <p:nvPicPr>
          <p:cNvPr id="10" name="Picture 2" descr="Z:\POLICY\MS\OHPF Multi-sponsor\OHPF012 medical education\Production\icons\OHPF012_Three icons_Minimize delay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3511" y="-4763"/>
            <a:ext cx="1342430" cy="134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944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zh-CN" altLang="en-US" dirty="0"/>
              <a:t>采用最新的诊断标准，尽早诊断</a:t>
            </a:r>
            <a:r>
              <a:rPr lang="en-US" altLang="zh-CN" dirty="0"/>
              <a:t>MS</a:t>
            </a:r>
          </a:p>
        </p:txBody>
      </p:sp>
      <p:sp>
        <p:nvSpPr>
          <p:cNvPr id="17" name="Content Placeholder 2"/>
          <p:cNvSpPr txBox="1">
            <a:spLocks/>
          </p:cNvSpPr>
          <p:nvPr/>
        </p:nvSpPr>
        <p:spPr>
          <a:xfrm>
            <a:off x="528137" y="1600203"/>
            <a:ext cx="5555748" cy="2564175"/>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Poser</a:t>
            </a:r>
            <a:r>
              <a:rPr lang="zh-CN" altLang="en-US" dirty="0"/>
              <a:t>诊断标准</a:t>
            </a:r>
            <a:r>
              <a:rPr lang="en-GB" dirty="0"/>
              <a:t> (1984</a:t>
            </a:r>
            <a:r>
              <a:rPr lang="zh-CN" altLang="en-US" dirty="0"/>
              <a:t>年</a:t>
            </a:r>
            <a:r>
              <a:rPr lang="en-GB" dirty="0"/>
              <a:t>)</a:t>
            </a:r>
            <a:r>
              <a:rPr lang="en-GB" baseline="30000" dirty="0"/>
              <a:t>1</a:t>
            </a:r>
            <a:r>
              <a:rPr lang="en-GB" dirty="0"/>
              <a:t> </a:t>
            </a:r>
          </a:p>
          <a:p>
            <a:pPr lvl="1"/>
            <a:r>
              <a:rPr lang="zh-CN" altLang="en-US" dirty="0"/>
              <a:t>需要有</a:t>
            </a:r>
            <a:r>
              <a:rPr lang="en-US" altLang="zh-CN" dirty="0"/>
              <a:t>2</a:t>
            </a:r>
            <a:r>
              <a:rPr lang="zh-CN" altLang="en-US" dirty="0"/>
              <a:t>次急性临床复发</a:t>
            </a:r>
            <a:endParaRPr lang="en-GB" dirty="0"/>
          </a:p>
          <a:p>
            <a:pPr lvl="1"/>
            <a:r>
              <a:rPr lang="zh-CN" altLang="en-US" dirty="0"/>
              <a:t>依赖于可直接见到的事件</a:t>
            </a:r>
            <a:endParaRPr lang="en-GB" dirty="0"/>
          </a:p>
        </p:txBody>
      </p:sp>
      <p:sp>
        <p:nvSpPr>
          <p:cNvPr id="18" name="Content Placeholder 5"/>
          <p:cNvSpPr txBox="1">
            <a:spLocks/>
          </p:cNvSpPr>
          <p:nvPr/>
        </p:nvSpPr>
        <p:spPr>
          <a:xfrm>
            <a:off x="6103298" y="1600203"/>
            <a:ext cx="5555046" cy="4525963"/>
          </a:xfrm>
          <a:prstGeom prst="rect">
            <a:avLst/>
          </a:prstGeom>
        </p:spPr>
        <p:txBody>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McDonald</a:t>
            </a:r>
            <a:r>
              <a:rPr lang="zh-CN" altLang="en-US" dirty="0"/>
              <a:t>诊断标准</a:t>
            </a:r>
            <a:r>
              <a:rPr lang="en-GB" dirty="0"/>
              <a:t> (2001</a:t>
            </a:r>
            <a:r>
              <a:rPr lang="zh-CN" altLang="en-US" dirty="0"/>
              <a:t>年</a:t>
            </a:r>
            <a:r>
              <a:rPr lang="en-GB" dirty="0"/>
              <a:t>, 2005</a:t>
            </a:r>
            <a:r>
              <a:rPr lang="zh-CN" altLang="en-US" dirty="0"/>
              <a:t>和</a:t>
            </a:r>
            <a:r>
              <a:rPr lang="en-GB" dirty="0"/>
              <a:t>2010</a:t>
            </a:r>
            <a:r>
              <a:rPr lang="zh-CN" altLang="en-US" dirty="0"/>
              <a:t>年修订</a:t>
            </a:r>
            <a:r>
              <a:rPr lang="en-GB" dirty="0"/>
              <a:t>)</a:t>
            </a:r>
            <a:r>
              <a:rPr lang="en-GB" baseline="30000" dirty="0"/>
              <a:t>2–4</a:t>
            </a:r>
          </a:p>
          <a:p>
            <a:pPr lvl="1"/>
            <a:r>
              <a:rPr lang="zh-CN" altLang="en-US" dirty="0"/>
              <a:t>需要有至少</a:t>
            </a:r>
            <a:r>
              <a:rPr lang="en-US" altLang="zh-CN" dirty="0"/>
              <a:t>1</a:t>
            </a:r>
            <a:r>
              <a:rPr lang="zh-CN" altLang="en-US" dirty="0"/>
              <a:t>次临床发作</a:t>
            </a:r>
            <a:endParaRPr lang="en-GB" dirty="0"/>
          </a:p>
          <a:p>
            <a:pPr lvl="1"/>
            <a:r>
              <a:rPr lang="zh-CN" altLang="en-US" dirty="0"/>
              <a:t>结合</a:t>
            </a:r>
            <a:r>
              <a:rPr lang="en-US" altLang="zh-CN" dirty="0"/>
              <a:t>MRI</a:t>
            </a:r>
            <a:r>
              <a:rPr lang="zh-CN" altLang="en-US" dirty="0"/>
              <a:t>证据</a:t>
            </a:r>
            <a:endParaRPr lang="en-GB" dirty="0"/>
          </a:p>
          <a:p>
            <a:endParaRPr lang="en-GB" dirty="0"/>
          </a:p>
        </p:txBody>
      </p:sp>
      <p:sp>
        <p:nvSpPr>
          <p:cNvPr id="19" name="Text Placeholder 3"/>
          <p:cNvSpPr txBox="1">
            <a:spLocks/>
          </p:cNvSpPr>
          <p:nvPr/>
        </p:nvSpPr>
        <p:spPr>
          <a:xfrm>
            <a:off x="528137" y="6396337"/>
            <a:ext cx="11114066" cy="461665"/>
          </a:xfrm>
          <a:prstGeom prst="rect">
            <a:avLst/>
          </a:prstGeom>
        </p:spPr>
        <p:txBody>
          <a:bodyPr vert="horz" wrap="square" lIns="0" tIns="45720" rIns="0" bIns="45720" rtlCol="0" anchor="b">
            <a:spAutoFit/>
          </a:bodyPr>
          <a:lstStyle>
            <a:lvl1pPr marL="0" indent="0" algn="l" defTabSz="914400" rtl="0" eaLnBrk="1" latinLnBrk="0" hangingPunct="1">
              <a:spcBef>
                <a:spcPts val="600"/>
              </a:spcBef>
              <a:buClr>
                <a:schemeClr val="tx2"/>
              </a:buClr>
              <a:buFontTx/>
              <a:buNone/>
              <a:defRPr sz="1200" kern="1200" baseline="0">
                <a:solidFill>
                  <a:schemeClr val="bg2"/>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DMT, </a:t>
            </a:r>
            <a:r>
              <a:rPr lang="zh-CN" altLang="en-US" dirty="0"/>
              <a:t>疾病修正治疗</a:t>
            </a:r>
            <a:r>
              <a:rPr lang="en-GB" dirty="0"/>
              <a:t>; MRI, </a:t>
            </a:r>
            <a:r>
              <a:rPr lang="zh-CN" altLang="en-US" dirty="0"/>
              <a:t>磁共振成像</a:t>
            </a:r>
            <a:r>
              <a:rPr lang="en-GB" dirty="0"/>
              <a:t/>
            </a:r>
            <a:br>
              <a:rPr lang="en-GB" dirty="0"/>
            </a:br>
            <a:r>
              <a:rPr lang="en-GB" dirty="0"/>
              <a:t>1. Poser CM </a:t>
            </a:r>
            <a:r>
              <a:rPr lang="en-GB" i="1" dirty="0"/>
              <a:t>et al.</a:t>
            </a:r>
            <a:r>
              <a:rPr lang="en-GB" dirty="0"/>
              <a:t>, 1983; 2. </a:t>
            </a:r>
            <a:r>
              <a:rPr lang="it-IT" dirty="0"/>
              <a:t>McDonald WI </a:t>
            </a:r>
            <a:r>
              <a:rPr lang="it-IT" i="1" dirty="0"/>
              <a:t>et al.</a:t>
            </a:r>
            <a:r>
              <a:rPr lang="it-IT" dirty="0"/>
              <a:t>,</a:t>
            </a:r>
            <a:r>
              <a:rPr lang="en-GB" dirty="0"/>
              <a:t> 2001; 3. </a:t>
            </a:r>
            <a:r>
              <a:rPr lang="en-GB" dirty="0" err="1"/>
              <a:t>Polman</a:t>
            </a:r>
            <a:r>
              <a:rPr lang="en-GB" dirty="0"/>
              <a:t> CH </a:t>
            </a:r>
            <a:r>
              <a:rPr lang="en-GB" i="1" dirty="0"/>
              <a:t>et al.</a:t>
            </a:r>
            <a:r>
              <a:rPr lang="en-GB" dirty="0"/>
              <a:t>,</a:t>
            </a:r>
            <a:r>
              <a:rPr lang="it-IT" dirty="0"/>
              <a:t> 2005; 4</a:t>
            </a:r>
            <a:r>
              <a:rPr lang="en-GB" dirty="0"/>
              <a:t>. </a:t>
            </a:r>
            <a:r>
              <a:rPr lang="en-GB" dirty="0" err="1"/>
              <a:t>Polman</a:t>
            </a:r>
            <a:r>
              <a:rPr lang="en-GB" dirty="0"/>
              <a:t> CH </a:t>
            </a:r>
            <a:r>
              <a:rPr lang="en-GB" i="1" dirty="0"/>
              <a:t>et al.</a:t>
            </a:r>
            <a:r>
              <a:rPr lang="en-GB" dirty="0"/>
              <a:t>, 2011; 5. Dalton CM </a:t>
            </a:r>
            <a:r>
              <a:rPr lang="en-GB" i="1" dirty="0"/>
              <a:t>et al.</a:t>
            </a:r>
            <a:r>
              <a:rPr lang="en-GB" dirty="0"/>
              <a:t>, 2002; 6. </a:t>
            </a:r>
            <a:r>
              <a:rPr lang="it-IT" dirty="0"/>
              <a:t>Tintore M </a:t>
            </a:r>
            <a:r>
              <a:rPr lang="it-IT" i="1" dirty="0"/>
              <a:t>et al.</a:t>
            </a:r>
            <a:r>
              <a:rPr lang="it-IT" dirty="0"/>
              <a:t>,</a:t>
            </a:r>
            <a:r>
              <a:rPr lang="en-GB" dirty="0"/>
              <a:t> 2003</a:t>
            </a:r>
          </a:p>
        </p:txBody>
      </p:sp>
      <p:sp>
        <p:nvSpPr>
          <p:cNvPr id="20" name="Content Placeholder 2"/>
          <p:cNvSpPr txBox="1">
            <a:spLocks/>
          </p:cNvSpPr>
          <p:nvPr/>
        </p:nvSpPr>
        <p:spPr>
          <a:xfrm>
            <a:off x="528135" y="3991570"/>
            <a:ext cx="11143820" cy="2469672"/>
          </a:xfrm>
          <a:prstGeom prst="rect">
            <a:avLst/>
          </a:prstGeom>
        </p:spPr>
        <p:txBody>
          <a:bodyPr vert="horz" lIns="0" tIns="45720" rIns="201600" bIns="45720" rtlCol="0">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t>使用</a:t>
            </a:r>
            <a:r>
              <a:rPr lang="en-US" altLang="zh-CN" sz="2400" dirty="0"/>
              <a:t>McDonald</a:t>
            </a:r>
            <a:r>
              <a:rPr lang="zh-CN" altLang="en-US" sz="2400" dirty="0"/>
              <a:t>标准</a:t>
            </a:r>
            <a:r>
              <a:rPr lang="en-US" altLang="zh-CN" sz="2400" dirty="0"/>
              <a:t>(2001)</a:t>
            </a:r>
            <a:r>
              <a:rPr lang="zh-CN" altLang="en-US" sz="2400" dirty="0"/>
              <a:t>而非</a:t>
            </a:r>
            <a:r>
              <a:rPr lang="en-US" altLang="zh-CN" sz="2400" dirty="0"/>
              <a:t>Poser</a:t>
            </a:r>
            <a:r>
              <a:rPr lang="zh-CN" altLang="en-US" sz="2400" dirty="0"/>
              <a:t>标准，超过</a:t>
            </a:r>
            <a:r>
              <a:rPr lang="en-US" altLang="zh-CN" sz="2400" dirty="0"/>
              <a:t>2</a:t>
            </a:r>
            <a:r>
              <a:rPr lang="zh-CN" altLang="en-US" sz="2400" dirty="0"/>
              <a:t>倍</a:t>
            </a:r>
            <a:r>
              <a:rPr lang="en-GB" altLang="zh-CN" sz="2400" baseline="30000" dirty="0"/>
              <a:t>5</a:t>
            </a:r>
            <a:r>
              <a:rPr lang="zh-CN" altLang="en-US" sz="2400" dirty="0"/>
              <a:t>或</a:t>
            </a:r>
            <a:r>
              <a:rPr lang="en-US" altLang="zh-CN" sz="2400" dirty="0"/>
              <a:t>3</a:t>
            </a:r>
            <a:r>
              <a:rPr lang="zh-CN" altLang="en-US" sz="2400" dirty="0"/>
              <a:t>倍</a:t>
            </a:r>
            <a:r>
              <a:rPr lang="en-GB" altLang="zh-CN" sz="2400" baseline="30000" dirty="0"/>
              <a:t>6</a:t>
            </a:r>
            <a:r>
              <a:rPr lang="zh-CN" altLang="en-US" sz="2400" dirty="0"/>
              <a:t>的患者在首次发作</a:t>
            </a:r>
            <a:r>
              <a:rPr lang="en-US" altLang="zh-CN" sz="2400" dirty="0"/>
              <a:t>1</a:t>
            </a:r>
            <a:r>
              <a:rPr lang="zh-CN" altLang="en-US" sz="2400" dirty="0"/>
              <a:t>年内能明确诊断为</a:t>
            </a:r>
            <a:r>
              <a:rPr lang="en-US" altLang="zh-CN" sz="2400" dirty="0"/>
              <a:t>MS</a:t>
            </a:r>
            <a:endParaRPr lang="en-GB" altLang="zh-CN" sz="2400" baseline="30000" dirty="0"/>
          </a:p>
          <a:p>
            <a:endParaRPr lang="en-GB" sz="2400" dirty="0"/>
          </a:p>
          <a:p>
            <a:r>
              <a:rPr lang="zh-CN" altLang="en-US" sz="2400" dirty="0"/>
              <a:t>尽管</a:t>
            </a:r>
            <a:r>
              <a:rPr lang="en-US" altLang="zh-CN" sz="2400" dirty="0"/>
              <a:t>2010</a:t>
            </a:r>
            <a:r>
              <a:rPr lang="zh-CN" altLang="en-US" sz="2400" dirty="0"/>
              <a:t>标准被广泛使用</a:t>
            </a:r>
            <a:r>
              <a:rPr lang="en-GB" sz="2400" dirty="0"/>
              <a:t>,</a:t>
            </a:r>
            <a:r>
              <a:rPr lang="en-GB" sz="2400" baseline="30000" dirty="0"/>
              <a:t>4</a:t>
            </a:r>
            <a:r>
              <a:rPr lang="en-GB" sz="2400" dirty="0"/>
              <a:t> </a:t>
            </a:r>
            <a:r>
              <a:rPr lang="zh-CN" altLang="en-US" sz="2400" dirty="0"/>
              <a:t>但一些用药指南要求在启动</a:t>
            </a:r>
            <a:r>
              <a:rPr lang="en-US" altLang="zh-CN" sz="2400" dirty="0"/>
              <a:t>DMT</a:t>
            </a:r>
            <a:r>
              <a:rPr lang="zh-CN" altLang="en-US" sz="2400" dirty="0"/>
              <a:t>治疗前需要有</a:t>
            </a:r>
            <a:r>
              <a:rPr lang="en-US" altLang="zh-CN" sz="2400" dirty="0"/>
              <a:t>2</a:t>
            </a:r>
            <a:r>
              <a:rPr lang="zh-CN" altLang="en-US" sz="2400" dirty="0"/>
              <a:t>次临床发作</a:t>
            </a:r>
            <a:endParaRPr lang="en-GB" sz="2400" dirty="0"/>
          </a:p>
        </p:txBody>
      </p:sp>
      <p:pic>
        <p:nvPicPr>
          <p:cNvPr id="22" name="Picture 2" descr="Z:\POLICY\MS\OHPF Multi-sponsor\OHPF012 medical education\Production\icons\OHPF012_Three icons_Minimize delay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3511" y="-4763"/>
            <a:ext cx="1342430" cy="134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079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l="29427" t="23374" r="33191" b="35719"/>
          <a:stretch/>
        </p:blipFill>
        <p:spPr>
          <a:xfrm>
            <a:off x="5851304" y="1861145"/>
            <a:ext cx="6006869" cy="3696139"/>
          </a:xfrm>
        </p:spPr>
      </p:pic>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加速启动治疗</a:t>
            </a:r>
            <a:endParaRPr lang="en-GB" dirty="0">
              <a:latin typeface="微软雅黑" panose="020B0503020204020204" pitchFamily="34" charset="-122"/>
              <a:ea typeface="微软雅黑" panose="020B0503020204020204" pitchFamily="34" charset="-122"/>
            </a:endParaRPr>
          </a:p>
        </p:txBody>
      </p:sp>
      <p:sp>
        <p:nvSpPr>
          <p:cNvPr id="7" name="Content Placeholder 6"/>
          <p:cNvSpPr>
            <a:spLocks noGrp="1"/>
          </p:cNvSpPr>
          <p:nvPr>
            <p:ph idx="1"/>
          </p:nvPr>
        </p:nvSpPr>
        <p:spPr>
          <a:xfrm>
            <a:off x="509464" y="1597822"/>
            <a:ext cx="5397850" cy="4525963"/>
          </a:xfrm>
        </p:spPr>
        <p:txBody>
          <a:bodyPr>
            <a:noAutofit/>
          </a:bodyPr>
          <a:lstStyle/>
          <a:p>
            <a:r>
              <a:rPr lang="zh-CN" altLang="en-US" sz="2400" dirty="0">
                <a:latin typeface="微软雅黑" panose="020B0503020204020204" pitchFamily="34" charset="-122"/>
                <a:ea typeface="微软雅黑" panose="020B0503020204020204" pitchFamily="34" charset="-122"/>
              </a:rPr>
              <a:t>在诊断为</a:t>
            </a:r>
            <a:r>
              <a:rPr lang="en-US" altLang="zh-CN" sz="2400" dirty="0">
                <a:latin typeface="微软雅黑" panose="020B0503020204020204" pitchFamily="34" charset="-122"/>
                <a:ea typeface="微软雅黑" panose="020B0503020204020204" pitchFamily="34" charset="-122"/>
              </a:rPr>
              <a:t>CIS</a:t>
            </a:r>
            <a:r>
              <a:rPr lang="zh-CN" altLang="en-US" sz="2400" dirty="0">
                <a:latin typeface="微软雅黑" panose="020B0503020204020204" pitchFamily="34" charset="-122"/>
                <a:ea typeface="微软雅黑" panose="020B0503020204020204" pitchFamily="34" charset="-122"/>
              </a:rPr>
              <a:t>的患者中，</a:t>
            </a:r>
            <a:r>
              <a:rPr lang="en-US" altLang="zh-CN" sz="2400" dirty="0">
                <a:latin typeface="微软雅黑" panose="020B0503020204020204" pitchFamily="34" charset="-122"/>
                <a:ea typeface="微软雅黑" panose="020B0503020204020204" pitchFamily="34" charset="-122"/>
              </a:rPr>
              <a:t>DMT</a:t>
            </a:r>
            <a:r>
              <a:rPr lang="zh-CN" altLang="en-US" sz="2400" dirty="0">
                <a:latin typeface="微软雅黑" panose="020B0503020204020204" pitchFamily="34" charset="-122"/>
                <a:ea typeface="微软雅黑" panose="020B0503020204020204" pitchFamily="34" charset="-122"/>
              </a:rPr>
              <a:t>治疗可使出现第二次发作</a:t>
            </a:r>
            <a:r>
              <a:rPr lang="zh-Hans" altLang="en-US" sz="2400" dirty="0">
                <a:latin typeface="微软雅黑" panose="020B0503020204020204" pitchFamily="34" charset="-122"/>
                <a:ea typeface="微软雅黑" panose="020B0503020204020204" pitchFamily="34" charset="-122"/>
              </a:rPr>
              <a:t> </a:t>
            </a:r>
            <a:r>
              <a:rPr lang="en-GB"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此时在任何诊断标准下均进展为</a:t>
            </a:r>
            <a:r>
              <a:rPr lang="en-US" altLang="zh-CN" sz="2400" dirty="0">
                <a:latin typeface="微软雅黑" panose="020B0503020204020204" pitchFamily="34" charset="-122"/>
                <a:ea typeface="微软雅黑" panose="020B0503020204020204" pitchFamily="34" charset="-122"/>
              </a:rPr>
              <a:t>RRMS</a:t>
            </a:r>
            <a:r>
              <a:rPr lang="en-GB" altLang="zh-CN" sz="2400" dirty="0">
                <a:latin typeface="微软雅黑" panose="020B0503020204020204" pitchFamily="34" charset="-122"/>
                <a:ea typeface="微软雅黑" panose="020B0503020204020204" pitchFamily="34" charset="-122"/>
              </a:rPr>
              <a:t>)</a:t>
            </a:r>
            <a:r>
              <a:rPr lang="zh-Hans" altLang="en-US"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的时间延长</a:t>
            </a:r>
            <a:r>
              <a:rPr lang="en-GB"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，同时能改善</a:t>
            </a:r>
            <a:r>
              <a:rPr lang="en-US" altLang="zh-CN" sz="2400" dirty="0">
                <a:latin typeface="微软雅黑" panose="020B0503020204020204" pitchFamily="34" charset="-122"/>
                <a:ea typeface="微软雅黑" panose="020B0503020204020204" pitchFamily="34" charset="-122"/>
              </a:rPr>
              <a:t>MRI</a:t>
            </a:r>
            <a:r>
              <a:rPr lang="zh-CN" altLang="en-US" sz="2400" dirty="0">
                <a:latin typeface="微软雅黑" panose="020B0503020204020204" pitchFamily="34" charset="-122"/>
                <a:ea typeface="微软雅黑" panose="020B0503020204020204" pitchFamily="34" charset="-122"/>
              </a:rPr>
              <a:t>预后</a:t>
            </a:r>
            <a:r>
              <a:rPr lang="en-GB" sz="2400" baseline="30000" dirty="0">
                <a:latin typeface="微软雅黑" panose="020B0503020204020204" pitchFamily="34" charset="-122"/>
                <a:ea typeface="微软雅黑" panose="020B0503020204020204" pitchFamily="34" charset="-122"/>
              </a:rPr>
              <a:t>1–3</a:t>
            </a:r>
          </a:p>
          <a:p>
            <a:r>
              <a:rPr lang="zh-CN" altLang="en-US" sz="2400" dirty="0">
                <a:latin typeface="微软雅黑" panose="020B0503020204020204" pitchFamily="34" charset="-122"/>
                <a:ea typeface="微软雅黑" panose="020B0503020204020204" pitchFamily="34" charset="-122"/>
              </a:rPr>
              <a:t>诊断为</a:t>
            </a:r>
            <a:r>
              <a:rPr lang="en-US" altLang="zh-CN" sz="2400" dirty="0">
                <a:latin typeface="微软雅黑" panose="020B0503020204020204" pitchFamily="34" charset="-122"/>
                <a:ea typeface="微软雅黑" panose="020B0503020204020204" pitchFamily="34" charset="-122"/>
              </a:rPr>
              <a:t>CIS</a:t>
            </a:r>
            <a:r>
              <a:rPr lang="en-GB" altLang="zh-CN" sz="2400" baseline="30000" dirty="0">
                <a:latin typeface="微软雅黑" panose="020B0503020204020204" pitchFamily="34" charset="-122"/>
                <a:ea typeface="微软雅黑" panose="020B0503020204020204" pitchFamily="34" charset="-122"/>
              </a:rPr>
              <a:t>4–6</a:t>
            </a:r>
            <a:r>
              <a:rPr lang="zh-CN" altLang="en-US" sz="2400" dirty="0">
                <a:latin typeface="微软雅黑" panose="020B0503020204020204" pitchFamily="34" charset="-122"/>
                <a:ea typeface="微软雅黑" panose="020B0503020204020204" pitchFamily="34" charset="-122"/>
              </a:rPr>
              <a:t>或</a:t>
            </a:r>
            <a:r>
              <a:rPr lang="en-US" altLang="zh-CN" sz="2400" dirty="0">
                <a:latin typeface="微软雅黑" panose="020B0503020204020204" pitchFamily="34" charset="-122"/>
                <a:ea typeface="微软雅黑" panose="020B0503020204020204" pitchFamily="34" charset="-122"/>
              </a:rPr>
              <a:t>RRMS</a:t>
            </a:r>
            <a:r>
              <a:rPr lang="en-GB" altLang="zh-CN" sz="2400" baseline="30000" dirty="0">
                <a:latin typeface="微软雅黑" panose="020B0503020204020204" pitchFamily="34" charset="-122"/>
                <a:ea typeface="微软雅黑" panose="020B0503020204020204" pitchFamily="34" charset="-122"/>
              </a:rPr>
              <a:t>7–9</a:t>
            </a:r>
            <a:r>
              <a:rPr lang="en-GB"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的患者，在疾病早期开始使用</a:t>
            </a:r>
            <a:r>
              <a:rPr lang="en-US" altLang="zh-CN" sz="2400" dirty="0">
                <a:latin typeface="微软雅黑" panose="020B0503020204020204" pitchFamily="34" charset="-122"/>
                <a:ea typeface="微软雅黑" panose="020B0503020204020204" pitchFamily="34" charset="-122"/>
              </a:rPr>
              <a:t>DMT</a:t>
            </a:r>
            <a:r>
              <a:rPr lang="zh-CN" altLang="en-US" sz="2400" dirty="0">
                <a:latin typeface="微软雅黑" panose="020B0503020204020204" pitchFamily="34" charset="-122"/>
                <a:ea typeface="微软雅黑" panose="020B0503020204020204" pitchFamily="34" charset="-122"/>
              </a:rPr>
              <a:t>治疗与延迟治疗相比，具有更好的远期预后</a:t>
            </a:r>
            <a:endParaRPr lang="en-US" sz="2400" dirty="0">
              <a:latin typeface="微软雅黑" panose="020B0503020204020204" pitchFamily="34" charset="-122"/>
              <a:ea typeface="微软雅黑" panose="020B0503020204020204" pitchFamily="34" charset="-122"/>
            </a:endParaRPr>
          </a:p>
        </p:txBody>
      </p:sp>
      <p:sp>
        <p:nvSpPr>
          <p:cNvPr id="4" name="Text Placeholder 3"/>
          <p:cNvSpPr>
            <a:spLocks noGrp="1"/>
          </p:cNvSpPr>
          <p:nvPr>
            <p:ph type="body" sz="quarter" idx="14"/>
          </p:nvPr>
        </p:nvSpPr>
        <p:spPr>
          <a:xfrm>
            <a:off x="528138" y="5842339"/>
            <a:ext cx="10777635" cy="1015663"/>
          </a:xfrm>
        </p:spPr>
        <p:txBody>
          <a:bodyPr/>
          <a:lstStyle/>
          <a:p>
            <a:r>
              <a:rPr lang="en-GB" dirty="0">
                <a:latin typeface="微软雅黑" panose="020B0503020204020204" pitchFamily="34" charset="-122"/>
                <a:ea typeface="微软雅黑" panose="020B0503020204020204" pitchFamily="34" charset="-122"/>
              </a:rPr>
              <a:t>CIS, </a:t>
            </a:r>
            <a:r>
              <a:rPr lang="zh-CN" altLang="en-US" dirty="0">
                <a:latin typeface="微软雅黑" panose="020B0503020204020204" pitchFamily="34" charset="-122"/>
                <a:ea typeface="微软雅黑" panose="020B0503020204020204" pitchFamily="34" charset="-122"/>
              </a:rPr>
              <a:t>临床孤立综合征</a:t>
            </a:r>
            <a:r>
              <a:rPr lang="en-GB" dirty="0">
                <a:latin typeface="微软雅黑" panose="020B0503020204020204" pitchFamily="34" charset="-122"/>
                <a:ea typeface="微软雅黑" panose="020B0503020204020204" pitchFamily="34" charset="-122"/>
              </a:rPr>
              <a:t>; DMT, </a:t>
            </a:r>
            <a:r>
              <a:rPr lang="zh-CN" altLang="en-US" dirty="0">
                <a:latin typeface="微软雅黑" panose="020B0503020204020204" pitchFamily="34" charset="-122"/>
                <a:ea typeface="微软雅黑" panose="020B0503020204020204" pitchFamily="34" charset="-122"/>
              </a:rPr>
              <a:t>疾病修正治疗</a:t>
            </a:r>
            <a:r>
              <a:rPr lang="en-GB" dirty="0">
                <a:latin typeface="微软雅黑" panose="020B0503020204020204" pitchFamily="34" charset="-122"/>
                <a:ea typeface="微软雅黑" panose="020B0503020204020204" pitchFamily="34" charset="-122"/>
              </a:rPr>
              <a:t>; MRI, </a:t>
            </a:r>
            <a:r>
              <a:rPr lang="zh-CN" altLang="en-US" dirty="0">
                <a:latin typeface="微软雅黑" panose="020B0503020204020204" pitchFamily="34" charset="-122"/>
                <a:ea typeface="微软雅黑" panose="020B0503020204020204" pitchFamily="34" charset="-122"/>
              </a:rPr>
              <a:t>磁共振成像</a:t>
            </a:r>
            <a:r>
              <a:rPr lang="en-GB" dirty="0">
                <a:latin typeface="微软雅黑" panose="020B0503020204020204" pitchFamily="34" charset="-122"/>
                <a:ea typeface="微软雅黑" panose="020B0503020204020204" pitchFamily="34" charset="-122"/>
              </a:rPr>
              <a:t>; RRMS, </a:t>
            </a:r>
            <a:r>
              <a:rPr lang="zh-CN" altLang="en-US" dirty="0">
                <a:latin typeface="微软雅黑" panose="020B0503020204020204" pitchFamily="34" charset="-122"/>
                <a:ea typeface="微软雅黑" panose="020B0503020204020204" pitchFamily="34" charset="-122"/>
              </a:rPr>
              <a:t>复发缓解型多发性硬化</a:t>
            </a:r>
            <a:r>
              <a:rPr lang="en-GB" dirty="0">
                <a:latin typeface="微软雅黑" panose="020B0503020204020204" pitchFamily="34" charset="-122"/>
                <a:ea typeface="微软雅黑" panose="020B0503020204020204" pitchFamily="34" charset="-122"/>
              </a:rPr>
              <a:t/>
            </a:r>
            <a:br>
              <a:rPr lang="en-GB" dirty="0">
                <a:latin typeface="微软雅黑" panose="020B0503020204020204" pitchFamily="34" charset="-122"/>
                <a:ea typeface="微软雅黑" panose="020B0503020204020204" pitchFamily="34" charset="-122"/>
              </a:rPr>
            </a:br>
            <a:r>
              <a:rPr lang="en-GB" dirty="0">
                <a:latin typeface="微软雅黑" panose="020B0503020204020204" pitchFamily="34" charset="-122"/>
                <a:ea typeface="微软雅黑" panose="020B0503020204020204" pitchFamily="34" charset="-122"/>
              </a:rPr>
              <a:t>1. Jacobs LD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2000; 2. Comi G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2001; 3. </a:t>
            </a:r>
            <a:r>
              <a:rPr lang="da-DK" dirty="0">
                <a:latin typeface="微软雅黑" panose="020B0503020204020204" pitchFamily="34" charset="-122"/>
                <a:ea typeface="微软雅黑" panose="020B0503020204020204" pitchFamily="34" charset="-122"/>
              </a:rPr>
              <a:t>Kappos L </a:t>
            </a:r>
            <a:r>
              <a:rPr lang="da-DK" i="1" dirty="0">
                <a:latin typeface="微软雅黑" panose="020B0503020204020204" pitchFamily="34" charset="-122"/>
                <a:ea typeface="微软雅黑" panose="020B0503020204020204" pitchFamily="34" charset="-122"/>
              </a:rPr>
              <a:t>et al</a:t>
            </a:r>
            <a:r>
              <a:rPr lang="da-DK" dirty="0">
                <a:latin typeface="微软雅黑" panose="020B0503020204020204" pitchFamily="34" charset="-122"/>
                <a:ea typeface="微软雅黑" panose="020B0503020204020204" pitchFamily="34" charset="-122"/>
              </a:rPr>
              <a:t>., </a:t>
            </a:r>
            <a:r>
              <a:rPr lang="en-GB" dirty="0">
                <a:latin typeface="微软雅黑" panose="020B0503020204020204" pitchFamily="34" charset="-122"/>
                <a:ea typeface="微软雅黑" panose="020B0503020204020204" pitchFamily="34" charset="-122"/>
              </a:rPr>
              <a:t>2006; 4. Comi G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2013; 5. Kinkel RP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2012; 6. Edan G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2015; </a:t>
            </a:r>
            <a:br>
              <a:rPr lang="en-GB" dirty="0">
                <a:latin typeface="微软雅黑" panose="020B0503020204020204" pitchFamily="34" charset="-122"/>
                <a:ea typeface="微软雅黑" panose="020B0503020204020204" pitchFamily="34" charset="-122"/>
              </a:rPr>
            </a:br>
            <a:r>
              <a:rPr lang="en-GB" dirty="0">
                <a:latin typeface="微软雅黑" panose="020B0503020204020204" pitchFamily="34" charset="-122"/>
                <a:ea typeface="微软雅黑" panose="020B0503020204020204" pitchFamily="34" charset="-122"/>
              </a:rPr>
              <a:t>7. Johnson KP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2005; 8. Agius M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2014; 9. Trojano M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2009</a:t>
            </a:r>
            <a:br>
              <a:rPr lang="en-GB" dirty="0">
                <a:latin typeface="微软雅黑" panose="020B0503020204020204" pitchFamily="34" charset="-122"/>
                <a:ea typeface="微软雅黑" panose="020B0503020204020204" pitchFamily="34" charset="-122"/>
              </a:rPr>
            </a:br>
            <a:r>
              <a:rPr lang="en-GB" dirty="0">
                <a:latin typeface="微软雅黑" panose="020B0503020204020204" pitchFamily="34" charset="-122"/>
                <a:ea typeface="微软雅黑" panose="020B0503020204020204" pitchFamily="34" charset="-122"/>
              </a:rPr>
              <a:t>Figure reproduced with permission from Oxford PharmaGenesis from Giovannoni G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Brain health: time matters in multiple sclerosis.</a:t>
            </a:r>
            <a:br>
              <a:rPr lang="en-GB" dirty="0">
                <a:latin typeface="微软雅黑" panose="020B0503020204020204" pitchFamily="34" charset="-122"/>
                <a:ea typeface="微软雅黑" panose="020B0503020204020204" pitchFamily="34" charset="-122"/>
              </a:rPr>
            </a:br>
            <a:r>
              <a:rPr lang="en-GB" dirty="0">
                <a:latin typeface="微软雅黑" panose="020B0503020204020204" pitchFamily="34" charset="-122"/>
                <a:ea typeface="微软雅黑" panose="020B0503020204020204" pitchFamily="34" charset="-122"/>
              </a:rPr>
              <a:t>© 2015 Oxford PharmaGenesis Ltd. Available at: www.msbrainhealth.org</a:t>
            </a:r>
          </a:p>
        </p:txBody>
      </p:sp>
      <p:sp>
        <p:nvSpPr>
          <p:cNvPr id="11" name="Content Placeholder 6"/>
          <p:cNvSpPr txBox="1">
            <a:spLocks/>
          </p:cNvSpPr>
          <p:nvPr/>
        </p:nvSpPr>
        <p:spPr>
          <a:xfrm>
            <a:off x="489401" y="5226430"/>
            <a:ext cx="11216373" cy="967268"/>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baseline="30000" dirty="0">
              <a:latin typeface="微软雅黑" panose="020B0503020204020204" pitchFamily="34" charset="-122"/>
              <a:ea typeface="微软雅黑" panose="020B0503020204020204" pitchFamily="34" charset="-122"/>
            </a:endParaRPr>
          </a:p>
        </p:txBody>
      </p:sp>
      <p:pic>
        <p:nvPicPr>
          <p:cNvPr id="9" name="Picture 2" descr="Z:\POLICY\MS\OHPF Multi-sponsor\OHPF012 medical education\Production\icons\OHPF012_Three icons_Minimize delays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3511" y="-4763"/>
            <a:ext cx="1342430" cy="1342429"/>
          </a:xfrm>
          <a:prstGeom prst="rect">
            <a:avLst/>
          </a:prstGeom>
          <a:noFill/>
          <a:extLst>
            <a:ext uri="{909E8E84-426E-40DD-AFC4-6F175D3DCCD1}">
              <a14:hiddenFill xmlns:a14="http://schemas.microsoft.com/office/drawing/2010/main">
                <a:solidFill>
                  <a:srgbClr val="FFFFFF"/>
                </a:solidFill>
              </a14:hiddenFill>
            </a:ext>
          </a:extLst>
        </p:spPr>
      </p:pic>
      <p:sp>
        <p:nvSpPr>
          <p:cNvPr id="8" name="右箭头 7"/>
          <p:cNvSpPr/>
          <p:nvPr/>
        </p:nvSpPr>
        <p:spPr>
          <a:xfrm rot="16200000">
            <a:off x="4819691" y="3274754"/>
            <a:ext cx="2706746" cy="512214"/>
          </a:xfrm>
          <a:prstGeom prst="rightArrow">
            <a:avLst/>
          </a:prstGeom>
          <a:solidFill>
            <a:srgbClr val="80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10" name="文本框 9"/>
          <p:cNvSpPr txBox="1"/>
          <p:nvPr/>
        </p:nvSpPr>
        <p:spPr>
          <a:xfrm rot="16200000">
            <a:off x="5606119" y="3258237"/>
            <a:ext cx="1133890" cy="307777"/>
          </a:xfrm>
          <a:prstGeom prst="rect">
            <a:avLst/>
          </a:prstGeom>
          <a:noFill/>
        </p:spPr>
        <p:txBody>
          <a:bodyPr wrap="square" rtlCol="0">
            <a:spAutoFit/>
          </a:bodyPr>
          <a:lstStyle/>
          <a:p>
            <a:r>
              <a:rPr kumimoji="1" lang="zh-CN" altLang="en-US" sz="1400" b="1" dirty="0">
                <a:solidFill>
                  <a:schemeClr val="bg1"/>
                </a:solidFill>
                <a:latin typeface="微软雅黑" panose="020B0503020204020204" pitchFamily="34" charset="-122"/>
                <a:ea typeface="微软雅黑" panose="020B0503020204020204" pitchFamily="34" charset="-122"/>
              </a:rPr>
              <a:t>残疾加重</a:t>
            </a:r>
          </a:p>
        </p:txBody>
      </p:sp>
      <p:sp>
        <p:nvSpPr>
          <p:cNvPr id="3" name="圆角矩形 2"/>
          <p:cNvSpPr/>
          <p:nvPr/>
        </p:nvSpPr>
        <p:spPr>
          <a:xfrm>
            <a:off x="6627996" y="2177487"/>
            <a:ext cx="981308" cy="487654"/>
          </a:xfrm>
          <a:prstGeom prst="roundRect">
            <a:avLst/>
          </a:prstGeom>
          <a:solidFill>
            <a:srgbClr val="32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latin typeface="微软雅黑" panose="020B0503020204020204" pitchFamily="34" charset="-122"/>
                <a:ea typeface="微软雅黑" panose="020B0503020204020204" pitchFamily="34" charset="-122"/>
              </a:rPr>
              <a:t>诊断时</a:t>
            </a:r>
            <a:endParaRPr kumimoji="1" lang="en-US" altLang="zh-CN" sz="1200" b="1" dirty="0">
              <a:latin typeface="微软雅黑" panose="020B0503020204020204" pitchFamily="34" charset="-122"/>
              <a:ea typeface="微软雅黑" panose="020B0503020204020204" pitchFamily="34" charset="-122"/>
            </a:endParaRPr>
          </a:p>
          <a:p>
            <a:pPr algn="ctr"/>
            <a:r>
              <a:rPr kumimoji="1" lang="zh-CN" altLang="en-US" sz="1200" b="1" dirty="0">
                <a:latin typeface="微软雅黑" panose="020B0503020204020204" pitchFamily="34" charset="-122"/>
                <a:ea typeface="微软雅黑" panose="020B0503020204020204" pitchFamily="34" charset="-122"/>
              </a:rPr>
              <a:t>干预</a:t>
            </a:r>
          </a:p>
        </p:txBody>
      </p:sp>
      <p:sp>
        <p:nvSpPr>
          <p:cNvPr id="12" name="圆角矩形 11"/>
          <p:cNvSpPr/>
          <p:nvPr/>
        </p:nvSpPr>
        <p:spPr>
          <a:xfrm>
            <a:off x="7640507" y="2177487"/>
            <a:ext cx="981308" cy="487654"/>
          </a:xfrm>
          <a:prstGeom prst="roundRect">
            <a:avLst/>
          </a:prstGeom>
          <a:solidFill>
            <a:srgbClr val="818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latin typeface="微软雅黑" panose="020B0503020204020204" pitchFamily="34" charset="-122"/>
                <a:ea typeface="微软雅黑" panose="020B0503020204020204" pitchFamily="34" charset="-122"/>
              </a:rPr>
              <a:t>晚干预</a:t>
            </a:r>
          </a:p>
        </p:txBody>
      </p:sp>
      <p:sp>
        <p:nvSpPr>
          <p:cNvPr id="5" name="文本框 4"/>
          <p:cNvSpPr txBox="1"/>
          <p:nvPr/>
        </p:nvSpPr>
        <p:spPr>
          <a:xfrm>
            <a:off x="10478619" y="2601634"/>
            <a:ext cx="1190174" cy="276999"/>
          </a:xfrm>
          <a:prstGeom prst="rect">
            <a:avLst/>
          </a:prstGeom>
          <a:solidFill>
            <a:srgbClr val="F26724"/>
          </a:solidFill>
        </p:spPr>
        <p:txBody>
          <a:bodyPr wrap="square" rtlCol="0">
            <a:spAutoFit/>
          </a:bodyPr>
          <a:lstStyle/>
          <a:p>
            <a:pPr algn="r"/>
            <a:r>
              <a:rPr kumimoji="1" lang="zh-CN" altLang="en-US" sz="1200" b="1">
                <a:solidFill>
                  <a:schemeClr val="bg1"/>
                </a:solidFill>
                <a:latin typeface="微软雅黑" panose="020B0503020204020204" pitchFamily="34" charset="-122"/>
                <a:ea typeface="微软雅黑" panose="020B0503020204020204" pitchFamily="34" charset="-122"/>
              </a:rPr>
              <a:t>未治疗</a:t>
            </a:r>
          </a:p>
        </p:txBody>
      </p:sp>
      <p:sp>
        <p:nvSpPr>
          <p:cNvPr id="13" name="文本框 12"/>
          <p:cNvSpPr txBox="1"/>
          <p:nvPr/>
        </p:nvSpPr>
        <p:spPr>
          <a:xfrm>
            <a:off x="10393521" y="3253861"/>
            <a:ext cx="1275271" cy="276999"/>
          </a:xfrm>
          <a:prstGeom prst="rect">
            <a:avLst/>
          </a:prstGeom>
          <a:solidFill>
            <a:srgbClr val="818486"/>
          </a:solidFill>
        </p:spPr>
        <p:txBody>
          <a:bodyPr wrap="square" rtlCol="0">
            <a:spAutoFit/>
          </a:bodyPr>
          <a:lstStyle/>
          <a:p>
            <a:pPr algn="r"/>
            <a:r>
              <a:rPr kumimoji="1" lang="zh-CN" altLang="en-US" sz="1200" b="1" dirty="0">
                <a:solidFill>
                  <a:schemeClr val="bg1"/>
                </a:solidFill>
                <a:latin typeface="微软雅黑" panose="020B0503020204020204" pitchFamily="34" charset="-122"/>
                <a:ea typeface="微软雅黑" panose="020B0503020204020204" pitchFamily="34" charset="-122"/>
              </a:rPr>
              <a:t>晚干预</a:t>
            </a:r>
          </a:p>
        </p:txBody>
      </p:sp>
      <p:sp>
        <p:nvSpPr>
          <p:cNvPr id="14" name="文本框 13"/>
          <p:cNvSpPr txBox="1"/>
          <p:nvPr/>
        </p:nvSpPr>
        <p:spPr>
          <a:xfrm>
            <a:off x="9564714" y="4146769"/>
            <a:ext cx="2104078" cy="276999"/>
          </a:xfrm>
          <a:prstGeom prst="rect">
            <a:avLst/>
          </a:prstGeom>
          <a:solidFill>
            <a:srgbClr val="326B35"/>
          </a:solidFill>
        </p:spPr>
        <p:txBody>
          <a:bodyPr wrap="square" rtlCol="0">
            <a:spAutoFit/>
          </a:bodyPr>
          <a:lstStyle/>
          <a:p>
            <a:pPr algn="r"/>
            <a:r>
              <a:rPr kumimoji="1" lang="zh-CN" altLang="en-US" sz="1200" b="1" dirty="0">
                <a:solidFill>
                  <a:schemeClr val="bg1"/>
                </a:solidFill>
                <a:latin typeface="微软雅黑" panose="020B0503020204020204" pitchFamily="34" charset="-122"/>
                <a:ea typeface="微软雅黑" panose="020B0503020204020204" pitchFamily="34" charset="-122"/>
              </a:rPr>
              <a:t>诊断时干预</a:t>
            </a:r>
          </a:p>
        </p:txBody>
      </p:sp>
      <p:sp>
        <p:nvSpPr>
          <p:cNvPr id="6" name="矩形 5"/>
          <p:cNvSpPr/>
          <p:nvPr/>
        </p:nvSpPr>
        <p:spPr>
          <a:xfrm>
            <a:off x="6429171" y="4950765"/>
            <a:ext cx="5385705" cy="606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15" name="右箭头 14"/>
          <p:cNvSpPr/>
          <p:nvPr/>
        </p:nvSpPr>
        <p:spPr>
          <a:xfrm>
            <a:off x="6580070" y="4976577"/>
            <a:ext cx="5180255" cy="512214"/>
          </a:xfrm>
          <a:prstGeom prst="rightArrow">
            <a:avLst/>
          </a:prstGeom>
          <a:solidFill>
            <a:srgbClr val="80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18" name="文本框 17"/>
          <p:cNvSpPr txBox="1"/>
          <p:nvPr/>
        </p:nvSpPr>
        <p:spPr>
          <a:xfrm rot="10800000" flipV="1">
            <a:off x="8555078" y="5072541"/>
            <a:ext cx="1133890" cy="307777"/>
          </a:xfrm>
          <a:prstGeom prst="rect">
            <a:avLst/>
          </a:prstGeom>
          <a:noFill/>
        </p:spPr>
        <p:txBody>
          <a:bodyPr wrap="square" rtlCol="0">
            <a:spAutoFit/>
          </a:bodyPr>
          <a:lstStyle/>
          <a:p>
            <a:r>
              <a:rPr kumimoji="1" lang="zh-CN" altLang="en-US" sz="1400" b="1" dirty="0">
                <a:solidFill>
                  <a:schemeClr val="bg1"/>
                </a:solidFill>
                <a:latin typeface="微软雅黑" panose="020B0503020204020204" pitchFamily="34" charset="-122"/>
                <a:ea typeface="微软雅黑" panose="020B0503020204020204" pitchFamily="34" charset="-122"/>
              </a:rPr>
              <a:t>时间</a:t>
            </a:r>
          </a:p>
        </p:txBody>
      </p:sp>
    </p:spTree>
    <p:extLst>
      <p:ext uri="{BB962C8B-B14F-4D97-AF65-F5344CB8AC3E}">
        <p14:creationId xmlns:p14="http://schemas.microsoft.com/office/powerpoint/2010/main" val="2537254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Autofit/>
          </a:bodyPr>
          <a:lstStyle/>
          <a:p>
            <a:r>
              <a:rPr lang="zh-CN" altLang="en-US" dirty="0">
                <a:latin typeface="微软雅黑" panose="020B0503020204020204" pitchFamily="34" charset="-122"/>
                <a:ea typeface="微软雅黑" panose="020B0503020204020204" pitchFamily="34" charset="-122"/>
              </a:rPr>
              <a:t>关键推荐</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小结</a:t>
            </a:r>
            <a:endParaRPr lang="en-GB" sz="2800" dirty="0">
              <a:latin typeface="微软雅黑" panose="020B0503020204020204" pitchFamily="34" charset="-122"/>
              <a:ea typeface="微软雅黑" panose="020B0503020204020204" pitchFamily="34" charset="-122"/>
            </a:endParaRPr>
          </a:p>
        </p:txBody>
      </p:sp>
      <p:sp>
        <p:nvSpPr>
          <p:cNvPr id="4" name="Text Placeholder 3"/>
          <p:cNvSpPr>
            <a:spLocks noGrp="1"/>
          </p:cNvSpPr>
          <p:nvPr>
            <p:ph type="body" sz="quarter" idx="14"/>
          </p:nvPr>
        </p:nvSpPr>
        <p:spPr/>
        <p:txBody>
          <a:bodyPr/>
          <a:lstStyle/>
          <a:p>
            <a:endParaRPr lang="en-US">
              <a:latin typeface="微软雅黑" panose="020B0503020204020204" pitchFamily="34" charset="-122"/>
              <a:ea typeface="微软雅黑" panose="020B0503020204020204" pitchFamily="34" charset="-122"/>
            </a:endParaRPr>
          </a:p>
        </p:txBody>
      </p:sp>
      <p:sp>
        <p:nvSpPr>
          <p:cNvPr id="67" name="Diamond 66"/>
          <p:cNvSpPr/>
          <p:nvPr/>
        </p:nvSpPr>
        <p:spPr>
          <a:xfrm>
            <a:off x="3432886" y="3661613"/>
            <a:ext cx="5328382" cy="2795856"/>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微软雅黑" panose="020B0503020204020204" pitchFamily="34" charset="-122"/>
                <a:ea typeface="微软雅黑" panose="020B0503020204020204" pitchFamily="34" charset="-122"/>
              </a:rPr>
              <a:t>治疗策略</a:t>
            </a:r>
            <a:endParaRPr lang="en-GB" sz="1400" dirty="0">
              <a:solidFill>
                <a:schemeClr val="bg1"/>
              </a:solidFill>
              <a:latin typeface="微软雅黑" panose="020B0503020204020204" pitchFamily="34" charset="-122"/>
              <a:ea typeface="微软雅黑" panose="020B0503020204020204" pitchFamily="34" charset="-122"/>
            </a:endParaRPr>
          </a:p>
        </p:txBody>
      </p:sp>
      <p:sp>
        <p:nvSpPr>
          <p:cNvPr id="69" name="Rounded Rectangle 68"/>
          <p:cNvSpPr/>
          <p:nvPr/>
        </p:nvSpPr>
        <p:spPr>
          <a:xfrm>
            <a:off x="2902012" y="3764295"/>
            <a:ext cx="1458332"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早转诊</a:t>
            </a:r>
            <a:endParaRPr lang="en-US" altLang="zh-CN" sz="1200" dirty="0">
              <a:solidFill>
                <a:schemeClr val="tx1"/>
              </a:solidFill>
              <a:latin typeface="微软雅黑" panose="020B0503020204020204" pitchFamily="34" charset="-122"/>
              <a:ea typeface="微软雅黑" panose="020B0503020204020204" pitchFamily="34" charset="-122"/>
            </a:endParaRPr>
          </a:p>
          <a:p>
            <a:pPr algn="ctr"/>
            <a:r>
              <a:rPr lang="zh-CN" altLang="en-US" sz="1200" dirty="0">
                <a:solidFill>
                  <a:schemeClr val="tx1"/>
                </a:solidFill>
                <a:latin typeface="微软雅黑" panose="020B0503020204020204" pitchFamily="34" charset="-122"/>
                <a:ea typeface="微软雅黑" panose="020B0503020204020204" pitchFamily="34" charset="-122"/>
              </a:rPr>
              <a:t>早诊断</a:t>
            </a:r>
            <a:endParaRPr lang="en-GB" sz="1200" dirty="0">
              <a:solidFill>
                <a:schemeClr val="tx1"/>
              </a:solidFill>
              <a:latin typeface="微软雅黑" panose="020B0503020204020204" pitchFamily="34" charset="-122"/>
              <a:ea typeface="微软雅黑" panose="020B0503020204020204" pitchFamily="34" charset="-122"/>
            </a:endParaRPr>
          </a:p>
        </p:txBody>
      </p:sp>
      <p:cxnSp>
        <p:nvCxnSpPr>
          <p:cNvPr id="72" name="Straight Connector 71"/>
          <p:cNvCxnSpPr>
            <a:stCxn id="69" idx="3"/>
            <a:endCxn id="75" idx="1"/>
          </p:cNvCxnSpPr>
          <p:nvPr/>
        </p:nvCxnSpPr>
        <p:spPr>
          <a:xfrm>
            <a:off x="4360344" y="4086672"/>
            <a:ext cx="1007566" cy="0"/>
          </a:xfrm>
          <a:prstGeom prst="line">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5367910" y="3764295"/>
            <a:ext cx="1458332"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早治疗</a:t>
            </a:r>
            <a:endParaRPr lang="en-GB" sz="1200" dirty="0">
              <a:solidFill>
                <a:schemeClr val="tx1"/>
              </a:solidFill>
              <a:latin typeface="微软雅黑" panose="020B0503020204020204" pitchFamily="34" charset="-122"/>
              <a:ea typeface="微软雅黑" panose="020B0503020204020204" pitchFamily="34" charset="-122"/>
            </a:endParaRPr>
          </a:p>
        </p:txBody>
      </p:sp>
      <p:sp>
        <p:nvSpPr>
          <p:cNvPr id="85" name="Rounded Rectangle 84"/>
          <p:cNvSpPr/>
          <p:nvPr/>
        </p:nvSpPr>
        <p:spPr>
          <a:xfrm>
            <a:off x="2902012" y="3210579"/>
            <a:ext cx="6390131" cy="38099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目标</a:t>
            </a:r>
            <a:r>
              <a:rPr lang="en-GB" b="1" dirty="0">
                <a:solidFill>
                  <a:schemeClr val="tx1"/>
                </a:solidFill>
                <a:latin typeface="微软雅黑" panose="020B0503020204020204" pitchFamily="34" charset="-122"/>
                <a:ea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rPr>
              <a:t>最大限度延长脑健康</a:t>
            </a:r>
            <a:endParaRPr lang="en-GB" b="1" dirty="0">
              <a:solidFill>
                <a:schemeClr val="tx1"/>
              </a:solidFill>
              <a:latin typeface="微软雅黑" panose="020B0503020204020204" pitchFamily="34" charset="-122"/>
              <a:ea typeface="微软雅黑" panose="020B0503020204020204" pitchFamily="34" charset="-122"/>
            </a:endParaRPr>
          </a:p>
        </p:txBody>
      </p:sp>
      <p:grpSp>
        <p:nvGrpSpPr>
          <p:cNvPr id="39" name="Group 33"/>
          <p:cNvGrpSpPr/>
          <p:nvPr/>
        </p:nvGrpSpPr>
        <p:grpSpPr>
          <a:xfrm>
            <a:off x="487984" y="4188251"/>
            <a:ext cx="854307" cy="261610"/>
            <a:chOff x="7055203" y="4048222"/>
            <a:chExt cx="906225" cy="277509"/>
          </a:xfrm>
        </p:grpSpPr>
        <p:sp>
          <p:nvSpPr>
            <p:cNvPr id="40" name="TextBox 39"/>
            <p:cNvSpPr txBox="1"/>
            <p:nvPr/>
          </p:nvSpPr>
          <p:spPr>
            <a:xfrm>
              <a:off x="7466266" y="4048222"/>
              <a:ext cx="495162" cy="277509"/>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推荐</a:t>
              </a:r>
              <a:endParaRPr lang="en-GB" sz="1100" dirty="0">
                <a:latin typeface="微软雅黑" panose="020B0503020204020204" pitchFamily="34" charset="-122"/>
                <a:ea typeface="微软雅黑" panose="020B0503020204020204" pitchFamily="34" charset="-122"/>
              </a:endParaRPr>
            </a:p>
          </p:txBody>
        </p:sp>
        <p:sp>
          <p:nvSpPr>
            <p:cNvPr id="41" name="Rounded Rectangle 40"/>
            <p:cNvSpPr/>
            <p:nvPr/>
          </p:nvSpPr>
          <p:spPr>
            <a:xfrm>
              <a:off x="7055203" y="4055738"/>
              <a:ext cx="428892" cy="26572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latin typeface="微软雅黑" panose="020B0503020204020204" pitchFamily="34" charset="-122"/>
                <a:ea typeface="微软雅黑" panose="020B0503020204020204" pitchFamily="34" charset="-122"/>
              </a:endParaRPr>
            </a:p>
          </p:txBody>
        </p:sp>
      </p:grpSp>
      <p:grpSp>
        <p:nvGrpSpPr>
          <p:cNvPr id="43" name="Group 42"/>
          <p:cNvGrpSpPr/>
          <p:nvPr/>
        </p:nvGrpSpPr>
        <p:grpSpPr>
          <a:xfrm>
            <a:off x="105651" y="1495690"/>
            <a:ext cx="11867275" cy="1270807"/>
            <a:chOff x="239579" y="4502539"/>
            <a:chExt cx="8615054" cy="1674713"/>
          </a:xfrm>
        </p:grpSpPr>
        <p:sp>
          <p:nvSpPr>
            <p:cNvPr id="45" name="TextBox 44"/>
            <p:cNvSpPr txBox="1"/>
            <p:nvPr/>
          </p:nvSpPr>
          <p:spPr>
            <a:xfrm>
              <a:off x="324215" y="4502543"/>
              <a:ext cx="8530418" cy="1674709"/>
            </a:xfrm>
            <a:prstGeom prst="roundRect">
              <a:avLst>
                <a:gd name="adj" fmla="val 14505"/>
              </a:avLst>
            </a:prstGeom>
            <a:solidFill>
              <a:schemeClr val="tx2">
                <a:lumMod val="20000"/>
                <a:lumOff val="80000"/>
              </a:schemeClr>
            </a:solidFill>
            <a:ln w="28575">
              <a:solidFill>
                <a:schemeClr val="tx2"/>
              </a:solidFill>
            </a:ln>
          </p:spPr>
          <p:txBody>
            <a:bodyPr wrap="square" rtlCol="0">
              <a:noAutofit/>
            </a:bodyPr>
            <a:lstStyle/>
            <a:p>
              <a:pPr algn="ctr"/>
              <a:endParaRPr lang="en-GB" sz="2400" b="1" dirty="0">
                <a:latin typeface="微软雅黑" panose="020B0503020204020204" pitchFamily="34" charset="-122"/>
                <a:ea typeface="微软雅黑" panose="020B0503020204020204" pitchFamily="34" charset="-122"/>
              </a:endParaRPr>
            </a:p>
          </p:txBody>
        </p:sp>
        <p:sp>
          <p:nvSpPr>
            <p:cNvPr id="46" name="TextBox 45"/>
            <p:cNvSpPr txBox="1"/>
            <p:nvPr/>
          </p:nvSpPr>
          <p:spPr>
            <a:xfrm rot="16200000">
              <a:off x="198003" y="4628753"/>
              <a:ext cx="1674706" cy="1422278"/>
            </a:xfrm>
            <a:prstGeom prst="round2SameRect">
              <a:avLst>
                <a:gd name="adj1" fmla="val 14857"/>
                <a:gd name="adj2" fmla="val 0"/>
              </a:avLst>
            </a:prstGeom>
            <a:solidFill>
              <a:schemeClr val="tx2"/>
            </a:solidFill>
            <a:ln w="28575">
              <a:solidFill>
                <a:schemeClr val="tx2"/>
              </a:solidFill>
            </a:ln>
          </p:spPr>
          <p:txBody>
            <a:bodyPr wrap="square" rtlCol="0">
              <a:noAutofit/>
            </a:bodyPr>
            <a:lstStyle/>
            <a:p>
              <a:pPr algn="ctr"/>
              <a:endParaRPr lang="en-GB" sz="2400" b="1" dirty="0">
                <a:latin typeface="微软雅黑" panose="020B0503020204020204" pitchFamily="34" charset="-122"/>
                <a:ea typeface="微软雅黑" panose="020B0503020204020204" pitchFamily="34" charset="-122"/>
              </a:endParaRPr>
            </a:p>
          </p:txBody>
        </p:sp>
        <p:sp>
          <p:nvSpPr>
            <p:cNvPr id="47" name="TextBox 46"/>
            <p:cNvSpPr txBox="1"/>
            <p:nvPr/>
          </p:nvSpPr>
          <p:spPr>
            <a:xfrm>
              <a:off x="239579" y="4843638"/>
              <a:ext cx="1594540" cy="1095116"/>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关键</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推荐</a:t>
              </a:r>
              <a:endParaRPr lang="en-GB" sz="2400" b="1" dirty="0">
                <a:solidFill>
                  <a:schemeClr val="bg1"/>
                </a:solidFill>
                <a:latin typeface="微软雅黑" panose="020B0503020204020204" pitchFamily="34" charset="-122"/>
                <a:ea typeface="微软雅黑" panose="020B0503020204020204" pitchFamily="34" charset="-122"/>
              </a:endParaRPr>
            </a:p>
          </p:txBody>
        </p:sp>
      </p:grpSp>
      <p:sp>
        <p:nvSpPr>
          <p:cNvPr id="44" name="Rectangle 43"/>
          <p:cNvSpPr/>
          <p:nvPr/>
        </p:nvSpPr>
        <p:spPr>
          <a:xfrm>
            <a:off x="2181436" y="1807927"/>
            <a:ext cx="9791490" cy="646331"/>
          </a:xfrm>
          <a:prstGeom prst="rect">
            <a:avLst/>
          </a:prstGeom>
        </p:spPr>
        <p:txBody>
          <a:bodyPr wrap="square" anchor="ctr">
            <a:noAutofit/>
          </a:bodyPr>
          <a:lstStyle/>
          <a:p>
            <a:pPr algn="ctr"/>
            <a:r>
              <a:rPr lang="zh-CN" altLang="en-US" sz="2600" spc="-30" dirty="0">
                <a:latin typeface="微软雅黑" panose="020B0503020204020204" pitchFamily="34" charset="-122"/>
                <a:ea typeface="微软雅黑" panose="020B0503020204020204" pitchFamily="34" charset="-122"/>
              </a:rPr>
              <a:t>尽量减少</a:t>
            </a:r>
            <a:r>
              <a:rPr lang="en-US" altLang="zh-CN" sz="2600" spc="-30" dirty="0">
                <a:latin typeface="微软雅黑" panose="020B0503020204020204" pitchFamily="34" charset="-122"/>
                <a:ea typeface="微软雅黑" panose="020B0503020204020204" pitchFamily="34" charset="-122"/>
              </a:rPr>
              <a:t>MS</a:t>
            </a:r>
            <a:r>
              <a:rPr lang="zh-CN" altLang="en-US" sz="2600" spc="-30" dirty="0">
                <a:latin typeface="微软雅黑" panose="020B0503020204020204" pitchFamily="34" charset="-122"/>
                <a:ea typeface="微软雅黑" panose="020B0503020204020204" pitchFamily="34" charset="-122"/>
              </a:rPr>
              <a:t>诊断延迟和启动</a:t>
            </a:r>
            <a:r>
              <a:rPr lang="en-US" altLang="zh-CN" sz="2600" spc="-30" dirty="0">
                <a:latin typeface="微软雅黑" panose="020B0503020204020204" pitchFamily="34" charset="-122"/>
                <a:ea typeface="微软雅黑" panose="020B0503020204020204" pitchFamily="34" charset="-122"/>
              </a:rPr>
              <a:t>DMT</a:t>
            </a:r>
            <a:r>
              <a:rPr lang="zh-CN" altLang="en-US" sz="2600" spc="-30" dirty="0">
                <a:latin typeface="微软雅黑" panose="020B0503020204020204" pitchFamily="34" charset="-122"/>
                <a:ea typeface="微软雅黑" panose="020B0503020204020204" pitchFamily="34" charset="-122"/>
              </a:rPr>
              <a:t>治疗延迟，</a:t>
            </a:r>
            <a:endParaRPr lang="en-US" altLang="zh-CN" sz="2600" spc="-30" dirty="0">
              <a:latin typeface="微软雅黑" panose="020B0503020204020204" pitchFamily="34" charset="-122"/>
              <a:ea typeface="微软雅黑" panose="020B0503020204020204" pitchFamily="34" charset="-122"/>
            </a:endParaRPr>
          </a:p>
          <a:p>
            <a:pPr algn="ctr"/>
            <a:r>
              <a:rPr lang="zh-CN" altLang="en-US" sz="2600" spc="-30" dirty="0">
                <a:latin typeface="微软雅黑" panose="020B0503020204020204" pitchFamily="34" charset="-122"/>
                <a:ea typeface="微软雅黑" panose="020B0503020204020204" pitchFamily="34" charset="-122"/>
              </a:rPr>
              <a:t>因为这可导致不可逆的残疾进展</a:t>
            </a:r>
            <a:endParaRPr lang="en-GB" sz="2600" spc="-30" dirty="0">
              <a:latin typeface="微软雅黑" panose="020B0503020204020204" pitchFamily="34" charset="-122"/>
              <a:ea typeface="微软雅黑" panose="020B0503020204020204" pitchFamily="34" charset="-122"/>
            </a:endParaRPr>
          </a:p>
        </p:txBody>
      </p:sp>
      <p:pic>
        <p:nvPicPr>
          <p:cNvPr id="25" name="Picture 2" descr="Z:\POLICY\MS\OHPF Multi-sponsor\OHPF012 medical education\Production\icons\OHPF012_Three icons_Minimize delay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3511" y="-4763"/>
            <a:ext cx="1342430" cy="134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136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2. </a:t>
            </a:r>
            <a:r>
              <a:rPr lang="zh-CN" altLang="en-US" dirty="0"/>
              <a:t>监测疾病活动并针对某个目标进行治疗</a:t>
            </a:r>
            <a:endParaRPr lang="en-GB" dirty="0"/>
          </a:p>
        </p:txBody>
      </p:sp>
      <p:sp>
        <p:nvSpPr>
          <p:cNvPr id="6" name="Text Placeholder 5"/>
          <p:cNvSpPr>
            <a:spLocks noGrp="1"/>
          </p:cNvSpPr>
          <p:nvPr>
            <p:ph type="body" sz="quarter" idx="14"/>
          </p:nvPr>
        </p:nvSpPr>
        <p:spPr/>
        <p:txBody>
          <a:bodyPr/>
          <a:lstStyle/>
          <a:p>
            <a:r>
              <a:rPr lang="en-GB" dirty="0"/>
              <a:t>DMT, </a:t>
            </a:r>
            <a:r>
              <a:rPr lang="zh-CN" altLang="en-US" dirty="0"/>
              <a:t>疾病修正治疗</a:t>
            </a:r>
            <a:endParaRPr lang="en-US" dirty="0"/>
          </a:p>
        </p:txBody>
      </p:sp>
      <p:sp>
        <p:nvSpPr>
          <p:cNvPr id="43" name="Rounded Rectangle 42"/>
          <p:cNvSpPr/>
          <p:nvPr/>
        </p:nvSpPr>
        <p:spPr>
          <a:xfrm>
            <a:off x="2241236" y="3039764"/>
            <a:ext cx="7757171" cy="1087162"/>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r>
              <a:rPr lang="zh-CN" altLang="en-US" sz="2800" dirty="0">
                <a:solidFill>
                  <a:schemeClr val="tx1"/>
                </a:solidFill>
              </a:rPr>
              <a:t>提供所有的</a:t>
            </a:r>
            <a:r>
              <a:rPr lang="en-US" altLang="zh-CN" sz="2800" dirty="0">
                <a:solidFill>
                  <a:schemeClr val="tx1"/>
                </a:solidFill>
              </a:rPr>
              <a:t>DMT</a:t>
            </a:r>
            <a:r>
              <a:rPr lang="zh-CN" altLang="en-US" sz="2800" dirty="0">
                <a:solidFill>
                  <a:schemeClr val="tx1"/>
                </a:solidFill>
              </a:rPr>
              <a:t>，并选择最合适的治疗</a:t>
            </a:r>
            <a:endParaRPr lang="en-GB" sz="2800" dirty="0">
              <a:solidFill>
                <a:schemeClr val="tx1"/>
              </a:solidFill>
            </a:endParaRPr>
          </a:p>
        </p:txBody>
      </p:sp>
      <p:sp>
        <p:nvSpPr>
          <p:cNvPr id="16" name="Rounded Rectangle 15"/>
          <p:cNvSpPr/>
          <p:nvPr/>
        </p:nvSpPr>
        <p:spPr>
          <a:xfrm>
            <a:off x="410646" y="1575204"/>
            <a:ext cx="7757171" cy="61489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indent="-457200">
              <a:lnSpc>
                <a:spcPct val="120000"/>
              </a:lnSpc>
            </a:pPr>
            <a:r>
              <a:rPr lang="zh-CN" altLang="en-US" sz="2800" dirty="0">
                <a:solidFill>
                  <a:schemeClr val="tx1"/>
                </a:solidFill>
              </a:rPr>
              <a:t>共同决策</a:t>
            </a:r>
            <a:endParaRPr lang="en-GB" sz="2800" dirty="0">
              <a:solidFill>
                <a:schemeClr val="tx1"/>
              </a:solidFill>
            </a:endParaRPr>
          </a:p>
        </p:txBody>
      </p:sp>
      <p:sp>
        <p:nvSpPr>
          <p:cNvPr id="41" name="Rounded Rectangle 40"/>
          <p:cNvSpPr/>
          <p:nvPr/>
        </p:nvSpPr>
        <p:spPr>
          <a:xfrm>
            <a:off x="1325941" y="2307484"/>
            <a:ext cx="7757171" cy="61489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zh-CN" altLang="en-US" sz="2800" dirty="0">
                <a:solidFill>
                  <a:schemeClr val="tx1"/>
                </a:solidFill>
              </a:rPr>
              <a:t>鼓励采取脑健康的生活方式</a:t>
            </a:r>
            <a:endParaRPr lang="en-GB" sz="2800" dirty="0">
              <a:solidFill>
                <a:schemeClr val="tx1"/>
              </a:solidFill>
            </a:endParaRPr>
          </a:p>
        </p:txBody>
      </p:sp>
      <p:sp>
        <p:nvSpPr>
          <p:cNvPr id="9" name="Rounded Rectangle 8"/>
          <p:cNvSpPr/>
          <p:nvPr/>
        </p:nvSpPr>
        <p:spPr>
          <a:xfrm>
            <a:off x="3156531" y="4244316"/>
            <a:ext cx="7757171" cy="1087162"/>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r>
              <a:rPr lang="zh-CN" altLang="en-US" sz="2800" dirty="0">
                <a:solidFill>
                  <a:schemeClr val="tx1"/>
                </a:solidFill>
              </a:rPr>
              <a:t>监测和评估疾病活动的临床和亚临床指标</a:t>
            </a:r>
            <a:endParaRPr lang="en-GB" sz="2800" dirty="0">
              <a:solidFill>
                <a:schemeClr val="tx1"/>
              </a:solidFill>
            </a:endParaRPr>
          </a:p>
        </p:txBody>
      </p:sp>
      <p:sp>
        <p:nvSpPr>
          <p:cNvPr id="11" name="Rounded Rectangle 10"/>
          <p:cNvSpPr/>
          <p:nvPr/>
        </p:nvSpPr>
        <p:spPr>
          <a:xfrm>
            <a:off x="4071826" y="5448869"/>
            <a:ext cx="7757171" cy="1086703"/>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r>
              <a:rPr lang="zh-CN" altLang="en-US" sz="2800" dirty="0">
                <a:solidFill>
                  <a:schemeClr val="tx1"/>
                </a:solidFill>
              </a:rPr>
              <a:t>如果治疗反应不理想考虑换药</a:t>
            </a:r>
            <a:endParaRPr lang="en-GB" sz="2800" dirty="0">
              <a:solidFill>
                <a:schemeClr val="tx1"/>
              </a:solidFill>
            </a:endParaRPr>
          </a:p>
        </p:txBody>
      </p:sp>
      <p:pic>
        <p:nvPicPr>
          <p:cNvPr id="12" name="Picture 2" descr="Z:\POLICY\MS\OHPF Multi-sponsor\OHPF012 medical education\Production\icons\OHPF012_Three icons_Treat to 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493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共同决策</a:t>
            </a:r>
            <a:endParaRPr lang="en-US" dirty="0">
              <a:latin typeface="微软雅黑" panose="020B0503020204020204" pitchFamily="34" charset="-122"/>
              <a:ea typeface="微软雅黑" panose="020B0503020204020204" pitchFamily="34" charset="-122"/>
            </a:endParaRPr>
          </a:p>
        </p:txBody>
      </p:sp>
      <p:sp>
        <p:nvSpPr>
          <p:cNvPr id="6" name="Content Placeholder 5"/>
          <p:cNvSpPr>
            <a:spLocks noGrp="1"/>
          </p:cNvSpPr>
          <p:nvPr>
            <p:ph idx="1"/>
          </p:nvPr>
        </p:nvSpPr>
        <p:spPr>
          <a:xfrm>
            <a:off x="509464" y="1597822"/>
            <a:ext cx="10795846" cy="4525963"/>
          </a:xfrm>
        </p:spPr>
        <p:txBody>
          <a:bodyPr>
            <a:noAutofit/>
          </a:bodyPr>
          <a:lstStyle/>
          <a:p>
            <a:r>
              <a:rPr lang="zh-CN" altLang="en-US" sz="2400" dirty="0">
                <a:latin typeface="微软雅黑" panose="020B0503020204020204" pitchFamily="34" charset="-122"/>
                <a:ea typeface="微软雅黑" panose="020B0503020204020204" pitchFamily="34" charset="-122"/>
              </a:rPr>
              <a:t>设立明确的治疗目标</a:t>
            </a:r>
            <a:r>
              <a:rPr lang="en-GB" sz="2400" dirty="0">
                <a:latin typeface="微软雅黑" panose="020B0503020204020204" pitchFamily="34" charset="-122"/>
                <a:ea typeface="微软雅黑" panose="020B0503020204020204" pitchFamily="34" charset="-122"/>
              </a:rPr>
              <a:t> </a:t>
            </a:r>
          </a:p>
          <a:p>
            <a:r>
              <a:rPr lang="zh-CN" altLang="en-US" sz="2400" dirty="0">
                <a:latin typeface="微软雅黑" panose="020B0503020204020204" pitchFamily="34" charset="-122"/>
                <a:ea typeface="微软雅黑" panose="020B0503020204020204" pitchFamily="34" charset="-122"/>
              </a:rPr>
              <a:t>让</a:t>
            </a:r>
            <a:r>
              <a:rPr lang="en-US" altLang="zh-CN" sz="2400" dirty="0">
                <a:latin typeface="微软雅黑" panose="020B0503020204020204" pitchFamily="34" charset="-122"/>
                <a:ea typeface="微软雅黑" panose="020B0503020204020204" pitchFamily="34" charset="-122"/>
              </a:rPr>
              <a:t>MS</a:t>
            </a:r>
            <a:r>
              <a:rPr lang="zh-CN" altLang="en-US" sz="2400" dirty="0">
                <a:latin typeface="微软雅黑" panose="020B0503020204020204" pitchFamily="34" charset="-122"/>
                <a:ea typeface="微软雅黑" panose="020B0503020204020204" pitchFamily="34" charset="-122"/>
              </a:rPr>
              <a:t>患者主动参与决策</a:t>
            </a:r>
            <a:endParaRPr lang="en-GB"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通过解释，使</a:t>
            </a:r>
            <a:r>
              <a:rPr lang="en-US" altLang="zh-CN" sz="2400" dirty="0">
                <a:latin typeface="微软雅黑" panose="020B0503020204020204" pitchFamily="34" charset="-122"/>
                <a:ea typeface="微软雅黑" panose="020B0503020204020204" pitchFamily="34" charset="-122"/>
              </a:rPr>
              <a:t>MS</a:t>
            </a:r>
            <a:r>
              <a:rPr lang="zh-CN" altLang="en-US" sz="2400" dirty="0">
                <a:latin typeface="微软雅黑" panose="020B0503020204020204" pitchFamily="34" charset="-122"/>
                <a:ea typeface="微软雅黑" panose="020B0503020204020204" pitchFamily="34" charset="-122"/>
              </a:rPr>
              <a:t>患者在制定治疗决策的过程中充分知情</a:t>
            </a:r>
            <a:r>
              <a:rPr lang="en-GB" sz="2400" dirty="0">
                <a:latin typeface="微软雅黑" panose="020B0503020204020204" pitchFamily="34" charset="-122"/>
                <a:ea typeface="微软雅黑" panose="020B0503020204020204" pitchFamily="34" charset="-122"/>
              </a:rPr>
              <a:t>:</a:t>
            </a:r>
          </a:p>
          <a:p>
            <a:pPr lvl="1"/>
            <a:r>
              <a:rPr lang="zh-CN" altLang="en-US" sz="2000" dirty="0">
                <a:latin typeface="微软雅黑" panose="020B0503020204020204" pitchFamily="34" charset="-122"/>
                <a:ea typeface="微软雅黑" panose="020B0503020204020204" pitchFamily="34" charset="-122"/>
              </a:rPr>
              <a:t>脑健康生活方式的原则和益处</a:t>
            </a:r>
            <a:endParaRPr lang="en-GB" sz="2000" dirty="0">
              <a:latin typeface="微软雅黑" panose="020B0503020204020204" pitchFamily="34" charset="-122"/>
              <a:ea typeface="微软雅黑" panose="020B0503020204020204" pitchFamily="34" charset="-122"/>
            </a:endParaRPr>
          </a:p>
          <a:p>
            <a:pPr lvl="1"/>
            <a:r>
              <a:rPr lang="zh-CN" altLang="en-US" sz="2000" dirty="0">
                <a:latin typeface="微软雅黑" panose="020B0503020204020204" pitchFamily="34" charset="-122"/>
                <a:ea typeface="微软雅黑" panose="020B0503020204020204" pitchFamily="34" charset="-122"/>
              </a:rPr>
              <a:t>早期使用可以改变病程的药物治疗的获益</a:t>
            </a:r>
            <a:endParaRPr lang="en-GB" sz="2000" dirty="0">
              <a:latin typeface="微软雅黑" panose="020B0503020204020204" pitchFamily="34" charset="-122"/>
              <a:ea typeface="微软雅黑" panose="020B0503020204020204" pitchFamily="34" charset="-122"/>
            </a:endParaRPr>
          </a:p>
          <a:p>
            <a:pPr lvl="1"/>
            <a:r>
              <a:rPr lang="zh-CN" altLang="en-US" sz="2000" dirty="0">
                <a:latin typeface="微软雅黑" panose="020B0503020204020204" pitchFamily="34" charset="-122"/>
                <a:ea typeface="微软雅黑" panose="020B0503020204020204" pitchFamily="34" charset="-122"/>
              </a:rPr>
              <a:t>治疗不足或治疗不理想可能会导致的结果</a:t>
            </a:r>
            <a:endParaRPr lang="en-GB" sz="20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通过帮助</a:t>
            </a:r>
            <a:r>
              <a:rPr lang="en-US" altLang="zh-CN" sz="2400" dirty="0">
                <a:latin typeface="微软雅黑" panose="020B0503020204020204" pitchFamily="34" charset="-122"/>
                <a:ea typeface="微软雅黑" panose="020B0503020204020204" pitchFamily="34" charset="-122"/>
              </a:rPr>
              <a:t>MS</a:t>
            </a:r>
            <a:r>
              <a:rPr lang="zh-CN" altLang="en-US" sz="2400" dirty="0">
                <a:latin typeface="微软雅黑" panose="020B0503020204020204" pitchFamily="34" charset="-122"/>
                <a:ea typeface="微软雅黑" panose="020B0503020204020204" pitchFamily="34" charset="-122"/>
              </a:rPr>
              <a:t>患者了解疾病和治疗方法</a:t>
            </a:r>
            <a:r>
              <a:rPr lang="en-GB" altLang="zh-CN" sz="2400" baseline="300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，以及帮助他们与护理团队建立良好的关系</a:t>
            </a:r>
            <a:r>
              <a:rPr lang="en-GB" altLang="zh-CN" sz="2400" baseline="30000" dirty="0">
                <a:latin typeface="微软雅黑" panose="020B0503020204020204" pitchFamily="34" charset="-122"/>
                <a:ea typeface="微软雅黑" panose="020B0503020204020204" pitchFamily="34" charset="-122"/>
              </a:rPr>
              <a:t>2,3</a:t>
            </a:r>
            <a:r>
              <a:rPr lang="zh-CN" altLang="en-US" sz="2400" dirty="0">
                <a:latin typeface="微软雅黑" panose="020B0503020204020204" pitchFamily="34" charset="-122"/>
                <a:ea typeface="微软雅黑" panose="020B0503020204020204" pitchFamily="34" charset="-122"/>
              </a:rPr>
              <a:t>，来鼓励他们坚持</a:t>
            </a:r>
            <a:r>
              <a:rPr lang="en-US" altLang="zh-CN" sz="2400" dirty="0">
                <a:latin typeface="微软雅黑" panose="020B0503020204020204" pitchFamily="34" charset="-122"/>
                <a:ea typeface="微软雅黑" panose="020B0503020204020204" pitchFamily="34" charset="-122"/>
              </a:rPr>
              <a:t>DMT</a:t>
            </a:r>
            <a:r>
              <a:rPr lang="zh-CN" altLang="en-US" sz="2400" dirty="0">
                <a:latin typeface="微软雅黑" panose="020B0503020204020204" pitchFamily="34" charset="-122"/>
                <a:ea typeface="微软雅黑" panose="020B0503020204020204" pitchFamily="34" charset="-122"/>
              </a:rPr>
              <a:t>治疗</a:t>
            </a:r>
            <a:endParaRPr lang="en-GB" sz="2400" baseline="30000" dirty="0">
              <a:latin typeface="微软雅黑" panose="020B0503020204020204" pitchFamily="34" charset="-122"/>
              <a:ea typeface="微软雅黑" panose="020B0503020204020204" pitchFamily="34" charset="-122"/>
            </a:endParaRPr>
          </a:p>
          <a:p>
            <a:pPr lvl="1"/>
            <a:r>
              <a:rPr lang="zh-CN" altLang="en-US" sz="2000" dirty="0">
                <a:latin typeface="微软雅黑" panose="020B0503020204020204" pitchFamily="34" charset="-122"/>
                <a:ea typeface="微软雅黑" panose="020B0503020204020204" pitchFamily="34" charset="-122"/>
              </a:rPr>
              <a:t>坚持</a:t>
            </a:r>
            <a:r>
              <a:rPr lang="en-US" altLang="zh-CN" sz="2000" dirty="0">
                <a:latin typeface="微软雅黑" panose="020B0503020204020204" pitchFamily="34" charset="-122"/>
                <a:ea typeface="微软雅黑" panose="020B0503020204020204" pitchFamily="34" charset="-122"/>
              </a:rPr>
              <a:t>DMT</a:t>
            </a:r>
            <a:r>
              <a:rPr lang="zh-CN" altLang="en-US" sz="2000" dirty="0">
                <a:latin typeface="微软雅黑" panose="020B0503020204020204" pitchFamily="34" charset="-122"/>
                <a:ea typeface="微软雅黑" panose="020B0503020204020204" pitchFamily="34" charset="-122"/>
              </a:rPr>
              <a:t>治疗与减少复发和降低治疗成本相关</a:t>
            </a:r>
            <a:r>
              <a:rPr lang="en-GB" sz="2000" baseline="30000" dirty="0">
                <a:latin typeface="微软雅黑" panose="020B0503020204020204" pitchFamily="34" charset="-122"/>
                <a:ea typeface="微软雅黑" panose="020B0503020204020204" pitchFamily="34" charset="-122"/>
              </a:rPr>
              <a:t>3</a:t>
            </a:r>
          </a:p>
        </p:txBody>
      </p:sp>
      <p:sp>
        <p:nvSpPr>
          <p:cNvPr id="7" name="Text Placeholder 6"/>
          <p:cNvSpPr>
            <a:spLocks noGrp="1"/>
          </p:cNvSpPr>
          <p:nvPr>
            <p:ph type="body" sz="quarter" idx="14"/>
          </p:nvPr>
        </p:nvSpPr>
        <p:spPr>
          <a:xfrm>
            <a:off x="528138" y="6396337"/>
            <a:ext cx="10777635" cy="461665"/>
          </a:xfrm>
        </p:spPr>
        <p:txBody>
          <a:bodyPr/>
          <a:lstStyle/>
          <a:p>
            <a:r>
              <a:rPr lang="en-GB" dirty="0">
                <a:latin typeface="微软雅黑" panose="020B0503020204020204" pitchFamily="34" charset="-122"/>
                <a:ea typeface="微软雅黑" panose="020B0503020204020204" pitchFamily="34" charset="-122"/>
              </a:rPr>
              <a:t>DMT, </a:t>
            </a:r>
            <a:r>
              <a:rPr lang="zh-CN" altLang="en-US" dirty="0">
                <a:latin typeface="微软雅黑" panose="020B0503020204020204" pitchFamily="34" charset="-122"/>
                <a:ea typeface="微软雅黑" panose="020B0503020204020204" pitchFamily="34" charset="-122"/>
              </a:rPr>
              <a:t>疾病修正治疗</a:t>
            </a:r>
            <a:r>
              <a:rPr lang="en-GB" dirty="0">
                <a:latin typeface="微软雅黑" panose="020B0503020204020204" pitchFamily="34" charset="-122"/>
                <a:ea typeface="微软雅黑" panose="020B0503020204020204" pitchFamily="34" charset="-122"/>
              </a:rPr>
              <a:t/>
            </a:r>
            <a:br>
              <a:rPr lang="en-GB" dirty="0">
                <a:latin typeface="微软雅黑" panose="020B0503020204020204" pitchFamily="34" charset="-122"/>
                <a:ea typeface="微软雅黑" panose="020B0503020204020204" pitchFamily="34" charset="-122"/>
              </a:rPr>
            </a:br>
            <a:r>
              <a:rPr lang="en-US" dirty="0">
                <a:latin typeface="微软雅黑" panose="020B0503020204020204" pitchFamily="34" charset="-122"/>
                <a:ea typeface="微软雅黑" panose="020B0503020204020204" pitchFamily="34" charset="-122"/>
              </a:rPr>
              <a:t>1. de Seze J </a:t>
            </a:r>
            <a:r>
              <a:rPr lang="en-US" i="1" dirty="0">
                <a:latin typeface="微软雅黑" panose="020B0503020204020204" pitchFamily="34" charset="-122"/>
                <a:ea typeface="微软雅黑" panose="020B0503020204020204" pitchFamily="34" charset="-122"/>
              </a:rPr>
              <a:t>et al</a:t>
            </a:r>
            <a:r>
              <a:rPr lang="en-US" dirty="0">
                <a:latin typeface="微软雅黑" panose="020B0503020204020204" pitchFamily="34" charset="-122"/>
                <a:ea typeface="微软雅黑" panose="020B0503020204020204" pitchFamily="34" charset="-122"/>
              </a:rPr>
              <a:t>., 2012; 2. Remington G </a:t>
            </a:r>
            <a:r>
              <a:rPr lang="en-US" i="1" dirty="0">
                <a:latin typeface="微软雅黑" panose="020B0503020204020204" pitchFamily="34" charset="-122"/>
                <a:ea typeface="微软雅黑" panose="020B0503020204020204" pitchFamily="34" charset="-122"/>
              </a:rPr>
              <a:t>et al</a:t>
            </a:r>
            <a:r>
              <a:rPr lang="en-US" dirty="0">
                <a:latin typeface="微软雅黑" panose="020B0503020204020204" pitchFamily="34" charset="-122"/>
                <a:ea typeface="微软雅黑" panose="020B0503020204020204" pitchFamily="34" charset="-122"/>
              </a:rPr>
              <a:t>.,</a:t>
            </a:r>
            <a:r>
              <a:rPr lang="en-GB" dirty="0">
                <a:latin typeface="微软雅黑" panose="020B0503020204020204" pitchFamily="34" charset="-122"/>
                <a:ea typeface="微软雅黑" panose="020B0503020204020204" pitchFamily="34" charset="-122"/>
              </a:rPr>
              <a:t> 2013; 3. </a:t>
            </a:r>
            <a:r>
              <a:rPr lang="en-US" dirty="0">
                <a:latin typeface="微软雅黑" panose="020B0503020204020204" pitchFamily="34" charset="-122"/>
                <a:ea typeface="微软雅黑" panose="020B0503020204020204" pitchFamily="34" charset="-122"/>
              </a:rPr>
              <a:t>Bunz TJ </a:t>
            </a:r>
            <a:r>
              <a:rPr lang="en-US"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2013</a:t>
            </a:r>
            <a:endParaRPr lang="en-US" dirty="0">
              <a:latin typeface="微软雅黑" panose="020B0503020204020204" pitchFamily="34" charset="-122"/>
              <a:ea typeface="微软雅黑" panose="020B0503020204020204" pitchFamily="34" charset="-122"/>
            </a:endParaRPr>
          </a:p>
        </p:txBody>
      </p:sp>
      <p:pic>
        <p:nvPicPr>
          <p:cNvPr id="10" name="Picture 2" descr="Z:\POLICY\MS\OHPF Multi-sponsor\OHPF012 medical education\Production\icons\OHPF012_Three icons_Treat to 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238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txBox="1">
            <a:spLocks/>
          </p:cNvSpPr>
          <p:nvPr/>
        </p:nvSpPr>
        <p:spPr>
          <a:xfrm>
            <a:off x="509464" y="1597822"/>
            <a:ext cx="5398154" cy="4751221"/>
          </a:xfrm>
          <a:prstGeom prst="rect">
            <a:avLst/>
          </a:prstGeom>
        </p:spPr>
        <p:txBody>
          <a:bodyPr vert="horz" lIns="0" tIns="45720" rIns="20160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endParaRPr>
          </a:p>
        </p:txBody>
      </p:sp>
      <p:sp>
        <p:nvSpPr>
          <p:cNvPr id="12" name="Title 1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采取脑健康的生活方式</a:t>
            </a:r>
            <a:endParaRPr lang="en-US" dirty="0">
              <a:latin typeface="微软雅黑" panose="020B0503020204020204" pitchFamily="34" charset="-122"/>
              <a:ea typeface="微软雅黑" panose="020B0503020204020204" pitchFamily="34" charset="-122"/>
            </a:endParaRPr>
          </a:p>
        </p:txBody>
      </p:sp>
      <p:sp>
        <p:nvSpPr>
          <p:cNvPr id="20" name="Content Placeholder 19"/>
          <p:cNvSpPr>
            <a:spLocks noGrp="1"/>
          </p:cNvSpPr>
          <p:nvPr>
            <p:ph idx="1"/>
          </p:nvPr>
        </p:nvSpPr>
        <p:spPr/>
        <p:txBody>
          <a:bodyPr>
            <a:noAutofit/>
          </a:bodyPr>
          <a:lstStyle/>
          <a:p>
            <a:r>
              <a:rPr lang="zh-CN" altLang="en-US" dirty="0">
                <a:latin typeface="微软雅黑" panose="020B0503020204020204" pitchFamily="34" charset="-122"/>
                <a:ea typeface="微软雅黑" panose="020B0503020204020204" pitchFamily="34" charset="-122"/>
              </a:rPr>
              <a:t>脑健康的生活方式包括</a:t>
            </a:r>
            <a:r>
              <a:rPr lang="en-GB" dirty="0">
                <a:latin typeface="微软雅黑" panose="020B0503020204020204" pitchFamily="34" charset="-122"/>
                <a:ea typeface="微软雅黑" panose="020B0503020204020204" pitchFamily="34" charset="-122"/>
              </a:rPr>
              <a:t>:</a:t>
            </a:r>
          </a:p>
          <a:p>
            <a:pPr lvl="1"/>
            <a:r>
              <a:rPr lang="zh-CN" altLang="en-US" dirty="0">
                <a:latin typeface="微软雅黑" panose="020B0503020204020204" pitchFamily="34" charset="-122"/>
                <a:ea typeface="微软雅黑" panose="020B0503020204020204" pitchFamily="34" charset="-122"/>
              </a:rPr>
              <a:t>加强运动以提高认知储备</a:t>
            </a:r>
            <a:endParaRPr lang="en-GB" dirty="0">
              <a:latin typeface="微软雅黑" panose="020B0503020204020204" pitchFamily="34" charset="-122"/>
              <a:ea typeface="微软雅黑" panose="020B0503020204020204" pitchFamily="34" charset="-122"/>
            </a:endParaRPr>
          </a:p>
          <a:p>
            <a:pPr lvl="1"/>
            <a:r>
              <a:rPr lang="zh-CN" altLang="en-US" dirty="0">
                <a:latin typeface="微软雅黑" panose="020B0503020204020204" pitchFamily="34" charset="-122"/>
                <a:ea typeface="微软雅黑" panose="020B0503020204020204" pitchFamily="34" charset="-122"/>
              </a:rPr>
              <a:t>增加心血管机能</a:t>
            </a:r>
            <a:endParaRPr lang="en-GB" dirty="0">
              <a:latin typeface="微软雅黑" panose="020B0503020204020204" pitchFamily="34" charset="-122"/>
              <a:ea typeface="微软雅黑" panose="020B0503020204020204" pitchFamily="34" charset="-122"/>
            </a:endParaRPr>
          </a:p>
          <a:p>
            <a:pPr lvl="1"/>
            <a:r>
              <a:rPr lang="zh-CN" altLang="en-US" dirty="0">
                <a:latin typeface="微软雅黑" panose="020B0503020204020204" pitchFamily="34" charset="-122"/>
                <a:ea typeface="微软雅黑" panose="020B0503020204020204" pitchFamily="34" charset="-122"/>
              </a:rPr>
              <a:t>减少酒精摄入</a:t>
            </a:r>
            <a:endParaRPr lang="en-GB" dirty="0">
              <a:latin typeface="微软雅黑" panose="020B0503020204020204" pitchFamily="34" charset="-122"/>
              <a:ea typeface="微软雅黑" panose="020B0503020204020204" pitchFamily="34" charset="-122"/>
            </a:endParaRPr>
          </a:p>
          <a:p>
            <a:pPr lvl="1"/>
            <a:r>
              <a:rPr lang="zh-CN" altLang="en-US" dirty="0">
                <a:latin typeface="微软雅黑" panose="020B0503020204020204" pitchFamily="34" charset="-122"/>
                <a:ea typeface="微软雅黑" panose="020B0503020204020204" pitchFamily="34" charset="-122"/>
              </a:rPr>
              <a:t>减少吸烟</a:t>
            </a:r>
            <a:endParaRPr lang="en-GB" dirty="0">
              <a:latin typeface="微软雅黑" panose="020B0503020204020204" pitchFamily="34" charset="-122"/>
              <a:ea typeface="微软雅黑" panose="020B0503020204020204" pitchFamily="34" charset="-122"/>
            </a:endParaRPr>
          </a:p>
          <a:p>
            <a:pPr lvl="1"/>
            <a:r>
              <a:rPr lang="zh-CN" altLang="en-US" dirty="0">
                <a:latin typeface="微软雅黑" panose="020B0503020204020204" pitchFamily="34" charset="-122"/>
                <a:ea typeface="微软雅黑" panose="020B0503020204020204" pitchFamily="34" charset="-122"/>
              </a:rPr>
              <a:t>避免维生素</a:t>
            </a:r>
            <a:r>
              <a:rPr lang="en-US" altLang="zh-CN" dirty="0">
                <a:latin typeface="微软雅黑" panose="020B0503020204020204" pitchFamily="34" charset="-122"/>
                <a:ea typeface="微软雅黑" panose="020B0503020204020204" pitchFamily="34" charset="-122"/>
              </a:rPr>
              <a:t>D</a:t>
            </a:r>
            <a:r>
              <a:rPr lang="zh-CN" altLang="en-US" dirty="0">
                <a:latin typeface="微软雅黑" panose="020B0503020204020204" pitchFamily="34" charset="-122"/>
                <a:ea typeface="微软雅黑" panose="020B0503020204020204" pitchFamily="34" charset="-122"/>
              </a:rPr>
              <a:t>缺乏</a:t>
            </a:r>
            <a:endParaRPr lang="en-GB" dirty="0">
              <a:latin typeface="微软雅黑" panose="020B0503020204020204" pitchFamily="34" charset="-122"/>
              <a:ea typeface="微软雅黑" panose="020B0503020204020204" pitchFamily="34" charset="-122"/>
            </a:endParaRPr>
          </a:p>
          <a:p>
            <a:pPr lvl="1"/>
            <a:r>
              <a:rPr lang="zh-CN" altLang="en-US" dirty="0">
                <a:latin typeface="微软雅黑" panose="020B0503020204020204" pitchFamily="34" charset="-122"/>
                <a:ea typeface="微软雅黑" panose="020B0503020204020204" pitchFamily="34" charset="-122"/>
              </a:rPr>
              <a:t>优化对并发症的控制</a:t>
            </a:r>
            <a:endParaRPr lang="en-GB" dirty="0">
              <a:latin typeface="微软雅黑" panose="020B0503020204020204" pitchFamily="34" charset="-122"/>
              <a:ea typeface="微软雅黑" panose="020B0503020204020204" pitchFamily="34" charset="-122"/>
            </a:endParaRPr>
          </a:p>
          <a:p>
            <a:pPr lvl="2"/>
            <a:r>
              <a:rPr lang="zh-CN" altLang="en-US" dirty="0">
                <a:latin typeface="微软雅黑" panose="020B0503020204020204" pitchFamily="34" charset="-122"/>
                <a:ea typeface="微软雅黑" panose="020B0503020204020204" pitchFamily="34" charset="-122"/>
              </a:rPr>
              <a:t>减少并发症对</a:t>
            </a:r>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疾病进程的不良影响</a:t>
            </a:r>
            <a:endParaRPr lang="en-GB" dirty="0">
              <a:latin typeface="微软雅黑" panose="020B0503020204020204" pitchFamily="34" charset="-122"/>
              <a:ea typeface="微软雅黑" panose="020B0503020204020204" pitchFamily="34" charset="-122"/>
            </a:endParaRPr>
          </a:p>
          <a:p>
            <a:pPr lvl="2"/>
            <a:r>
              <a:rPr lang="zh-CN" altLang="en-US" dirty="0">
                <a:latin typeface="微软雅黑" panose="020B0503020204020204" pitchFamily="34" charset="-122"/>
                <a:ea typeface="微软雅黑" panose="020B0503020204020204" pitchFamily="34" charset="-122"/>
              </a:rPr>
              <a:t>限制与</a:t>
            </a:r>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不相关的潜在残疾</a:t>
            </a:r>
            <a:endParaRPr lang="en-GB" dirty="0">
              <a:latin typeface="微软雅黑" panose="020B0503020204020204" pitchFamily="34" charset="-122"/>
              <a:ea typeface="微软雅黑" panose="020B0503020204020204" pitchFamily="34" charset="-122"/>
            </a:endParaRPr>
          </a:p>
        </p:txBody>
      </p:sp>
      <p:sp>
        <p:nvSpPr>
          <p:cNvPr id="3" name="Text Placeholder 2"/>
          <p:cNvSpPr>
            <a:spLocks noGrp="1"/>
          </p:cNvSpPr>
          <p:nvPr>
            <p:ph type="body" sz="quarter" idx="14"/>
          </p:nvPr>
        </p:nvSpPr>
        <p:spPr/>
        <p:txBody>
          <a:bodyPr/>
          <a:lstStyle/>
          <a:p>
            <a:endParaRPr lang="en-US">
              <a:latin typeface="微软雅黑" panose="020B0503020204020204" pitchFamily="34" charset="-122"/>
              <a:ea typeface="微软雅黑" panose="020B0503020204020204" pitchFamily="34" charset="-122"/>
            </a:endParaRPr>
          </a:p>
        </p:txBody>
      </p:sp>
      <p:sp>
        <p:nvSpPr>
          <p:cNvPr id="2" name="TextBox 1"/>
          <p:cNvSpPr txBox="1"/>
          <p:nvPr/>
        </p:nvSpPr>
        <p:spPr>
          <a:xfrm>
            <a:off x="13307438" y="2782113"/>
            <a:ext cx="473206" cy="646331"/>
          </a:xfrm>
          <a:prstGeom prst="rect">
            <a:avLst/>
          </a:prstGeom>
          <a:noFill/>
        </p:spPr>
        <p:txBody>
          <a:bodyPr wrap="none" rtlCol="0">
            <a:spAutoFit/>
          </a:bodyPr>
          <a:lstStyle/>
          <a:p>
            <a:pPr marL="285750" indent="-285750">
              <a:buFontTx/>
              <a:buChar char="-"/>
            </a:pPr>
            <a:endParaRPr lang="en-GB" dirty="0">
              <a:latin typeface="微软雅黑" panose="020B0503020204020204" pitchFamily="34" charset="-122"/>
              <a:ea typeface="微软雅黑" panose="020B0503020204020204" pitchFamily="34" charset="-122"/>
            </a:endParaRPr>
          </a:p>
          <a:p>
            <a:endParaRPr lang="en-US" b="1" dirty="0">
              <a:latin typeface="微软雅黑" panose="020B0503020204020204" pitchFamily="34" charset="-122"/>
              <a:ea typeface="微软雅黑" panose="020B0503020204020204" pitchFamily="34" charset="-122"/>
            </a:endParaRPr>
          </a:p>
        </p:txBody>
      </p:sp>
      <p:pic>
        <p:nvPicPr>
          <p:cNvPr id="11" name="Picture 2" descr="Z:\POLICY\MS\OHPF Multi-sponsor\OHPF012 medical education\Production\icons\OHPF012_Three icons_Treat to 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264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05609" y="4765640"/>
            <a:ext cx="11166346" cy="1306601"/>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提供所有可及的</a:t>
            </a:r>
            <a:r>
              <a:rPr lang="en-US" altLang="zh-CN" dirty="0">
                <a:latin typeface="微软雅黑" panose="020B0503020204020204" pitchFamily="34" charset="-122"/>
                <a:ea typeface="微软雅黑" panose="020B0503020204020204" pitchFamily="34" charset="-122"/>
              </a:rPr>
              <a:t>DMT</a:t>
            </a:r>
            <a:endParaRPr lang="en-GB" dirty="0">
              <a:latin typeface="微软雅黑" panose="020B0503020204020204" pitchFamily="34" charset="-122"/>
              <a:ea typeface="微软雅黑" panose="020B0503020204020204" pitchFamily="34" charset="-122"/>
            </a:endParaRPr>
          </a:p>
        </p:txBody>
      </p:sp>
      <p:sp>
        <p:nvSpPr>
          <p:cNvPr id="7" name="Content Placeholder 6"/>
          <p:cNvSpPr>
            <a:spLocks noGrp="1"/>
          </p:cNvSpPr>
          <p:nvPr>
            <p:ph idx="1"/>
          </p:nvPr>
        </p:nvSpPr>
        <p:spPr/>
        <p:txBody>
          <a:bodyPr>
            <a:noAutofit/>
          </a:bodyPr>
          <a:lstStyle/>
          <a:p>
            <a:r>
              <a:rPr lang="zh-CN" altLang="en-US" sz="2400" dirty="0">
                <a:latin typeface="微软雅黑" panose="020B0503020204020204" pitchFamily="34" charset="-122"/>
                <a:ea typeface="微软雅黑" panose="020B0503020204020204" pitchFamily="34" charset="-122"/>
              </a:rPr>
              <a:t>真实世界证据 </a:t>
            </a:r>
            <a:r>
              <a:rPr lang="en-US" altLang="zh-CN" sz="2400" dirty="0">
                <a:latin typeface="微软雅黑" panose="020B0503020204020204" pitchFamily="34" charset="-122"/>
                <a:ea typeface="微软雅黑" panose="020B0503020204020204" pitchFamily="34" charset="-122"/>
              </a:rPr>
              <a:t>(RWE)</a:t>
            </a:r>
            <a:r>
              <a:rPr lang="zh-CN" altLang="en-US" sz="2400" dirty="0">
                <a:latin typeface="微软雅黑" panose="020B0503020204020204" pitchFamily="34" charset="-122"/>
                <a:ea typeface="微软雅黑" panose="020B0503020204020204" pitchFamily="34" charset="-122"/>
              </a:rPr>
              <a:t>显示，已确立的</a:t>
            </a:r>
            <a:r>
              <a:rPr lang="en-US" altLang="zh-CN" sz="2400" dirty="0">
                <a:latin typeface="微软雅黑" panose="020B0503020204020204" pitchFamily="34" charset="-122"/>
                <a:ea typeface="微软雅黑" panose="020B0503020204020204" pitchFamily="34" charset="-122"/>
              </a:rPr>
              <a:t>DMT</a:t>
            </a:r>
            <a:r>
              <a:rPr lang="zh-CN" altLang="en-US" sz="2400" dirty="0">
                <a:latin typeface="微软雅黑" panose="020B0503020204020204" pitchFamily="34" charset="-122"/>
                <a:ea typeface="微软雅黑" panose="020B0503020204020204" pitchFamily="34" charset="-122"/>
              </a:rPr>
              <a:t>药物的长期有效性参差不齐</a:t>
            </a:r>
            <a:endParaRPr lang="en-GB" sz="2400" dirty="0">
              <a:latin typeface="微软雅黑" panose="020B0503020204020204" pitchFamily="34" charset="-122"/>
              <a:ea typeface="微软雅黑" panose="020B0503020204020204" pitchFamily="34" charset="-122"/>
            </a:endParaRPr>
          </a:p>
          <a:p>
            <a:pPr lvl="1"/>
            <a:r>
              <a:rPr lang="zh-CN" altLang="en-US" sz="2000" dirty="0">
                <a:latin typeface="微软雅黑" panose="020B0503020204020204" pitchFamily="34" charset="-122"/>
                <a:ea typeface="微软雅黑" panose="020B0503020204020204" pitchFamily="34" charset="-122"/>
              </a:rPr>
              <a:t>大多数研究报告称一些特定类型的</a:t>
            </a:r>
            <a:r>
              <a:rPr lang="en-US" altLang="zh-CN" sz="2000" dirty="0">
                <a:latin typeface="微软雅黑" panose="020B0503020204020204" pitchFamily="34" charset="-122"/>
                <a:ea typeface="微软雅黑" panose="020B0503020204020204" pitchFamily="34" charset="-122"/>
              </a:rPr>
              <a:t>DMT</a:t>
            </a:r>
            <a:r>
              <a:rPr lang="zh-CN" altLang="en-US" sz="2000" dirty="0">
                <a:latin typeface="微软雅黑" panose="020B0503020204020204" pitchFamily="34" charset="-122"/>
                <a:ea typeface="微软雅黑" panose="020B0503020204020204" pitchFamily="34" charset="-122"/>
              </a:rPr>
              <a:t>能延缓</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但不能阻止</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残疾进展</a:t>
            </a:r>
            <a:r>
              <a:rPr lang="en-GB" altLang="zh-CN" sz="2000" baseline="30000" dirty="0">
                <a:latin typeface="微软雅黑" panose="020B0503020204020204" pitchFamily="34" charset="-122"/>
                <a:ea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rPr>
              <a:t>；另外一些报告则称对残疾进展无影响</a:t>
            </a:r>
            <a:r>
              <a:rPr lang="en-US" sz="2000" baseline="30000" dirty="0">
                <a:latin typeface="微软雅黑" panose="020B0503020204020204" pitchFamily="34" charset="-122"/>
                <a:ea typeface="微软雅黑" panose="020B0503020204020204" pitchFamily="34" charset="-122"/>
              </a:rPr>
              <a:t>3</a:t>
            </a:r>
          </a:p>
          <a:p>
            <a:pPr lvl="1"/>
            <a:endParaRPr lang="en-US" sz="2000" baseline="300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一些新型</a:t>
            </a:r>
            <a:r>
              <a:rPr lang="en-US" altLang="zh-CN" sz="2400" dirty="0">
                <a:latin typeface="微软雅黑" panose="020B0503020204020204" pitchFamily="34" charset="-122"/>
                <a:ea typeface="微软雅黑" panose="020B0503020204020204" pitchFamily="34" charset="-122"/>
              </a:rPr>
              <a:t>DMT</a:t>
            </a:r>
            <a:r>
              <a:rPr lang="zh-CN" altLang="en-US" sz="2400" dirty="0">
                <a:latin typeface="微软雅黑" panose="020B0503020204020204" pitchFamily="34" charset="-122"/>
                <a:ea typeface="微软雅黑" panose="020B0503020204020204" pitchFamily="34" charset="-122"/>
              </a:rPr>
              <a:t>与之前临床试验中验证的</a:t>
            </a:r>
            <a:r>
              <a:rPr lang="en-US" altLang="zh-CN" sz="2400" dirty="0">
                <a:latin typeface="微软雅黑" panose="020B0503020204020204" pitchFamily="34" charset="-122"/>
                <a:ea typeface="微软雅黑" panose="020B0503020204020204" pitchFamily="34" charset="-122"/>
              </a:rPr>
              <a:t>DMT</a:t>
            </a:r>
            <a:r>
              <a:rPr lang="zh-CN" altLang="en-US" sz="2400" dirty="0">
                <a:latin typeface="微软雅黑" panose="020B0503020204020204" pitchFamily="34" charset="-122"/>
                <a:ea typeface="微软雅黑" panose="020B0503020204020204" pitchFamily="34" charset="-122"/>
              </a:rPr>
              <a:t>进行头对头比较显示，新型</a:t>
            </a:r>
            <a:r>
              <a:rPr lang="en-US" altLang="zh-CN" sz="2400" dirty="0">
                <a:latin typeface="微软雅黑" panose="020B0503020204020204" pitchFamily="34" charset="-122"/>
                <a:ea typeface="微软雅黑" panose="020B0503020204020204" pitchFamily="34" charset="-122"/>
              </a:rPr>
              <a:t>DMT</a:t>
            </a:r>
            <a:r>
              <a:rPr lang="zh-CN" altLang="en-US" sz="2400" dirty="0">
                <a:latin typeface="微软雅黑" panose="020B0503020204020204" pitchFamily="34" charset="-122"/>
                <a:ea typeface="微软雅黑" panose="020B0503020204020204" pitchFamily="34" charset="-122"/>
              </a:rPr>
              <a:t>在延缓残疾进展、降低复发率和</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或减少病灶负荷方面更有效</a:t>
            </a:r>
            <a:r>
              <a:rPr lang="en-GB" sz="2400" baseline="30000" dirty="0">
                <a:latin typeface="微软雅黑" panose="020B0503020204020204" pitchFamily="34" charset="-122"/>
                <a:ea typeface="微软雅黑" panose="020B0503020204020204" pitchFamily="34" charset="-122"/>
              </a:rPr>
              <a:t>4–9</a:t>
            </a:r>
          </a:p>
          <a:p>
            <a:pPr lvl="1"/>
            <a:r>
              <a:rPr lang="zh-CN" altLang="en-US" sz="2000" dirty="0">
                <a:latin typeface="微软雅黑" panose="020B0503020204020204" pitchFamily="34" charset="-122"/>
                <a:ea typeface="微软雅黑" panose="020B0503020204020204" pitchFamily="34" charset="-122"/>
              </a:rPr>
              <a:t>其它仅与安慰剂相比</a:t>
            </a:r>
            <a:r>
              <a:rPr lang="en-GB" sz="2000" baseline="30000" dirty="0">
                <a:latin typeface="微软雅黑" panose="020B0503020204020204" pitchFamily="34" charset="-122"/>
                <a:ea typeface="微软雅黑" panose="020B0503020204020204" pitchFamily="34" charset="-122"/>
              </a:rPr>
              <a:t>10–11</a:t>
            </a:r>
          </a:p>
        </p:txBody>
      </p:sp>
      <p:sp>
        <p:nvSpPr>
          <p:cNvPr id="3" name="Text Placeholder 2"/>
          <p:cNvSpPr>
            <a:spLocks noGrp="1"/>
          </p:cNvSpPr>
          <p:nvPr>
            <p:ph type="body" sz="quarter" idx="14"/>
          </p:nvPr>
        </p:nvSpPr>
        <p:spPr>
          <a:xfrm>
            <a:off x="528138" y="6211671"/>
            <a:ext cx="10777635" cy="646331"/>
          </a:xfrm>
        </p:spPr>
        <p:txBody>
          <a:bodyPr/>
          <a:lstStyle/>
          <a:p>
            <a:r>
              <a:rPr lang="en-GB" dirty="0">
                <a:latin typeface="微软雅黑" panose="020B0503020204020204" pitchFamily="34" charset="-122"/>
                <a:ea typeface="微软雅黑" panose="020B0503020204020204" pitchFamily="34" charset="-122"/>
              </a:rPr>
              <a:t>DMT, </a:t>
            </a:r>
            <a:r>
              <a:rPr lang="zh-CN" altLang="en-US" dirty="0">
                <a:latin typeface="微软雅黑" panose="020B0503020204020204" pitchFamily="34" charset="-122"/>
                <a:ea typeface="微软雅黑" panose="020B0503020204020204" pitchFamily="34" charset="-122"/>
              </a:rPr>
              <a:t>疾病修正治疗</a:t>
            </a:r>
            <a:r>
              <a:rPr lang="en-GB" dirty="0">
                <a:latin typeface="微软雅黑" panose="020B0503020204020204" pitchFamily="34" charset="-122"/>
                <a:ea typeface="微软雅黑" panose="020B0503020204020204" pitchFamily="34" charset="-122"/>
              </a:rPr>
              <a:t/>
            </a:r>
            <a:br>
              <a:rPr lang="en-GB" dirty="0">
                <a:latin typeface="微软雅黑" panose="020B0503020204020204" pitchFamily="34" charset="-122"/>
                <a:ea typeface="微软雅黑" panose="020B0503020204020204" pitchFamily="34" charset="-122"/>
              </a:rPr>
            </a:br>
            <a:r>
              <a:rPr lang="en-US" dirty="0">
                <a:latin typeface="微软雅黑" panose="020B0503020204020204" pitchFamily="34" charset="-122"/>
                <a:ea typeface="微软雅黑" panose="020B0503020204020204" pitchFamily="34" charset="-122"/>
              </a:rPr>
              <a:t>1. Trojano M </a:t>
            </a:r>
            <a:r>
              <a:rPr lang="en-US" i="1" dirty="0">
                <a:latin typeface="微软雅黑" panose="020B0503020204020204" pitchFamily="34" charset="-122"/>
                <a:ea typeface="微软雅黑" panose="020B0503020204020204" pitchFamily="34" charset="-122"/>
              </a:rPr>
              <a:t>et al</a:t>
            </a:r>
            <a:r>
              <a:rPr lang="en-US" dirty="0">
                <a:latin typeface="微软雅黑" panose="020B0503020204020204" pitchFamily="34" charset="-122"/>
                <a:ea typeface="微软雅黑" panose="020B0503020204020204" pitchFamily="34" charset="-122"/>
              </a:rPr>
              <a:t>., 2009; 2. Trojano M </a:t>
            </a:r>
            <a:r>
              <a:rPr lang="en-US" i="1" dirty="0">
                <a:latin typeface="微软雅黑" panose="020B0503020204020204" pitchFamily="34" charset="-122"/>
                <a:ea typeface="微软雅黑" panose="020B0503020204020204" pitchFamily="34" charset="-122"/>
              </a:rPr>
              <a:t>et al</a:t>
            </a:r>
            <a:r>
              <a:rPr lang="en-US" dirty="0">
                <a:latin typeface="微软雅黑" panose="020B0503020204020204" pitchFamily="34" charset="-122"/>
                <a:ea typeface="微软雅黑" panose="020B0503020204020204" pitchFamily="34" charset="-122"/>
              </a:rPr>
              <a:t>., 2007; 3. Shirani A </a:t>
            </a:r>
            <a:r>
              <a:rPr lang="en-US" i="1" dirty="0">
                <a:latin typeface="微软雅黑" panose="020B0503020204020204" pitchFamily="34" charset="-122"/>
                <a:ea typeface="微软雅黑" panose="020B0503020204020204" pitchFamily="34" charset="-122"/>
              </a:rPr>
              <a:t>et al</a:t>
            </a:r>
            <a:r>
              <a:rPr lang="en-US" dirty="0">
                <a:latin typeface="微软雅黑" panose="020B0503020204020204" pitchFamily="34" charset="-122"/>
                <a:ea typeface="微软雅黑" panose="020B0503020204020204" pitchFamily="34" charset="-122"/>
              </a:rPr>
              <a:t>., 2012; 4. Rudick RA </a:t>
            </a:r>
            <a:r>
              <a:rPr lang="en-US" i="1" dirty="0">
                <a:latin typeface="微软雅黑" panose="020B0503020204020204" pitchFamily="34" charset="-122"/>
                <a:ea typeface="微软雅黑" panose="020B0503020204020204" pitchFamily="34" charset="-122"/>
              </a:rPr>
              <a:t>et al</a:t>
            </a:r>
            <a:r>
              <a:rPr lang="en-US" dirty="0">
                <a:latin typeface="微软雅黑" panose="020B0503020204020204" pitchFamily="34" charset="-122"/>
                <a:ea typeface="微软雅黑" panose="020B0503020204020204" pitchFamily="34" charset="-122"/>
              </a:rPr>
              <a:t>., 2006; 5. Coles AJ </a:t>
            </a:r>
            <a:r>
              <a:rPr lang="en-US" i="1" dirty="0">
                <a:latin typeface="微软雅黑" panose="020B0503020204020204" pitchFamily="34" charset="-122"/>
                <a:ea typeface="微软雅黑" panose="020B0503020204020204" pitchFamily="34" charset="-122"/>
              </a:rPr>
              <a:t>et al</a:t>
            </a:r>
            <a:r>
              <a:rPr lang="en-US" dirty="0">
                <a:latin typeface="微软雅黑" panose="020B0503020204020204" pitchFamily="34" charset="-122"/>
                <a:ea typeface="微软雅黑" panose="020B0503020204020204" pitchFamily="34" charset="-122"/>
              </a:rPr>
              <a:t>., 2008; 6. Cohen JA </a:t>
            </a:r>
            <a:r>
              <a:rPr lang="en-US" i="1" dirty="0">
                <a:latin typeface="微软雅黑" panose="020B0503020204020204" pitchFamily="34" charset="-122"/>
                <a:ea typeface="微软雅黑" panose="020B0503020204020204" pitchFamily="34" charset="-122"/>
              </a:rPr>
              <a:t>et al</a:t>
            </a:r>
            <a:r>
              <a:rPr lang="en-US" dirty="0">
                <a:latin typeface="微软雅黑" panose="020B0503020204020204" pitchFamily="34" charset="-122"/>
                <a:ea typeface="微软雅黑" panose="020B0503020204020204" pitchFamily="34" charset="-122"/>
              </a:rPr>
              <a:t>., 2010; </a:t>
            </a:r>
            <a:br>
              <a:rPr lang="en-US" dirty="0">
                <a:latin typeface="微软雅黑" panose="020B0503020204020204" pitchFamily="34" charset="-122"/>
                <a:ea typeface="微软雅黑" panose="020B0503020204020204" pitchFamily="34" charset="-122"/>
              </a:rPr>
            </a:br>
            <a:r>
              <a:rPr lang="en-US" dirty="0">
                <a:latin typeface="微软雅黑" panose="020B0503020204020204" pitchFamily="34" charset="-122"/>
                <a:ea typeface="微软雅黑" panose="020B0503020204020204" pitchFamily="34" charset="-122"/>
              </a:rPr>
              <a:t>7. Cohen JA </a:t>
            </a:r>
            <a:r>
              <a:rPr lang="en-US" i="1" dirty="0">
                <a:latin typeface="微软雅黑" panose="020B0503020204020204" pitchFamily="34" charset="-122"/>
                <a:ea typeface="微软雅黑" panose="020B0503020204020204" pitchFamily="34" charset="-122"/>
              </a:rPr>
              <a:t>et al</a:t>
            </a:r>
            <a:r>
              <a:rPr lang="en-US" dirty="0">
                <a:latin typeface="微软雅黑" panose="020B0503020204020204" pitchFamily="34" charset="-122"/>
                <a:ea typeface="微软雅黑" panose="020B0503020204020204" pitchFamily="34" charset="-122"/>
              </a:rPr>
              <a:t>., 2012; 8. Coles AJ </a:t>
            </a:r>
            <a:r>
              <a:rPr lang="en-US" i="1" dirty="0">
                <a:latin typeface="微软雅黑" panose="020B0503020204020204" pitchFamily="34" charset="-122"/>
                <a:ea typeface="微软雅黑" panose="020B0503020204020204" pitchFamily="34" charset="-122"/>
              </a:rPr>
              <a:t>et al</a:t>
            </a:r>
            <a:r>
              <a:rPr lang="en-US" dirty="0">
                <a:latin typeface="微软雅黑" panose="020B0503020204020204" pitchFamily="34" charset="-122"/>
                <a:ea typeface="微软雅黑" panose="020B0503020204020204" pitchFamily="34" charset="-122"/>
              </a:rPr>
              <a:t>., 2012; 9. Coles AJ </a:t>
            </a:r>
            <a:r>
              <a:rPr lang="en-US" i="1" dirty="0">
                <a:latin typeface="微软雅黑" panose="020B0503020204020204" pitchFamily="34" charset="-122"/>
                <a:ea typeface="微软雅黑" panose="020B0503020204020204" pitchFamily="34" charset="-122"/>
              </a:rPr>
              <a:t>et al</a:t>
            </a:r>
            <a:r>
              <a:rPr lang="en-US" dirty="0">
                <a:latin typeface="微软雅黑" panose="020B0503020204020204" pitchFamily="34" charset="-122"/>
                <a:ea typeface="微软雅黑" panose="020B0503020204020204" pitchFamily="34" charset="-122"/>
              </a:rPr>
              <a:t>., 2012; 10. Polman CH </a:t>
            </a:r>
            <a:r>
              <a:rPr lang="en-US" i="1" dirty="0">
                <a:latin typeface="微软雅黑" panose="020B0503020204020204" pitchFamily="34" charset="-122"/>
                <a:ea typeface="微软雅黑" panose="020B0503020204020204" pitchFamily="34" charset="-122"/>
              </a:rPr>
              <a:t>et al</a:t>
            </a:r>
            <a:r>
              <a:rPr lang="en-US" dirty="0">
                <a:latin typeface="微软雅黑" panose="020B0503020204020204" pitchFamily="34" charset="-122"/>
                <a:ea typeface="微软雅黑" panose="020B0503020204020204" pitchFamily="34" charset="-122"/>
              </a:rPr>
              <a:t>., 2006; 11. O’Connor P </a:t>
            </a:r>
            <a:r>
              <a:rPr lang="en-US" i="1" dirty="0">
                <a:latin typeface="微软雅黑" panose="020B0503020204020204" pitchFamily="34" charset="-122"/>
                <a:ea typeface="微软雅黑" panose="020B0503020204020204" pitchFamily="34" charset="-122"/>
              </a:rPr>
              <a:t>et al</a:t>
            </a:r>
            <a:r>
              <a:rPr lang="en-US" dirty="0">
                <a:latin typeface="微软雅黑" panose="020B0503020204020204" pitchFamily="34" charset="-122"/>
                <a:ea typeface="微软雅黑" panose="020B0503020204020204" pitchFamily="34" charset="-122"/>
              </a:rPr>
              <a:t>., 2011</a:t>
            </a:r>
          </a:p>
        </p:txBody>
      </p:sp>
      <p:graphicFrame>
        <p:nvGraphicFramePr>
          <p:cNvPr id="4" name="Table 3"/>
          <p:cNvGraphicFramePr>
            <a:graphicFrameLocks noGrp="1"/>
          </p:cNvGraphicFramePr>
          <p:nvPr>
            <p:extLst>
              <p:ext uri="{D42A27DB-BD31-4B8C-83A1-F6EECF244321}">
                <p14:modId xmlns:p14="http://schemas.microsoft.com/office/powerpoint/2010/main" val="2434548264"/>
              </p:ext>
            </p:extLst>
          </p:nvPr>
        </p:nvGraphicFramePr>
        <p:xfrm>
          <a:off x="531384" y="4792079"/>
          <a:ext cx="11140571" cy="1280160"/>
        </p:xfrm>
        <a:graphic>
          <a:graphicData uri="http://schemas.openxmlformats.org/drawingml/2006/table">
            <a:tbl>
              <a:tblPr firstRow="1" bandRow="1">
                <a:tableStyleId>{3B4B98B0-60AC-42C2-AFA5-B58CD77FA1E5}</a:tableStyleId>
              </a:tblPr>
              <a:tblGrid>
                <a:gridCol w="2018179">
                  <a:extLst>
                    <a:ext uri="{9D8B030D-6E8A-4147-A177-3AD203B41FA5}">
                      <a16:colId xmlns:a16="http://schemas.microsoft.com/office/drawing/2014/main" xmlns="" val="20000"/>
                    </a:ext>
                  </a:extLst>
                </a:gridCol>
                <a:gridCol w="9122392">
                  <a:extLst>
                    <a:ext uri="{9D8B030D-6E8A-4147-A177-3AD203B41FA5}">
                      <a16:colId xmlns:a16="http://schemas.microsoft.com/office/drawing/2014/main" xmlns="" val="20001"/>
                    </a:ext>
                  </a:extLst>
                </a:gridCol>
              </a:tblGrid>
              <a:tr h="370840">
                <a:tc>
                  <a:txBody>
                    <a:bodyPr/>
                    <a:lstStyle/>
                    <a:p>
                      <a:r>
                        <a:rPr lang="zh-CN" altLang="en-US" b="0" baseline="0" dirty="0"/>
                        <a:t>已验证的</a:t>
                      </a:r>
                      <a:r>
                        <a:rPr lang="en-GB" b="0" baseline="0" dirty="0"/>
                        <a:t>DMTs</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spc="-30" dirty="0"/>
                        <a:t>大多数于</a:t>
                      </a:r>
                      <a:r>
                        <a:rPr lang="en-US" altLang="zh-CN" sz="1800" b="0" spc="-30" dirty="0"/>
                        <a:t>20</a:t>
                      </a:r>
                      <a:r>
                        <a:rPr lang="zh-CN" altLang="en-US" sz="1800" b="0" spc="-30" dirty="0"/>
                        <a:t>世纪</a:t>
                      </a:r>
                      <a:r>
                        <a:rPr lang="en-US" altLang="zh-CN" sz="1800" b="0" spc="-30" dirty="0"/>
                        <a:t>90</a:t>
                      </a:r>
                      <a:r>
                        <a:rPr lang="zh-CN" altLang="en-US" sz="1800" b="0" spc="-30" dirty="0"/>
                        <a:t>年代获批，用于复发型</a:t>
                      </a:r>
                      <a:r>
                        <a:rPr lang="en-US" altLang="zh-CN" sz="1800" b="0" spc="-30" dirty="0"/>
                        <a:t>MS</a:t>
                      </a:r>
                      <a:r>
                        <a:rPr lang="zh-CN" altLang="en-US" sz="1800" b="0" spc="-30" dirty="0"/>
                        <a:t>患者的</a:t>
                      </a:r>
                      <a:r>
                        <a:rPr lang="en-US" altLang="zh-CN" sz="1800" b="0" spc="-30" dirty="0"/>
                        <a:t>DMT</a:t>
                      </a:r>
                      <a:r>
                        <a:rPr lang="zh-CN" altLang="en-US" sz="1800" b="0" spc="-30" dirty="0"/>
                        <a:t>药物，以及基于这些药物重新调配的药物和仿制药</a:t>
                      </a:r>
                      <a:endParaRPr lang="en-GB" sz="18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r>
                        <a:rPr lang="zh-CN" altLang="en-US" sz="1800" b="0" dirty="0"/>
                        <a:t>新型</a:t>
                      </a:r>
                      <a:r>
                        <a:rPr lang="en-GB" sz="1800" b="0" dirty="0"/>
                        <a:t>DMTs</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a:t>在</a:t>
                      </a:r>
                      <a:r>
                        <a:rPr lang="en-US" altLang="zh-CN" sz="1800" b="0" dirty="0"/>
                        <a:t>20</a:t>
                      </a:r>
                      <a:r>
                        <a:rPr lang="zh-CN" altLang="en-US" sz="1800" b="0" dirty="0"/>
                        <a:t>世纪</a:t>
                      </a:r>
                      <a:r>
                        <a:rPr lang="en-US" altLang="zh-CN" sz="1800" b="0" dirty="0"/>
                        <a:t>90</a:t>
                      </a:r>
                      <a:r>
                        <a:rPr lang="zh-CN" altLang="en-US" sz="1800" b="0" dirty="0"/>
                        <a:t>年代之后获批，用于复发缓解型</a:t>
                      </a:r>
                      <a:r>
                        <a:rPr lang="en-US" altLang="zh-CN" sz="1800" b="0" dirty="0"/>
                        <a:t>MS</a:t>
                      </a:r>
                      <a:r>
                        <a:rPr lang="zh-CN" altLang="en-US" sz="1800" b="0" dirty="0"/>
                        <a:t>患者的</a:t>
                      </a:r>
                      <a:r>
                        <a:rPr lang="en-US" altLang="zh-CN" sz="1800" b="0" dirty="0"/>
                        <a:t>DMT</a:t>
                      </a:r>
                      <a:r>
                        <a:rPr lang="zh-CN" altLang="en-US" sz="1800" b="0" dirty="0"/>
                        <a:t>药物，其作用机制与已确立的</a:t>
                      </a:r>
                      <a:r>
                        <a:rPr lang="en-US" altLang="zh-CN" sz="1800" b="0" dirty="0"/>
                        <a:t>DMT</a:t>
                      </a:r>
                      <a:r>
                        <a:rPr lang="zh-CN" altLang="en-US" sz="1800" b="0" dirty="0"/>
                        <a:t>药物不同</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pic>
        <p:nvPicPr>
          <p:cNvPr id="10" name="Picture 2" descr="Z:\POLICY\MS\OHPF Multi-sponsor\OHPF012 medical education\Production\icons\OHPF012_Three icons_Treat to 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173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选择最适合的治疗</a:t>
            </a:r>
            <a:endParaRPr lang="en-US" dirty="0">
              <a:latin typeface="微软雅黑" panose="020B0503020204020204" pitchFamily="34" charset="-122"/>
              <a:ea typeface="微软雅黑" panose="020B0503020204020204" pitchFamily="34" charset="-122"/>
            </a:endParaRPr>
          </a:p>
        </p:txBody>
      </p:sp>
      <p:sp>
        <p:nvSpPr>
          <p:cNvPr id="3" name="Content Placeholder 2"/>
          <p:cNvSpPr>
            <a:spLocks noGrp="1"/>
          </p:cNvSpPr>
          <p:nvPr>
            <p:ph idx="1"/>
          </p:nvPr>
        </p:nvSpPr>
        <p:spPr/>
        <p:txBody>
          <a:bodyPr>
            <a:noAutofit/>
          </a:bodyPr>
          <a:lstStyle/>
          <a:p>
            <a:r>
              <a:rPr lang="zh-CN" altLang="en-US" dirty="0">
                <a:latin typeface="微软雅黑" panose="020B0503020204020204" pitchFamily="34" charset="-122"/>
                <a:ea typeface="微软雅黑" panose="020B0503020204020204" pitchFamily="34" charset="-122"/>
              </a:rPr>
              <a:t>针对活动性复发型</a:t>
            </a:r>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患者，无论治疗史如何，都要提供所有可用</a:t>
            </a:r>
            <a:r>
              <a:rPr lang="en-US" altLang="zh-CN" dirty="0">
                <a:latin typeface="微软雅黑" panose="020B0503020204020204" pitchFamily="34" charset="-122"/>
                <a:ea typeface="微软雅黑" panose="020B0503020204020204" pitchFamily="34" charset="-122"/>
              </a:rPr>
              <a:t>DMT</a:t>
            </a:r>
            <a:r>
              <a:rPr lang="zh-CN" altLang="en-US" dirty="0">
                <a:latin typeface="微软雅黑" panose="020B0503020204020204" pitchFamily="34" charset="-122"/>
                <a:ea typeface="微软雅黑" panose="020B0503020204020204" pitchFamily="34" charset="-122"/>
              </a:rPr>
              <a:t>，以帮助患者</a:t>
            </a:r>
            <a:r>
              <a:rPr lang="en-GB" dirty="0">
                <a:latin typeface="微软雅黑" panose="020B0503020204020204" pitchFamily="34" charset="-122"/>
                <a:ea typeface="微软雅黑" panose="020B0503020204020204" pitchFamily="34" charset="-122"/>
              </a:rPr>
              <a:t>:</a:t>
            </a:r>
          </a:p>
          <a:p>
            <a:pPr lvl="1"/>
            <a:r>
              <a:rPr lang="zh-CN" altLang="en-US" dirty="0">
                <a:latin typeface="微软雅黑" panose="020B0503020204020204" pitchFamily="34" charset="-122"/>
                <a:ea typeface="微软雅黑" panose="020B0503020204020204" pitchFamily="34" charset="-122"/>
              </a:rPr>
              <a:t>尽快采用最适合的治疗</a:t>
            </a:r>
            <a:endParaRPr lang="en-GB" dirty="0">
              <a:latin typeface="微软雅黑" panose="020B0503020204020204" pitchFamily="34" charset="-122"/>
              <a:ea typeface="微软雅黑" panose="020B0503020204020204" pitchFamily="34" charset="-122"/>
            </a:endParaRPr>
          </a:p>
          <a:p>
            <a:pPr lvl="1"/>
            <a:r>
              <a:rPr lang="zh-CN" altLang="en-US" dirty="0">
                <a:latin typeface="微软雅黑" panose="020B0503020204020204" pitchFamily="34" charset="-122"/>
                <a:ea typeface="微软雅黑" panose="020B0503020204020204" pitchFamily="34" charset="-122"/>
              </a:rPr>
              <a:t>使每例患者的有效性和安全性达到最优化</a:t>
            </a:r>
            <a:endParaRPr lang="en-GB" dirty="0">
              <a:latin typeface="微软雅黑" panose="020B0503020204020204" pitchFamily="34" charset="-122"/>
              <a:ea typeface="微软雅黑" panose="020B0503020204020204" pitchFamily="34" charset="-122"/>
            </a:endParaRPr>
          </a:p>
          <a:p>
            <a:endParaRPr lang="en-GB"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和患者共同决策，就患者的疾病进程、价格、需求、局限和生活方式给出最适合的</a:t>
            </a:r>
            <a:r>
              <a:rPr lang="en-US" altLang="zh-CN" dirty="0">
                <a:latin typeface="微软雅黑" panose="020B0503020204020204" pitchFamily="34" charset="-122"/>
                <a:ea typeface="微软雅黑" panose="020B0503020204020204" pitchFamily="34" charset="-122"/>
              </a:rPr>
              <a:t>DMT</a:t>
            </a:r>
            <a:r>
              <a:rPr lang="zh-CN" altLang="en-US" dirty="0">
                <a:latin typeface="微软雅黑" panose="020B0503020204020204" pitchFamily="34" charset="-122"/>
                <a:ea typeface="微软雅黑" panose="020B0503020204020204" pitchFamily="34" charset="-122"/>
              </a:rPr>
              <a:t>方案</a:t>
            </a:r>
            <a:endParaRPr lang="en-GB" dirty="0">
              <a:latin typeface="微软雅黑" panose="020B0503020204020204" pitchFamily="34" charset="-122"/>
              <a:ea typeface="微软雅黑" panose="020B0503020204020204" pitchFamily="34" charset="-122"/>
            </a:endParaRPr>
          </a:p>
        </p:txBody>
      </p:sp>
      <p:sp>
        <p:nvSpPr>
          <p:cNvPr id="4" name="Text Placeholder 3"/>
          <p:cNvSpPr>
            <a:spLocks noGrp="1"/>
          </p:cNvSpPr>
          <p:nvPr>
            <p:ph type="body" sz="quarter" idx="14"/>
          </p:nvPr>
        </p:nvSpPr>
        <p:spPr/>
        <p:txBody>
          <a:bodyPr/>
          <a:lstStyle/>
          <a:p>
            <a:r>
              <a:rPr lang="en-GB" dirty="0">
                <a:latin typeface="微软雅黑" panose="020B0503020204020204" pitchFamily="34" charset="-122"/>
                <a:ea typeface="微软雅黑" panose="020B0503020204020204" pitchFamily="34" charset="-122"/>
              </a:rPr>
              <a:t>DMT, </a:t>
            </a:r>
            <a:r>
              <a:rPr lang="zh-CN" altLang="en-US" dirty="0">
                <a:latin typeface="微软雅黑" panose="020B0503020204020204" pitchFamily="34" charset="-122"/>
                <a:ea typeface="微软雅黑" panose="020B0503020204020204" pitchFamily="34" charset="-122"/>
              </a:rPr>
              <a:t>疾病修正治疗</a:t>
            </a:r>
            <a:endParaRPr lang="en-US" dirty="0">
              <a:latin typeface="微软雅黑" panose="020B0503020204020204" pitchFamily="34" charset="-122"/>
              <a:ea typeface="微软雅黑" panose="020B0503020204020204" pitchFamily="34" charset="-122"/>
            </a:endParaRPr>
          </a:p>
        </p:txBody>
      </p:sp>
      <p:pic>
        <p:nvPicPr>
          <p:cNvPr id="8" name="Picture 2" descr="Z:\POLICY\MS\OHPF Multi-sponsor\OHPF012 medical education\Production\icons\OHPF012_Three icons_Treat to 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943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40000941"/>
              </p:ext>
            </p:extLst>
          </p:nvPr>
        </p:nvGraphicFramePr>
        <p:xfrm>
          <a:off x="6032501" y="1918757"/>
          <a:ext cx="6467475" cy="4183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a:off x="9264651" y="2868614"/>
            <a:ext cx="1" cy="2236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384072" y="3988640"/>
            <a:ext cx="1761157" cy="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p>
            <a:r>
              <a:rPr lang="zh-CN" altLang="en-US" dirty="0">
                <a:latin typeface="微软雅黑" panose="020B0503020204020204" pitchFamily="34" charset="-122"/>
                <a:ea typeface="微软雅黑" panose="020B0503020204020204" pitchFamily="34" charset="-122"/>
              </a:rPr>
              <a:t>监测临床和亚临床指征</a:t>
            </a:r>
            <a:endParaRPr lang="en-GB" dirty="0">
              <a:latin typeface="微软雅黑" panose="020B0503020204020204" pitchFamily="34" charset="-122"/>
              <a:ea typeface="微软雅黑" panose="020B0503020204020204" pitchFamily="34" charset="-122"/>
            </a:endParaRPr>
          </a:p>
        </p:txBody>
      </p:sp>
      <p:sp>
        <p:nvSpPr>
          <p:cNvPr id="3" name="Content Placeholder 2"/>
          <p:cNvSpPr>
            <a:spLocks noGrp="1"/>
          </p:cNvSpPr>
          <p:nvPr>
            <p:ph idx="1"/>
          </p:nvPr>
        </p:nvSpPr>
        <p:spPr>
          <a:xfrm>
            <a:off x="509464" y="1597822"/>
            <a:ext cx="5901385" cy="4525963"/>
          </a:xfrm>
        </p:spPr>
        <p:txBody>
          <a:bodyPr>
            <a:noAutofit/>
          </a:bodyPr>
          <a:lstStyle/>
          <a:p>
            <a:r>
              <a:rPr lang="en-US" altLang="zh-CN" dirty="0">
                <a:latin typeface="微软雅黑" panose="020B0503020204020204" pitchFamily="34" charset="-122"/>
                <a:ea typeface="微软雅黑" panose="020B0503020204020204" pitchFamily="34" charset="-122"/>
              </a:rPr>
              <a:t>Meta</a:t>
            </a:r>
            <a:r>
              <a:rPr lang="zh-CN" altLang="en-US" dirty="0">
                <a:latin typeface="微软雅黑" panose="020B0503020204020204" pitchFamily="34" charset="-122"/>
                <a:ea typeface="微软雅黑" panose="020B0503020204020204" pitchFamily="34" charset="-122"/>
              </a:rPr>
              <a:t>分析强有力的证据表明，治疗对残疾进展的疗效与对下列指征的疗效相关</a:t>
            </a:r>
            <a:r>
              <a:rPr lang="en-GB" dirty="0">
                <a:latin typeface="微软雅黑" panose="020B0503020204020204" pitchFamily="34" charset="-122"/>
                <a:ea typeface="微软雅黑" panose="020B0503020204020204" pitchFamily="34" charset="-122"/>
              </a:rPr>
              <a:t>:</a:t>
            </a:r>
          </a:p>
          <a:p>
            <a:pPr lvl="1"/>
            <a:r>
              <a:rPr lang="zh-CN" altLang="en-US" dirty="0">
                <a:latin typeface="微软雅黑" panose="020B0503020204020204" pitchFamily="34" charset="-122"/>
                <a:ea typeface="微软雅黑" panose="020B0503020204020204" pitchFamily="34" charset="-122"/>
              </a:rPr>
              <a:t>复发</a:t>
            </a:r>
            <a:r>
              <a:rPr lang="en-GB" dirty="0">
                <a:latin typeface="微软雅黑" panose="020B0503020204020204" pitchFamily="34" charset="-122"/>
                <a:ea typeface="微软雅黑" panose="020B0503020204020204" pitchFamily="34" charset="-122"/>
              </a:rPr>
              <a:t> </a:t>
            </a:r>
            <a:r>
              <a:rPr lang="en-US" dirty="0">
                <a:latin typeface="微软雅黑" panose="020B0503020204020204" pitchFamily="34" charset="-122"/>
                <a:ea typeface="微软雅黑" panose="020B0503020204020204" pitchFamily="34" charset="-122"/>
              </a:rPr>
              <a:t>(</a:t>
            </a:r>
            <a:r>
              <a:rPr lang="en-US" i="1" dirty="0">
                <a:latin typeface="微软雅黑" panose="020B0503020204020204" pitchFamily="34" charset="-122"/>
                <a:ea typeface="微软雅黑" panose="020B0503020204020204" pitchFamily="34" charset="-122"/>
              </a:rPr>
              <a:t>R</a:t>
            </a:r>
            <a:r>
              <a:rPr lang="en-US" baseline="30000" dirty="0">
                <a:latin typeface="微软雅黑" panose="020B0503020204020204" pitchFamily="34" charset="-122"/>
                <a:ea typeface="微软雅黑" panose="020B0503020204020204" pitchFamily="34" charset="-122"/>
              </a:rPr>
              <a:t>2</a:t>
            </a:r>
            <a:r>
              <a:rPr lang="en-US" dirty="0">
                <a:latin typeface="微软雅黑" panose="020B0503020204020204" pitchFamily="34" charset="-122"/>
                <a:ea typeface="微软雅黑" panose="020B0503020204020204" pitchFamily="34" charset="-122"/>
              </a:rPr>
              <a:t> = 0.71)</a:t>
            </a:r>
            <a:r>
              <a:rPr lang="en-US" baseline="30000" dirty="0">
                <a:latin typeface="微软雅黑" panose="020B0503020204020204" pitchFamily="34" charset="-122"/>
                <a:ea typeface="微软雅黑" panose="020B0503020204020204" pitchFamily="34" charset="-122"/>
              </a:rPr>
              <a:t>1</a:t>
            </a:r>
          </a:p>
          <a:p>
            <a:pPr lvl="1"/>
            <a:r>
              <a:rPr lang="zh-CN" altLang="en-US" dirty="0">
                <a:latin typeface="微软雅黑" panose="020B0503020204020204" pitchFamily="34" charset="-122"/>
                <a:ea typeface="微软雅黑" panose="020B0503020204020204" pitchFamily="34" charset="-122"/>
              </a:rPr>
              <a:t>新发或活动性</a:t>
            </a:r>
            <a:r>
              <a:rPr lang="en-GB" dirty="0">
                <a:latin typeface="微软雅黑" panose="020B0503020204020204" pitchFamily="34" charset="-122"/>
                <a:ea typeface="微软雅黑" panose="020B0503020204020204" pitchFamily="34" charset="-122"/>
              </a:rPr>
              <a:t> (</a:t>
            </a:r>
            <a:r>
              <a:rPr lang="en-US" i="1" dirty="0">
                <a:latin typeface="微软雅黑" panose="020B0503020204020204" pitchFamily="34" charset="-122"/>
                <a:ea typeface="微软雅黑" panose="020B0503020204020204" pitchFamily="34" charset="-122"/>
              </a:rPr>
              <a:t>R</a:t>
            </a:r>
            <a:r>
              <a:rPr lang="en-US" baseline="30000" dirty="0">
                <a:latin typeface="微软雅黑" panose="020B0503020204020204" pitchFamily="34" charset="-122"/>
                <a:ea typeface="微软雅黑" panose="020B0503020204020204" pitchFamily="34" charset="-122"/>
              </a:rPr>
              <a:t>2</a:t>
            </a:r>
            <a:r>
              <a:rPr lang="en-GB" dirty="0">
                <a:latin typeface="微软雅黑" panose="020B0503020204020204" pitchFamily="34" charset="-122"/>
                <a:ea typeface="微软雅黑" panose="020B0503020204020204" pitchFamily="34" charset="-122"/>
              </a:rPr>
              <a:t> = 0.71)</a:t>
            </a:r>
            <a:r>
              <a:rPr lang="en-GB" baseline="30000" dirty="0">
                <a:latin typeface="微软雅黑" panose="020B0503020204020204" pitchFamily="34" charset="-122"/>
                <a:ea typeface="微软雅黑" panose="020B0503020204020204" pitchFamily="34" charset="-122"/>
              </a:rPr>
              <a:t>2</a:t>
            </a:r>
            <a:r>
              <a:rPr lang="en-GB"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和极其活跃的</a:t>
            </a:r>
            <a:r>
              <a:rPr lang="en-GB" dirty="0">
                <a:latin typeface="微软雅黑" panose="020B0503020204020204" pitchFamily="34" charset="-122"/>
                <a:ea typeface="微软雅黑" panose="020B0503020204020204" pitchFamily="34" charset="-122"/>
              </a:rPr>
              <a:t> (</a:t>
            </a:r>
            <a:r>
              <a:rPr lang="en-US" i="1" dirty="0">
                <a:latin typeface="微软雅黑" panose="020B0503020204020204" pitchFamily="34" charset="-122"/>
                <a:ea typeface="微软雅黑" panose="020B0503020204020204" pitchFamily="34" charset="-122"/>
              </a:rPr>
              <a:t>R</a:t>
            </a:r>
            <a:r>
              <a:rPr lang="en-US" baseline="30000" dirty="0">
                <a:latin typeface="微软雅黑" panose="020B0503020204020204" pitchFamily="34" charset="-122"/>
                <a:ea typeface="微软雅黑" panose="020B0503020204020204" pitchFamily="34" charset="-122"/>
              </a:rPr>
              <a:t>2</a:t>
            </a:r>
            <a:r>
              <a:rPr lang="en-GB" dirty="0">
                <a:latin typeface="微软雅黑" panose="020B0503020204020204" pitchFamily="34" charset="-122"/>
                <a:ea typeface="微软雅黑" panose="020B0503020204020204" pitchFamily="34" charset="-122"/>
              </a:rPr>
              <a:t> = 0.81)</a:t>
            </a:r>
            <a:r>
              <a:rPr lang="en-GB" baseline="30000" dirty="0">
                <a:latin typeface="微软雅黑" panose="020B0503020204020204" pitchFamily="34" charset="-122"/>
                <a:ea typeface="微软雅黑" panose="020B0503020204020204" pitchFamily="34" charset="-122"/>
              </a:rPr>
              <a:t>3</a:t>
            </a:r>
            <a:r>
              <a:rPr lang="en-GB" dirty="0">
                <a:latin typeface="微软雅黑" panose="020B0503020204020204" pitchFamily="34" charset="-122"/>
                <a:ea typeface="微软雅黑" panose="020B0503020204020204" pitchFamily="34" charset="-122"/>
              </a:rPr>
              <a:t>MRI</a:t>
            </a:r>
            <a:r>
              <a:rPr lang="zh-CN" altLang="en-US" dirty="0">
                <a:latin typeface="微软雅黑" panose="020B0503020204020204" pitchFamily="34" charset="-122"/>
                <a:ea typeface="微软雅黑" panose="020B0503020204020204" pitchFamily="34" charset="-122"/>
              </a:rPr>
              <a:t>病灶</a:t>
            </a:r>
            <a:r>
              <a:rPr lang="en-GB" dirty="0">
                <a:latin typeface="微软雅黑" panose="020B0503020204020204" pitchFamily="34" charset="-122"/>
                <a:ea typeface="微软雅黑" panose="020B0503020204020204" pitchFamily="34" charset="-122"/>
              </a:rPr>
              <a:t> </a:t>
            </a:r>
          </a:p>
          <a:p>
            <a:pPr lvl="1"/>
            <a:r>
              <a:rPr lang="zh-CN" altLang="en-US" dirty="0">
                <a:latin typeface="微软雅黑" panose="020B0503020204020204" pitchFamily="34" charset="-122"/>
                <a:ea typeface="微软雅黑" panose="020B0503020204020204" pitchFamily="34" charset="-122"/>
              </a:rPr>
              <a:t>脑萎缩</a:t>
            </a:r>
            <a:r>
              <a:rPr lang="en-GB" dirty="0">
                <a:latin typeface="微软雅黑" panose="020B0503020204020204" pitchFamily="34" charset="-122"/>
                <a:ea typeface="微软雅黑" panose="020B0503020204020204" pitchFamily="34" charset="-122"/>
              </a:rPr>
              <a:t> </a:t>
            </a:r>
            <a:r>
              <a:rPr lang="en-US" dirty="0">
                <a:latin typeface="微软雅黑" panose="020B0503020204020204" pitchFamily="34" charset="-122"/>
                <a:ea typeface="微软雅黑" panose="020B0503020204020204" pitchFamily="34" charset="-122"/>
              </a:rPr>
              <a:t>(</a:t>
            </a:r>
            <a:r>
              <a:rPr lang="en-US" i="1" dirty="0">
                <a:latin typeface="微软雅黑" panose="020B0503020204020204" pitchFamily="34" charset="-122"/>
                <a:ea typeface="微软雅黑" panose="020B0503020204020204" pitchFamily="34" charset="-122"/>
              </a:rPr>
              <a:t>R</a:t>
            </a:r>
            <a:r>
              <a:rPr lang="en-US" baseline="30000" dirty="0">
                <a:latin typeface="微软雅黑" panose="020B0503020204020204" pitchFamily="34" charset="-122"/>
                <a:ea typeface="微软雅黑" panose="020B0503020204020204" pitchFamily="34" charset="-122"/>
              </a:rPr>
              <a:t>2</a:t>
            </a:r>
            <a:r>
              <a:rPr lang="en-US" dirty="0">
                <a:latin typeface="微软雅黑" panose="020B0503020204020204" pitchFamily="34" charset="-122"/>
                <a:ea typeface="微软雅黑" panose="020B0503020204020204" pitchFamily="34" charset="-122"/>
              </a:rPr>
              <a:t> = 0.48)</a:t>
            </a:r>
            <a:r>
              <a:rPr lang="en-US" baseline="30000" dirty="0">
                <a:latin typeface="微软雅黑" panose="020B0503020204020204" pitchFamily="34" charset="-122"/>
                <a:ea typeface="微软雅黑" panose="020B0503020204020204" pitchFamily="34" charset="-122"/>
              </a:rPr>
              <a:t>4</a:t>
            </a:r>
            <a:endParaRPr lang="en-GB" baseline="30000" dirty="0">
              <a:latin typeface="微软雅黑" panose="020B0503020204020204" pitchFamily="34" charset="-122"/>
              <a:ea typeface="微软雅黑" panose="020B0503020204020204" pitchFamily="34" charset="-122"/>
            </a:endParaRPr>
          </a:p>
        </p:txBody>
      </p:sp>
      <p:sp>
        <p:nvSpPr>
          <p:cNvPr id="4" name="Text Placeholder 3"/>
          <p:cNvSpPr>
            <a:spLocks noGrp="1"/>
          </p:cNvSpPr>
          <p:nvPr>
            <p:ph type="body" sz="quarter" idx="14"/>
          </p:nvPr>
        </p:nvSpPr>
        <p:spPr>
          <a:xfrm>
            <a:off x="528138" y="6396337"/>
            <a:ext cx="10777635" cy="461665"/>
          </a:xfrm>
        </p:spPr>
        <p:txBody>
          <a:bodyPr/>
          <a:lstStyle/>
          <a:p>
            <a:r>
              <a:rPr lang="nb-NO" dirty="0">
                <a:latin typeface="微软雅黑" panose="020B0503020204020204" pitchFamily="34" charset="-122"/>
                <a:ea typeface="微软雅黑" panose="020B0503020204020204" pitchFamily="34" charset="-122"/>
              </a:rPr>
              <a:t>MRI, </a:t>
            </a:r>
            <a:r>
              <a:rPr lang="zh-CN" altLang="en-US" dirty="0">
                <a:latin typeface="微软雅黑" panose="020B0503020204020204" pitchFamily="34" charset="-122"/>
                <a:ea typeface="微软雅黑" panose="020B0503020204020204" pitchFamily="34" charset="-122"/>
              </a:rPr>
              <a:t>磁共振成像</a:t>
            </a:r>
            <a:r>
              <a:rPr lang="nb-NO" dirty="0">
                <a:latin typeface="微软雅黑" panose="020B0503020204020204" pitchFamily="34" charset="-122"/>
                <a:ea typeface="微软雅黑" panose="020B0503020204020204" pitchFamily="34" charset="-122"/>
              </a:rPr>
              <a:t/>
            </a:r>
            <a:br>
              <a:rPr lang="nb-NO" dirty="0">
                <a:latin typeface="微软雅黑" panose="020B0503020204020204" pitchFamily="34" charset="-122"/>
                <a:ea typeface="微软雅黑" panose="020B0503020204020204" pitchFamily="34" charset="-122"/>
              </a:rPr>
            </a:br>
            <a:r>
              <a:rPr lang="nb-NO" dirty="0">
                <a:latin typeface="微软雅黑" panose="020B0503020204020204" pitchFamily="34" charset="-122"/>
                <a:ea typeface="微软雅黑" panose="020B0503020204020204" pitchFamily="34" charset="-122"/>
              </a:rPr>
              <a:t>1. </a:t>
            </a:r>
            <a:r>
              <a:rPr lang="it-IT" dirty="0">
                <a:latin typeface="微软雅黑" panose="020B0503020204020204" pitchFamily="34" charset="-122"/>
                <a:ea typeface="微软雅黑" panose="020B0503020204020204" pitchFamily="34" charset="-122"/>
              </a:rPr>
              <a:t>Sormani MP </a:t>
            </a:r>
            <a:r>
              <a:rPr lang="it-IT" i="1" dirty="0">
                <a:latin typeface="微软雅黑" panose="020B0503020204020204" pitchFamily="34" charset="-122"/>
                <a:ea typeface="微软雅黑" panose="020B0503020204020204" pitchFamily="34" charset="-122"/>
              </a:rPr>
              <a:t>et al</a:t>
            </a:r>
            <a:r>
              <a:rPr lang="it-IT" dirty="0">
                <a:latin typeface="微软雅黑" panose="020B0503020204020204" pitchFamily="34" charset="-122"/>
                <a:ea typeface="微软雅黑" panose="020B0503020204020204" pitchFamily="34" charset="-122"/>
              </a:rPr>
              <a:t>.,</a:t>
            </a:r>
            <a:r>
              <a:rPr lang="en-GB" dirty="0">
                <a:latin typeface="微软雅黑" panose="020B0503020204020204" pitchFamily="34" charset="-122"/>
                <a:ea typeface="微软雅黑" panose="020B0503020204020204" pitchFamily="34" charset="-122"/>
              </a:rPr>
              <a:t> 2010; 2. Sormani MP, Bruzzi P, 2013; 3. </a:t>
            </a:r>
            <a:r>
              <a:rPr lang="it-IT" dirty="0">
                <a:latin typeface="微软雅黑" panose="020B0503020204020204" pitchFamily="34" charset="-122"/>
                <a:ea typeface="微软雅黑" panose="020B0503020204020204" pitchFamily="34" charset="-122"/>
              </a:rPr>
              <a:t>Sormani MP </a:t>
            </a:r>
            <a:r>
              <a:rPr lang="it-IT" i="1" dirty="0">
                <a:latin typeface="微软雅黑" panose="020B0503020204020204" pitchFamily="34" charset="-122"/>
                <a:ea typeface="微软雅黑" panose="020B0503020204020204" pitchFamily="34" charset="-122"/>
              </a:rPr>
              <a:t>et al</a:t>
            </a:r>
            <a:r>
              <a:rPr lang="it-IT" dirty="0">
                <a:latin typeface="微软雅黑" panose="020B0503020204020204" pitchFamily="34" charset="-122"/>
                <a:ea typeface="微软雅黑" panose="020B0503020204020204" pitchFamily="34" charset="-122"/>
              </a:rPr>
              <a:t>.,</a:t>
            </a:r>
            <a:r>
              <a:rPr lang="en-GB" dirty="0">
                <a:latin typeface="微软雅黑" panose="020B0503020204020204" pitchFamily="34" charset="-122"/>
                <a:ea typeface="微软雅黑" panose="020B0503020204020204" pitchFamily="34" charset="-122"/>
              </a:rPr>
              <a:t> 2009; 4. Sormani MP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2014</a:t>
            </a:r>
          </a:p>
        </p:txBody>
      </p:sp>
      <p:pic>
        <p:nvPicPr>
          <p:cNvPr id="11" name="Picture 2" descr="Z:\POLICY\MS\OHPF Multi-sponsor\OHPF012 medical education\Production\icons\OHPF012_Three icons_Treat to Targe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71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Z:\POLICY\MS\OHPF Multi-sponsor\OHPF004 ECTRIMS or other scientific sympo\Manuscript\Symposium presentations\Gavin Giovannoni\SLide sources\BH cover 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5982" y="1465125"/>
            <a:ext cx="3434006" cy="4867331"/>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报告于</a:t>
            </a:r>
            <a:r>
              <a:rPr lang="en-US" altLang="zh-CN" dirty="0">
                <a:latin typeface="微软雅黑" panose="020B0503020204020204" pitchFamily="34" charset="-122"/>
                <a:ea typeface="微软雅黑" panose="020B0503020204020204" pitchFamily="34" charset="-122"/>
              </a:rPr>
              <a:t>2015</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月发布</a:t>
            </a:r>
            <a:endParaRPr lang="en-GB" dirty="0">
              <a:latin typeface="微软雅黑" panose="020B0503020204020204" pitchFamily="34" charset="-122"/>
              <a:ea typeface="微软雅黑" panose="020B0503020204020204" pitchFamily="34" charset="-122"/>
            </a:endParaRPr>
          </a:p>
        </p:txBody>
      </p:sp>
      <p:sp>
        <p:nvSpPr>
          <p:cNvPr id="5" name="Content Placeholder 4"/>
          <p:cNvSpPr>
            <a:spLocks noGrp="1"/>
          </p:cNvSpPr>
          <p:nvPr>
            <p:ph idx="1"/>
          </p:nvPr>
        </p:nvSpPr>
        <p:spPr>
          <a:xfrm>
            <a:off x="509465" y="1597822"/>
            <a:ext cx="7578468" cy="4525963"/>
          </a:xfrm>
        </p:spPr>
        <p:txBody>
          <a:bodyPr/>
          <a:lstStyle/>
          <a:p>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中脑健康的重要性和疾病各阶段的迫切需求</a:t>
            </a:r>
            <a:endParaRPr lang="en-GB"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基于证据的国际共识推荐</a:t>
            </a:r>
            <a:endParaRPr lang="en-GB" dirty="0">
              <a:latin typeface="微软雅黑" panose="020B0503020204020204" pitchFamily="34" charset="-122"/>
              <a:ea typeface="微软雅黑" panose="020B0503020204020204" pitchFamily="34" charset="-122"/>
            </a:endParaRPr>
          </a:p>
          <a:p>
            <a:pPr marL="799200" lvl="1" indent="-457200">
              <a:buFont typeface="+mj-lt"/>
              <a:buAutoNum type="arabicPeriod"/>
            </a:pPr>
            <a:r>
              <a:rPr lang="zh-CN" altLang="en-US" dirty="0">
                <a:latin typeface="微软雅黑" panose="020B0503020204020204" pitchFamily="34" charset="-122"/>
                <a:ea typeface="微软雅黑" panose="020B0503020204020204" pitchFamily="34" charset="-122"/>
              </a:rPr>
              <a:t>诊断</a:t>
            </a:r>
            <a:endParaRPr lang="en-GB" dirty="0">
              <a:latin typeface="微软雅黑" panose="020B0503020204020204" pitchFamily="34" charset="-122"/>
              <a:ea typeface="微软雅黑" panose="020B0503020204020204" pitchFamily="34" charset="-122"/>
            </a:endParaRPr>
          </a:p>
          <a:p>
            <a:pPr marL="799200" lvl="1" indent="-457200">
              <a:buFont typeface="+mj-lt"/>
              <a:buAutoNum type="arabicPeriod"/>
            </a:pPr>
            <a:r>
              <a:rPr lang="zh-CN" altLang="en-US" dirty="0">
                <a:latin typeface="微软雅黑" panose="020B0503020204020204" pitchFamily="34" charset="-122"/>
                <a:ea typeface="微软雅黑" panose="020B0503020204020204" pitchFamily="34" charset="-122"/>
              </a:rPr>
              <a:t>监测和治疗策略</a:t>
            </a:r>
            <a:endParaRPr lang="en-GB" dirty="0">
              <a:latin typeface="微软雅黑" panose="020B0503020204020204" pitchFamily="34" charset="-122"/>
              <a:ea typeface="微软雅黑" panose="020B0503020204020204" pitchFamily="34" charset="-122"/>
            </a:endParaRPr>
          </a:p>
          <a:p>
            <a:pPr marL="799200" lvl="1" indent="-457200">
              <a:buFont typeface="+mj-lt"/>
              <a:buAutoNum type="arabicPeriod"/>
            </a:pPr>
            <a:r>
              <a:rPr lang="zh-CN" altLang="en-US" dirty="0">
                <a:latin typeface="微软雅黑" panose="020B0503020204020204" pitchFamily="34" charset="-122"/>
                <a:ea typeface="微软雅黑" panose="020B0503020204020204" pitchFamily="34" charset="-122"/>
              </a:rPr>
              <a:t>生成和使用强有力的证据</a:t>
            </a:r>
            <a:endParaRPr lang="en-GB" dirty="0">
              <a:latin typeface="微软雅黑" panose="020B0503020204020204" pitchFamily="34" charset="-122"/>
              <a:ea typeface="微软雅黑" panose="020B0503020204020204" pitchFamily="34" charset="-122"/>
            </a:endParaRPr>
          </a:p>
          <a:p>
            <a:endParaRPr lang="en-GB" dirty="0">
              <a:latin typeface="微软雅黑" panose="020B0503020204020204" pitchFamily="34" charset="-122"/>
              <a:ea typeface="微软雅黑" panose="020B0503020204020204" pitchFamily="34" charset="-122"/>
            </a:endParaRPr>
          </a:p>
        </p:txBody>
      </p:sp>
      <p:sp>
        <p:nvSpPr>
          <p:cNvPr id="9" name="Text Placeholder 8"/>
          <p:cNvSpPr>
            <a:spLocks noGrp="1"/>
          </p:cNvSpPr>
          <p:nvPr>
            <p:ph type="body" sz="quarter" idx="14"/>
          </p:nvPr>
        </p:nvSpPr>
        <p:spPr/>
        <p:txBody>
          <a:bodyPr/>
          <a:lstStyle/>
          <a:p>
            <a:endParaRPr lang="en-GB"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15743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7" name="Group 16"/>
          <p:cNvGrpSpPr/>
          <p:nvPr/>
        </p:nvGrpSpPr>
        <p:grpSpPr>
          <a:xfrm>
            <a:off x="6680467" y="1338265"/>
            <a:ext cx="5514708" cy="5519737"/>
            <a:chOff x="6680467" y="1338262"/>
            <a:chExt cx="5514708" cy="5519737"/>
          </a:xfrm>
        </p:grpSpPr>
        <p:pic>
          <p:nvPicPr>
            <p:cNvPr id="6" name="Picture 2" descr="Z:\POLICY\MS\OHPF Multi-sponsor\OHPF004 ECTRIMS or other scientific sympo\Manuscript\Symposium presentations\Gavin Giovannoni\SLide sources\blank iceberg extra wid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09" t="1233" r="30709" b="1"/>
            <a:stretch/>
          </p:blipFill>
          <p:spPr bwMode="auto">
            <a:xfrm>
              <a:off x="6680467" y="1338262"/>
              <a:ext cx="5514708" cy="551973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994177" y="1663385"/>
              <a:ext cx="3510236" cy="1219204"/>
              <a:chOff x="4254246" y="1700150"/>
              <a:chExt cx="3510236" cy="1219204"/>
            </a:xfrm>
          </p:grpSpPr>
          <p:sp>
            <p:nvSpPr>
              <p:cNvPr id="13" name="Rounded Rectangle 12"/>
              <p:cNvSpPr/>
              <p:nvPr/>
            </p:nvSpPr>
            <p:spPr>
              <a:xfrm>
                <a:off x="4940696" y="1700150"/>
                <a:ext cx="1126014" cy="4631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1300" dirty="0">
                    <a:latin typeface="微软雅黑" panose="020B0503020204020204" pitchFamily="34" charset="-122"/>
                    <a:ea typeface="微软雅黑" panose="020B0503020204020204" pitchFamily="34" charset="-122"/>
                  </a:rPr>
                  <a:t>Disability progression</a:t>
                </a:r>
              </a:p>
            </p:txBody>
          </p:sp>
          <p:sp>
            <p:nvSpPr>
              <p:cNvPr id="14" name="Rounded Rectangle 13"/>
              <p:cNvSpPr/>
              <p:nvPr/>
            </p:nvSpPr>
            <p:spPr>
              <a:xfrm>
                <a:off x="6223918" y="2147454"/>
                <a:ext cx="924941" cy="3008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1300" dirty="0">
                    <a:latin typeface="微软雅黑" panose="020B0503020204020204" pitchFamily="34" charset="-122"/>
                    <a:ea typeface="微软雅黑" panose="020B0503020204020204" pitchFamily="34" charset="-122"/>
                  </a:rPr>
                  <a:t>Relapses</a:t>
                </a:r>
              </a:p>
            </p:txBody>
          </p:sp>
          <p:sp>
            <p:nvSpPr>
              <p:cNvPr id="15" name="Rounded Rectangle 14"/>
              <p:cNvSpPr/>
              <p:nvPr/>
            </p:nvSpPr>
            <p:spPr>
              <a:xfrm>
                <a:off x="4254246" y="2309750"/>
                <a:ext cx="1085800" cy="46313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46800" rIns="46800" rtlCol="0" anchor="ctr"/>
              <a:lstStyle/>
              <a:p>
                <a:pPr algn="ctr"/>
                <a:r>
                  <a:rPr lang="en-GB" sz="1300" dirty="0">
                    <a:latin typeface="微软雅黑" panose="020B0503020204020204" pitchFamily="34" charset="-122"/>
                    <a:ea typeface="微软雅黑" panose="020B0503020204020204" pitchFamily="34" charset="-122"/>
                  </a:rPr>
                  <a:t>Unreported relapses</a:t>
                </a:r>
              </a:p>
            </p:txBody>
          </p:sp>
          <p:sp>
            <p:nvSpPr>
              <p:cNvPr id="16" name="Rounded Rectangle 15"/>
              <p:cNvSpPr/>
              <p:nvPr/>
            </p:nvSpPr>
            <p:spPr>
              <a:xfrm>
                <a:off x="5432024" y="2618512"/>
                <a:ext cx="2332458" cy="300842"/>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46800" rIns="46800" rtlCol="0" anchor="ctr"/>
              <a:lstStyle/>
              <a:p>
                <a:pPr algn="ctr"/>
                <a:r>
                  <a:rPr lang="en-GB" sz="1300" dirty="0">
                    <a:latin typeface="微软雅黑" panose="020B0503020204020204" pitchFamily="34" charset="-122"/>
                    <a:ea typeface="微软雅黑" panose="020B0503020204020204" pitchFamily="34" charset="-122"/>
                  </a:rPr>
                  <a:t>Patient-reported outcomes</a:t>
                </a:r>
              </a:p>
            </p:txBody>
          </p:sp>
        </p:grpSp>
        <p:grpSp>
          <p:nvGrpSpPr>
            <p:cNvPr id="8" name="Group 7"/>
            <p:cNvGrpSpPr/>
            <p:nvPr/>
          </p:nvGrpSpPr>
          <p:grpSpPr>
            <a:xfrm>
              <a:off x="7511479" y="3100295"/>
              <a:ext cx="3820597" cy="2764976"/>
              <a:chOff x="3771548" y="3137060"/>
              <a:chExt cx="3820597" cy="2764976"/>
            </a:xfrm>
          </p:grpSpPr>
          <p:sp>
            <p:nvSpPr>
              <p:cNvPr id="9" name="Rounded Rectangle 8"/>
              <p:cNvSpPr/>
              <p:nvPr/>
            </p:nvSpPr>
            <p:spPr>
              <a:xfrm>
                <a:off x="6305272" y="3654466"/>
                <a:ext cx="1286873" cy="46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1300" dirty="0">
                    <a:latin typeface="微软雅黑" panose="020B0503020204020204" pitchFamily="34" charset="-122"/>
                    <a:ea typeface="微软雅黑" panose="020B0503020204020204" pitchFamily="34" charset="-122"/>
                  </a:rPr>
                  <a:t>Brain </a:t>
                </a:r>
                <a:br>
                  <a:rPr lang="en-GB" sz="1300" dirty="0">
                    <a:latin typeface="微软雅黑" panose="020B0503020204020204" pitchFamily="34" charset="-122"/>
                    <a:ea typeface="微软雅黑" panose="020B0503020204020204" pitchFamily="34" charset="-122"/>
                  </a:rPr>
                </a:br>
                <a:r>
                  <a:rPr lang="en-GB" sz="1300" dirty="0">
                    <a:latin typeface="微软雅黑" panose="020B0503020204020204" pitchFamily="34" charset="-122"/>
                    <a:ea typeface="微软雅黑" panose="020B0503020204020204" pitchFamily="34" charset="-122"/>
                  </a:rPr>
                  <a:t>atrophy</a:t>
                </a:r>
              </a:p>
            </p:txBody>
          </p:sp>
          <p:sp>
            <p:nvSpPr>
              <p:cNvPr id="10" name="Rounded Rectangle 9"/>
              <p:cNvSpPr/>
              <p:nvPr/>
            </p:nvSpPr>
            <p:spPr>
              <a:xfrm>
                <a:off x="4943357" y="5601194"/>
                <a:ext cx="1849880" cy="300842"/>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46800" rIns="46800" rtlCol="0" anchor="ctr"/>
              <a:lstStyle/>
              <a:p>
                <a:pPr algn="ctr"/>
                <a:r>
                  <a:rPr lang="en-GB" sz="1300" dirty="0">
                    <a:latin typeface="微软雅黑" panose="020B0503020204020204" pitchFamily="34" charset="-122"/>
                    <a:ea typeface="微软雅黑" panose="020B0503020204020204" pitchFamily="34" charset="-122"/>
                  </a:rPr>
                  <a:t>Neurofilament levels</a:t>
                </a:r>
              </a:p>
            </p:txBody>
          </p:sp>
          <p:sp>
            <p:nvSpPr>
              <p:cNvPr id="11" name="Rounded Rectangle 10"/>
              <p:cNvSpPr/>
              <p:nvPr/>
            </p:nvSpPr>
            <p:spPr>
              <a:xfrm>
                <a:off x="3771548" y="3137060"/>
                <a:ext cx="2292243" cy="7144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1300" dirty="0">
                    <a:latin typeface="微软雅黑" panose="020B0503020204020204" pitchFamily="34" charset="-122"/>
                    <a:ea typeface="微软雅黑" panose="020B0503020204020204" pitchFamily="34" charset="-122"/>
                  </a:rPr>
                  <a:t>Lesions detectable using standard clinical MRI techniques (white matter)</a:t>
                </a:r>
              </a:p>
            </p:txBody>
          </p:sp>
          <p:sp>
            <p:nvSpPr>
              <p:cNvPr id="12" name="Rounded Rectangle 11"/>
              <p:cNvSpPr/>
              <p:nvPr/>
            </p:nvSpPr>
            <p:spPr>
              <a:xfrm>
                <a:off x="4347115" y="4360223"/>
                <a:ext cx="2446122" cy="864920"/>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46800" rIns="46800" rtlCol="0" anchor="ctr"/>
              <a:lstStyle/>
              <a:p>
                <a:pPr algn="ctr"/>
                <a:r>
                  <a:rPr lang="en-GB" sz="1300" dirty="0">
                    <a:latin typeface="微软雅黑" panose="020B0503020204020204" pitchFamily="34" charset="-122"/>
                    <a:ea typeface="微软雅黑" panose="020B0503020204020204" pitchFamily="34" charset="-122"/>
                  </a:rPr>
                  <a:t>Lesions currently undetectable using standard clinical MRI techniques (white and grey matter)</a:t>
                </a:r>
              </a:p>
            </p:txBody>
          </p:sp>
        </p:grpSp>
      </p:grpSp>
      <p:sp>
        <p:nvSpPr>
          <p:cNvPr id="2" name="Title 1"/>
          <p:cNvSpPr>
            <a:spLocks noGrp="1"/>
          </p:cNvSpPr>
          <p:nvPr>
            <p:ph type="title"/>
          </p:nvPr>
        </p:nvSpPr>
        <p:spPr/>
        <p:txBody>
          <a:bodyPr>
            <a:normAutofit/>
          </a:bodyPr>
          <a:lstStyle/>
          <a:p>
            <a:r>
              <a:rPr lang="zh-CN" altLang="en-US" dirty="0">
                <a:latin typeface="微软雅黑" panose="020B0503020204020204" pitchFamily="34" charset="-122"/>
                <a:ea typeface="微软雅黑" panose="020B0503020204020204" pitchFamily="34" charset="-122"/>
              </a:rPr>
              <a:t>评估所有参数</a:t>
            </a:r>
            <a:endParaRPr lang="en-GB" dirty="0">
              <a:latin typeface="微软雅黑" panose="020B0503020204020204" pitchFamily="34" charset="-122"/>
              <a:ea typeface="微软雅黑" panose="020B0503020204020204" pitchFamily="34" charset="-122"/>
            </a:endParaRPr>
          </a:p>
        </p:txBody>
      </p:sp>
      <p:sp>
        <p:nvSpPr>
          <p:cNvPr id="18" name="Text Placeholder 17"/>
          <p:cNvSpPr>
            <a:spLocks noGrp="1"/>
          </p:cNvSpPr>
          <p:nvPr>
            <p:ph type="body" sz="quarter" idx="14"/>
          </p:nvPr>
        </p:nvSpPr>
        <p:spPr/>
        <p:txBody>
          <a:bodyPr/>
          <a:lstStyle/>
          <a:p>
            <a:r>
              <a:rPr lang="en-GB" dirty="0">
                <a:latin typeface="微软雅黑" panose="020B0503020204020204" pitchFamily="34" charset="-122"/>
                <a:ea typeface="微软雅黑" panose="020B0503020204020204" pitchFamily="34" charset="-122"/>
              </a:rPr>
              <a:t>MRI, </a:t>
            </a:r>
            <a:r>
              <a:rPr lang="zh-CN" altLang="en-US" dirty="0">
                <a:latin typeface="微软雅黑" panose="020B0503020204020204" pitchFamily="34" charset="-122"/>
                <a:ea typeface="微软雅黑" panose="020B0503020204020204" pitchFamily="34" charset="-122"/>
              </a:rPr>
              <a:t>磁共振成像</a:t>
            </a:r>
            <a:endParaRPr lang="en-GB" dirty="0">
              <a:latin typeface="微软雅黑" panose="020B0503020204020204" pitchFamily="34" charset="-122"/>
              <a:ea typeface="微软雅黑" panose="020B0503020204020204" pitchFamily="34" charset="-122"/>
            </a:endParaRPr>
          </a:p>
        </p:txBody>
      </p:sp>
      <p:sp>
        <p:nvSpPr>
          <p:cNvPr id="4" name="Rounded Rectangle 3"/>
          <p:cNvSpPr/>
          <p:nvPr/>
        </p:nvSpPr>
        <p:spPr>
          <a:xfrm>
            <a:off x="6778284" y="6278962"/>
            <a:ext cx="2116087" cy="238649"/>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备选参数</a:t>
            </a:r>
            <a:endParaRPr lang="en-US" sz="1600" dirty="0">
              <a:latin typeface="微软雅黑" panose="020B0503020204020204" pitchFamily="34" charset="-122"/>
              <a:ea typeface="微软雅黑" panose="020B0503020204020204" pitchFamily="34" charset="-122"/>
            </a:endParaRPr>
          </a:p>
        </p:txBody>
      </p:sp>
      <p:sp>
        <p:nvSpPr>
          <p:cNvPr id="19" name="Rounded Rectangle 18"/>
          <p:cNvSpPr/>
          <p:nvPr/>
        </p:nvSpPr>
        <p:spPr>
          <a:xfrm>
            <a:off x="6778284" y="6548697"/>
            <a:ext cx="2116087" cy="2386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推荐参数</a:t>
            </a:r>
            <a:endParaRPr lang="en-US" sz="1600" dirty="0">
              <a:latin typeface="微软雅黑" panose="020B0503020204020204" pitchFamily="34" charset="-122"/>
              <a:ea typeface="微软雅黑" panose="020B0503020204020204" pitchFamily="34" charset="-122"/>
            </a:endParaRPr>
          </a:p>
        </p:txBody>
      </p:sp>
      <p:pic>
        <p:nvPicPr>
          <p:cNvPr id="22" name="Picture 2" descr="Z:\POLICY\MS\OHPF Multi-sponsor\OHPF012 medical education\Production\icons\OHPF012_Three icons_Treat to Targ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7087023" y="1861121"/>
            <a:ext cx="146304" cy="846366"/>
          </a:xfrm>
          <a:prstGeom prst="rect">
            <a:avLst/>
          </a:prstGeom>
          <a:solidFill>
            <a:srgbClr val="818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latin typeface="微软雅黑" panose="020B0503020204020204" pitchFamily="34" charset="-122"/>
              <a:ea typeface="微软雅黑" panose="020B0503020204020204" pitchFamily="34" charset="-122"/>
            </a:endParaRPr>
          </a:p>
        </p:txBody>
      </p:sp>
      <p:sp>
        <p:nvSpPr>
          <p:cNvPr id="20" name="文本框 19"/>
          <p:cNvSpPr txBox="1"/>
          <p:nvPr/>
        </p:nvSpPr>
        <p:spPr>
          <a:xfrm rot="16200000">
            <a:off x="6812703" y="2073152"/>
            <a:ext cx="694944" cy="338554"/>
          </a:xfrm>
          <a:prstGeom prst="rect">
            <a:avLst/>
          </a:prstGeom>
          <a:noFill/>
        </p:spPr>
        <p:txBody>
          <a:bodyPr wrap="square" rtlCol="0">
            <a:spAutoFit/>
          </a:bodyPr>
          <a:lstStyle/>
          <a:p>
            <a:pPr algn="ctr"/>
            <a:r>
              <a:rPr kumimoji="1" lang="zh-CN" altLang="en-US" sz="1600">
                <a:solidFill>
                  <a:schemeClr val="bg1"/>
                </a:solidFill>
                <a:latin typeface="微软雅黑" panose="020B0503020204020204" pitchFamily="34" charset="-122"/>
                <a:ea typeface="微软雅黑" panose="020B0503020204020204" pitchFamily="34" charset="-122"/>
              </a:rPr>
              <a:t>临床</a:t>
            </a:r>
          </a:p>
        </p:txBody>
      </p:sp>
      <p:sp>
        <p:nvSpPr>
          <p:cNvPr id="21" name="矩形 20"/>
          <p:cNvSpPr/>
          <p:nvPr/>
        </p:nvSpPr>
        <p:spPr>
          <a:xfrm>
            <a:off x="7087023" y="4082104"/>
            <a:ext cx="146304" cy="929433"/>
          </a:xfrm>
          <a:prstGeom prst="rect">
            <a:avLst/>
          </a:prstGeom>
          <a:solidFill>
            <a:srgbClr val="818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latin typeface="微软雅黑" panose="020B0503020204020204" pitchFamily="34" charset="-122"/>
              <a:ea typeface="微软雅黑" panose="020B0503020204020204" pitchFamily="34" charset="-122"/>
            </a:endParaRPr>
          </a:p>
        </p:txBody>
      </p:sp>
      <p:sp>
        <p:nvSpPr>
          <p:cNvPr id="23" name="文本框 22"/>
          <p:cNvSpPr txBox="1"/>
          <p:nvPr/>
        </p:nvSpPr>
        <p:spPr>
          <a:xfrm rot="16200000">
            <a:off x="6697216" y="4240496"/>
            <a:ext cx="941639" cy="338554"/>
          </a:xfrm>
          <a:prstGeom prst="rect">
            <a:avLst/>
          </a:prstGeom>
          <a:noFill/>
        </p:spPr>
        <p:txBody>
          <a:bodyPr wrap="square" rtlCol="0">
            <a:spAutoFit/>
          </a:bodyPr>
          <a:lstStyle/>
          <a:p>
            <a:pPr algn="ctr"/>
            <a:r>
              <a:rPr kumimoji="1" lang="zh-CN" altLang="en-US" sz="1600" dirty="0">
                <a:solidFill>
                  <a:schemeClr val="bg1"/>
                </a:solidFill>
                <a:latin typeface="微软雅黑" panose="020B0503020204020204" pitchFamily="34" charset="-122"/>
                <a:ea typeface="微软雅黑" panose="020B0503020204020204" pitchFamily="34" charset="-122"/>
              </a:rPr>
              <a:t>亚临床</a:t>
            </a:r>
          </a:p>
        </p:txBody>
      </p:sp>
      <p:sp>
        <p:nvSpPr>
          <p:cNvPr id="29" name="圆角矩形 28"/>
          <p:cNvSpPr/>
          <p:nvPr/>
        </p:nvSpPr>
        <p:spPr>
          <a:xfrm>
            <a:off x="7890182" y="2270323"/>
            <a:ext cx="1189795" cy="506146"/>
          </a:xfrm>
          <a:prstGeom prst="roundRect">
            <a:avLst/>
          </a:prstGeom>
          <a:solidFill>
            <a:srgbClr val="34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latin typeface="微软雅黑" panose="020B0503020204020204" pitchFamily="34" charset="-122"/>
                <a:ea typeface="微软雅黑" panose="020B0503020204020204" pitchFamily="34" charset="-122"/>
              </a:rPr>
              <a:t>未报告的复发</a:t>
            </a:r>
          </a:p>
        </p:txBody>
      </p:sp>
      <p:sp>
        <p:nvSpPr>
          <p:cNvPr id="30" name="圆角矩形 29"/>
          <p:cNvSpPr/>
          <p:nvPr/>
        </p:nvSpPr>
        <p:spPr>
          <a:xfrm>
            <a:off x="9158028" y="2604399"/>
            <a:ext cx="2346385" cy="254542"/>
          </a:xfrm>
          <a:prstGeom prst="roundRect">
            <a:avLst/>
          </a:prstGeom>
          <a:solidFill>
            <a:srgbClr val="34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latin typeface="微软雅黑" panose="020B0503020204020204" pitchFamily="34" charset="-122"/>
                <a:ea typeface="微软雅黑" panose="020B0503020204020204" pitchFamily="34" charset="-122"/>
              </a:rPr>
              <a:t>患者报告的预后</a:t>
            </a:r>
          </a:p>
        </p:txBody>
      </p:sp>
      <p:sp>
        <p:nvSpPr>
          <p:cNvPr id="31" name="圆角矩形 30"/>
          <p:cNvSpPr/>
          <p:nvPr/>
        </p:nvSpPr>
        <p:spPr>
          <a:xfrm>
            <a:off x="8712398" y="1681041"/>
            <a:ext cx="1058044" cy="429651"/>
          </a:xfrm>
          <a:prstGeom prst="roundRect">
            <a:avLst/>
          </a:prstGeom>
          <a:solidFill>
            <a:srgbClr val="EC6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latin typeface="微软雅黑" panose="020B0503020204020204" pitchFamily="34" charset="-122"/>
                <a:ea typeface="微软雅黑" panose="020B0503020204020204" pitchFamily="34" charset="-122"/>
              </a:rPr>
              <a:t>残疾进展</a:t>
            </a:r>
          </a:p>
        </p:txBody>
      </p:sp>
      <p:sp>
        <p:nvSpPr>
          <p:cNvPr id="32" name="圆角矩形 31"/>
          <p:cNvSpPr/>
          <p:nvPr/>
        </p:nvSpPr>
        <p:spPr>
          <a:xfrm>
            <a:off x="9977023" y="2143460"/>
            <a:ext cx="898592" cy="235306"/>
          </a:xfrm>
          <a:prstGeom prst="roundRect">
            <a:avLst/>
          </a:prstGeom>
          <a:solidFill>
            <a:srgbClr val="EC6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a:latin typeface="微软雅黑" panose="020B0503020204020204" pitchFamily="34" charset="-122"/>
                <a:ea typeface="微软雅黑" panose="020B0503020204020204" pitchFamily="34" charset="-122"/>
              </a:rPr>
              <a:t>复发</a:t>
            </a:r>
            <a:endParaRPr kumimoji="1" lang="zh-CN" altLang="en-US" sz="1200" dirty="0">
              <a:latin typeface="微软雅黑" panose="020B0503020204020204" pitchFamily="34" charset="-122"/>
              <a:ea typeface="微软雅黑" panose="020B0503020204020204" pitchFamily="34" charset="-122"/>
            </a:endParaRPr>
          </a:p>
        </p:txBody>
      </p:sp>
      <p:sp>
        <p:nvSpPr>
          <p:cNvPr id="33" name="圆角矩形 32"/>
          <p:cNvSpPr/>
          <p:nvPr/>
        </p:nvSpPr>
        <p:spPr>
          <a:xfrm>
            <a:off x="7542254" y="3109980"/>
            <a:ext cx="2228188" cy="716628"/>
          </a:xfrm>
          <a:prstGeom prst="roundRect">
            <a:avLst/>
          </a:prstGeom>
          <a:solidFill>
            <a:srgbClr val="EC6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latin typeface="微软雅黑" panose="020B0503020204020204" pitchFamily="34" charset="-122"/>
                <a:ea typeface="微软雅黑" panose="020B0503020204020204" pitchFamily="34" charset="-122"/>
              </a:rPr>
              <a:t>使用标准临床</a:t>
            </a:r>
            <a:r>
              <a:rPr kumimoji="1" lang="en-US" altLang="zh-CN" sz="1200" dirty="0">
                <a:latin typeface="微软雅黑" panose="020B0503020204020204" pitchFamily="34" charset="-122"/>
                <a:ea typeface="微软雅黑" panose="020B0503020204020204" pitchFamily="34" charset="-122"/>
              </a:rPr>
              <a:t>MRI</a:t>
            </a:r>
            <a:r>
              <a:rPr kumimoji="1" lang="zh-CN" altLang="en-US" sz="1200" dirty="0">
                <a:latin typeface="微软雅黑" panose="020B0503020204020204" pitchFamily="34" charset="-122"/>
                <a:ea typeface="微软雅黑" panose="020B0503020204020204" pitchFamily="34" charset="-122"/>
              </a:rPr>
              <a:t>设备观察到的病灶</a:t>
            </a:r>
            <a:r>
              <a:rPr kumimoji="1" lang="en-US" altLang="zh-CN" sz="1200" dirty="0">
                <a:latin typeface="微软雅黑" panose="020B0503020204020204" pitchFamily="34" charset="-122"/>
                <a:ea typeface="微软雅黑" panose="020B0503020204020204" pitchFamily="34" charset="-122"/>
              </a:rPr>
              <a:t>(</a:t>
            </a:r>
            <a:r>
              <a:rPr kumimoji="1" lang="zh-CN" altLang="en-US" sz="1200" dirty="0">
                <a:latin typeface="微软雅黑" panose="020B0503020204020204" pitchFamily="34" charset="-122"/>
                <a:ea typeface="微软雅黑" panose="020B0503020204020204" pitchFamily="34" charset="-122"/>
              </a:rPr>
              <a:t>白质</a:t>
            </a:r>
            <a:r>
              <a:rPr kumimoji="1" lang="en-US" altLang="zh-CN" sz="1200" dirty="0">
                <a:latin typeface="微软雅黑" panose="020B0503020204020204" pitchFamily="34" charset="-122"/>
                <a:ea typeface="微软雅黑" panose="020B0503020204020204" pitchFamily="34" charset="-122"/>
              </a:rPr>
              <a:t>)</a:t>
            </a:r>
            <a:endParaRPr kumimoji="1" lang="zh-CN" altLang="en-US" sz="1200" dirty="0">
              <a:latin typeface="微软雅黑" panose="020B0503020204020204" pitchFamily="34" charset="-122"/>
              <a:ea typeface="微软雅黑" panose="020B0503020204020204" pitchFamily="34" charset="-122"/>
            </a:endParaRPr>
          </a:p>
        </p:txBody>
      </p:sp>
      <p:sp>
        <p:nvSpPr>
          <p:cNvPr id="34" name="圆角矩形 33"/>
          <p:cNvSpPr/>
          <p:nvPr/>
        </p:nvSpPr>
        <p:spPr>
          <a:xfrm>
            <a:off x="10259248" y="3654096"/>
            <a:ext cx="858782" cy="380735"/>
          </a:xfrm>
          <a:prstGeom prst="roundRect">
            <a:avLst/>
          </a:prstGeom>
          <a:solidFill>
            <a:srgbClr val="EC6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latin typeface="微软雅黑" panose="020B0503020204020204" pitchFamily="34" charset="-122"/>
                <a:ea typeface="微软雅黑" panose="020B0503020204020204" pitchFamily="34" charset="-122"/>
              </a:rPr>
              <a:t>脑萎缩</a:t>
            </a:r>
          </a:p>
        </p:txBody>
      </p:sp>
      <p:sp>
        <p:nvSpPr>
          <p:cNvPr id="35" name="圆角矩形 34"/>
          <p:cNvSpPr/>
          <p:nvPr/>
        </p:nvSpPr>
        <p:spPr>
          <a:xfrm>
            <a:off x="8112840" y="4372108"/>
            <a:ext cx="2434650" cy="803677"/>
          </a:xfrm>
          <a:prstGeom prst="roundRect">
            <a:avLst/>
          </a:prstGeom>
          <a:solidFill>
            <a:srgbClr val="34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latin typeface="微软雅黑" panose="020B0503020204020204" pitchFamily="34" charset="-122"/>
                <a:ea typeface="微软雅黑" panose="020B0503020204020204" pitchFamily="34" charset="-122"/>
              </a:rPr>
              <a:t>使用标准临床</a:t>
            </a:r>
            <a:r>
              <a:rPr kumimoji="1" lang="en-US" altLang="zh-CN" sz="1200" dirty="0">
                <a:latin typeface="微软雅黑" panose="020B0503020204020204" pitchFamily="34" charset="-122"/>
                <a:ea typeface="微软雅黑" panose="020B0503020204020204" pitchFamily="34" charset="-122"/>
              </a:rPr>
              <a:t>MRI</a:t>
            </a:r>
            <a:r>
              <a:rPr kumimoji="1" lang="zh-CN" altLang="en-US" sz="1200" dirty="0">
                <a:latin typeface="微软雅黑" panose="020B0503020204020204" pitchFamily="34" charset="-122"/>
                <a:ea typeface="微软雅黑" panose="020B0503020204020204" pitchFamily="34" charset="-122"/>
              </a:rPr>
              <a:t>设备目前无法观察到的病灶</a:t>
            </a:r>
            <a:r>
              <a:rPr kumimoji="1" lang="en-US" altLang="zh-CN" sz="1200" dirty="0">
                <a:latin typeface="微软雅黑" panose="020B0503020204020204" pitchFamily="34" charset="-122"/>
                <a:ea typeface="微软雅黑" panose="020B0503020204020204" pitchFamily="34" charset="-122"/>
              </a:rPr>
              <a:t>(</a:t>
            </a:r>
            <a:r>
              <a:rPr kumimoji="1" lang="zh-CN" altLang="en-US" sz="1200" dirty="0">
                <a:latin typeface="微软雅黑" panose="020B0503020204020204" pitchFamily="34" charset="-122"/>
                <a:ea typeface="微软雅黑" panose="020B0503020204020204" pitchFamily="34" charset="-122"/>
              </a:rPr>
              <a:t>白质和灰质</a:t>
            </a:r>
            <a:r>
              <a:rPr kumimoji="1" lang="en-US" altLang="zh-CN" sz="1200" dirty="0">
                <a:latin typeface="微软雅黑" panose="020B0503020204020204" pitchFamily="34" charset="-122"/>
                <a:ea typeface="微软雅黑" panose="020B0503020204020204" pitchFamily="34" charset="-122"/>
              </a:rPr>
              <a:t>)</a:t>
            </a:r>
            <a:endParaRPr kumimoji="1" lang="zh-CN" altLang="en-US" sz="1200" dirty="0">
              <a:latin typeface="微软雅黑" panose="020B0503020204020204" pitchFamily="34" charset="-122"/>
              <a:ea typeface="微软雅黑" panose="020B0503020204020204" pitchFamily="34" charset="-122"/>
            </a:endParaRPr>
          </a:p>
        </p:txBody>
      </p:sp>
      <p:sp>
        <p:nvSpPr>
          <p:cNvPr id="36" name="圆角矩形 35"/>
          <p:cNvSpPr/>
          <p:nvPr/>
        </p:nvSpPr>
        <p:spPr>
          <a:xfrm>
            <a:off x="8711766" y="5571214"/>
            <a:ext cx="1821402" cy="244373"/>
          </a:xfrm>
          <a:prstGeom prst="roundRect">
            <a:avLst/>
          </a:prstGeom>
          <a:solidFill>
            <a:srgbClr val="34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a:latin typeface="微软雅黑" panose="020B0503020204020204" pitchFamily="34" charset="-122"/>
                <a:ea typeface="微软雅黑" panose="020B0503020204020204" pitchFamily="34" charset="-122"/>
              </a:rPr>
              <a:t>神经丝蛋白水平</a:t>
            </a:r>
            <a:endParaRPr kumimoji="1" lang="zh-CN" altLang="en-US" sz="1200" dirty="0">
              <a:latin typeface="微软雅黑" panose="020B0503020204020204" pitchFamily="34" charset="-122"/>
              <a:ea typeface="微软雅黑" panose="020B0503020204020204" pitchFamily="34" charset="-122"/>
            </a:endParaRPr>
          </a:p>
        </p:txBody>
      </p:sp>
      <p:sp>
        <p:nvSpPr>
          <p:cNvPr id="3" name="Content Placeholder 2"/>
          <p:cNvSpPr>
            <a:spLocks noGrp="1"/>
          </p:cNvSpPr>
          <p:nvPr>
            <p:ph idx="1"/>
          </p:nvPr>
        </p:nvSpPr>
        <p:spPr>
          <a:xfrm>
            <a:off x="494016" y="1748233"/>
            <a:ext cx="5529596" cy="4800464"/>
          </a:xfrm>
        </p:spPr>
        <p:txBody>
          <a:bodyPr>
            <a:noAutofit/>
          </a:bodyPr>
          <a:lstStyle/>
          <a:p>
            <a:r>
              <a:rPr lang="zh-CN" altLang="en-US" dirty="0">
                <a:latin typeface="微软雅黑" panose="020B0503020204020204" pitchFamily="34" charset="-122"/>
                <a:ea typeface="微软雅黑" panose="020B0503020204020204" pitchFamily="34" charset="-122"/>
              </a:rPr>
              <a:t>在评估疾病活动时，纳入所有的参数来预测未来复发和残疾进展</a:t>
            </a:r>
            <a:endParaRPr lang="en-GB" dirty="0">
              <a:latin typeface="微软雅黑" panose="020B0503020204020204" pitchFamily="34" charset="-122"/>
              <a:ea typeface="微软雅黑" panose="020B0503020204020204" pitchFamily="34" charset="-122"/>
            </a:endParaRPr>
          </a:p>
          <a:p>
            <a:pPr lvl="1"/>
            <a:endParaRPr lang="en-US" altLang="zh-CN" dirty="0">
              <a:latin typeface="微软雅黑" panose="020B0503020204020204" pitchFamily="34" charset="-122"/>
              <a:ea typeface="微软雅黑" panose="020B0503020204020204" pitchFamily="34" charset="-122"/>
            </a:endParaRPr>
          </a:p>
          <a:p>
            <a:pPr lvl="1"/>
            <a:r>
              <a:rPr lang="zh-CN" altLang="en-US" dirty="0">
                <a:latin typeface="微软雅黑" panose="020B0503020204020204" pitchFamily="34" charset="-122"/>
                <a:ea typeface="微软雅黑" panose="020B0503020204020204" pitchFamily="34" charset="-122"/>
              </a:rPr>
              <a:t>更新评估作为新参数增加的证据基础</a:t>
            </a:r>
            <a:endParaRPr lang="en-US" altLang="zh-CN" dirty="0">
              <a:latin typeface="微软雅黑" panose="020B0503020204020204" pitchFamily="34" charset="-122"/>
              <a:ea typeface="微软雅黑" panose="020B0503020204020204" pitchFamily="34" charset="-122"/>
            </a:endParaRPr>
          </a:p>
          <a:p>
            <a:pPr lvl="1"/>
            <a:endParaRPr lang="en-US" altLang="zh-CN" dirty="0">
              <a:latin typeface="微软雅黑" panose="020B0503020204020204" pitchFamily="34" charset="-122"/>
              <a:ea typeface="微软雅黑" panose="020B0503020204020204" pitchFamily="34" charset="-122"/>
            </a:endParaRPr>
          </a:p>
          <a:p>
            <a:pPr lvl="1"/>
            <a:r>
              <a:rPr lang="zh-CN" altLang="en-US" dirty="0">
                <a:latin typeface="微软雅黑" panose="020B0503020204020204" pitchFamily="34" charset="-122"/>
                <a:ea typeface="微软雅黑" panose="020B0503020204020204" pitchFamily="34" charset="-122"/>
              </a:rPr>
              <a:t>定期或必要时进行脑部</a:t>
            </a:r>
            <a:r>
              <a:rPr lang="en-US" altLang="zh-CN" dirty="0">
                <a:latin typeface="微软雅黑" panose="020B0503020204020204" pitchFamily="34" charset="-122"/>
                <a:ea typeface="微软雅黑" panose="020B0503020204020204" pitchFamily="34" charset="-122"/>
              </a:rPr>
              <a:t>MRI</a:t>
            </a:r>
            <a:r>
              <a:rPr lang="zh-CN" altLang="en-US" dirty="0">
                <a:latin typeface="微软雅黑" panose="020B0503020204020204" pitchFamily="34" charset="-122"/>
                <a:ea typeface="微软雅黑" panose="020B0503020204020204" pitchFamily="34" charset="-122"/>
              </a:rPr>
              <a:t>扫描，以监测病灶和脑容积丢失</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如果可能</a:t>
            </a:r>
            <a:r>
              <a:rPr lang="en-US" altLang="zh-CN" dirty="0">
                <a:latin typeface="微软雅黑" panose="020B0503020204020204" pitchFamily="34" charset="-122"/>
                <a:ea typeface="微软雅黑" panose="020B0503020204020204" pitchFamily="34" charset="-122"/>
              </a:rPr>
              <a:t>)</a:t>
            </a:r>
            <a:endParaRPr lang="en-GB" altLang="zh-CN" dirty="0">
              <a:latin typeface="微软雅黑" panose="020B0503020204020204" pitchFamily="34" charset="-122"/>
              <a:ea typeface="微软雅黑" panose="020B0503020204020204" pitchFamily="34" charset="-122"/>
            </a:endParaRPr>
          </a:p>
          <a:p>
            <a:pPr lvl="1"/>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249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4"/>
          <p:cNvSpPr>
            <a:spLocks noGrp="1"/>
          </p:cNvSpPr>
          <p:nvPr>
            <p:ph idx="1"/>
          </p:nvPr>
        </p:nvSpPr>
        <p:spPr>
          <a:xfrm>
            <a:off x="509464" y="1597822"/>
            <a:ext cx="11166721" cy="4525963"/>
          </a:xfrm>
        </p:spPr>
        <p:txBody>
          <a:bodyPr/>
          <a:lstStyle/>
          <a:p>
            <a:r>
              <a:rPr lang="zh-CN" altLang="en-US" dirty="0">
                <a:latin typeface="微软雅黑" panose="020B0503020204020204" pitchFamily="34" charset="-122"/>
                <a:ea typeface="微软雅黑" panose="020B0503020204020204" pitchFamily="34" charset="-122"/>
              </a:rPr>
              <a:t>只要不治疗时存在炎症性疾病活动的风险，就应长期维持</a:t>
            </a:r>
            <a:r>
              <a:rPr lang="en-US" altLang="zh-CN" dirty="0">
                <a:latin typeface="微软雅黑" panose="020B0503020204020204" pitchFamily="34" charset="-122"/>
                <a:ea typeface="微软雅黑" panose="020B0503020204020204" pitchFamily="34" charset="-122"/>
              </a:rPr>
              <a:t>DMT</a:t>
            </a:r>
            <a:r>
              <a:rPr lang="zh-CN" altLang="en-US" dirty="0">
                <a:latin typeface="微软雅黑" panose="020B0503020204020204" pitchFamily="34" charset="-122"/>
                <a:ea typeface="微软雅黑" panose="020B0503020204020204" pitchFamily="34" charset="-122"/>
              </a:rPr>
              <a:t>治疗</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采用明确的管理方案来确定治疗失败</a:t>
            </a:r>
            <a:endParaRPr lang="en-GB"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如果治疗反应不佳考虑换用其他</a:t>
            </a:r>
            <a:r>
              <a:rPr lang="en-US" altLang="zh-CN" dirty="0">
                <a:latin typeface="微软雅黑" panose="020B0503020204020204" pitchFamily="34" charset="-122"/>
                <a:ea typeface="微软雅黑" panose="020B0503020204020204" pitchFamily="34" charset="-122"/>
              </a:rPr>
              <a:t>DMT</a:t>
            </a:r>
            <a:endParaRPr lang="en-GB" dirty="0">
              <a:latin typeface="微软雅黑" panose="020B0503020204020204" pitchFamily="34" charset="-122"/>
              <a:ea typeface="微软雅黑" panose="020B0503020204020204" pitchFamily="34" charset="-122"/>
            </a:endParaRPr>
          </a:p>
          <a:p>
            <a:endParaRPr lang="en-GB" dirty="0">
              <a:latin typeface="微软雅黑" panose="020B0503020204020204" pitchFamily="34" charset="-122"/>
              <a:ea typeface="微软雅黑" panose="020B0503020204020204" pitchFamily="34" charset="-122"/>
            </a:endParaRPr>
          </a:p>
        </p:txBody>
      </p:sp>
      <p:sp>
        <p:nvSpPr>
          <p:cNvPr id="2" name="Title 1"/>
          <p:cNvSpPr>
            <a:spLocks noGrp="1"/>
          </p:cNvSpPr>
          <p:nvPr>
            <p:ph type="title"/>
          </p:nvPr>
        </p:nvSpPr>
        <p:spPr/>
        <p:txBody>
          <a:bodyPr>
            <a:noAutofit/>
          </a:bodyPr>
          <a:lstStyle/>
          <a:p>
            <a:r>
              <a:rPr lang="zh-CN" altLang="en-US" spc="-80" dirty="0">
                <a:latin typeface="微软雅黑" panose="020B0503020204020204" pitchFamily="34" charset="-122"/>
                <a:ea typeface="微软雅黑" panose="020B0503020204020204" pitchFamily="34" charset="-122"/>
              </a:rPr>
              <a:t>如果治疗反应不佳考虑换药</a:t>
            </a:r>
            <a:endParaRPr lang="en-GB" spc="-80" dirty="0">
              <a:latin typeface="微软雅黑" panose="020B0503020204020204" pitchFamily="34" charset="-122"/>
              <a:ea typeface="微软雅黑" panose="020B0503020204020204" pitchFamily="34" charset="-122"/>
            </a:endParaRPr>
          </a:p>
        </p:txBody>
      </p:sp>
      <p:sp>
        <p:nvSpPr>
          <p:cNvPr id="27" name="Text Placeholder 26"/>
          <p:cNvSpPr>
            <a:spLocks noGrp="1"/>
          </p:cNvSpPr>
          <p:nvPr>
            <p:ph type="body" sz="quarter" idx="14"/>
          </p:nvPr>
        </p:nvSpPr>
        <p:spPr>
          <a:xfrm>
            <a:off x="528138" y="6211671"/>
            <a:ext cx="10777635" cy="646331"/>
          </a:xfrm>
        </p:spPr>
        <p:txBody>
          <a:bodyPr/>
          <a:lstStyle/>
          <a:p>
            <a:r>
              <a:rPr lang="it-IT" dirty="0">
                <a:latin typeface="微软雅黑" panose="020B0503020204020204" pitchFamily="34" charset="-122"/>
                <a:ea typeface="微软雅黑" panose="020B0503020204020204" pitchFamily="34" charset="-122"/>
              </a:rPr>
              <a:t>DMT, </a:t>
            </a:r>
            <a:r>
              <a:rPr lang="zh-CN" altLang="en-US" dirty="0">
                <a:latin typeface="微软雅黑" panose="020B0503020204020204" pitchFamily="34" charset="-122"/>
                <a:ea typeface="微软雅黑" panose="020B0503020204020204" pitchFamily="34" charset="-122"/>
              </a:rPr>
              <a:t>疾病修正治疗</a:t>
            </a:r>
            <a:r>
              <a:rPr lang="it-IT" dirty="0">
                <a:latin typeface="微软雅黑" panose="020B0503020204020204" pitchFamily="34" charset="-122"/>
                <a:ea typeface="微软雅黑" panose="020B0503020204020204" pitchFamily="34" charset="-122"/>
              </a:rPr>
              <a:t/>
            </a:r>
            <a:br>
              <a:rPr lang="it-IT" dirty="0">
                <a:latin typeface="微软雅黑" panose="020B0503020204020204" pitchFamily="34" charset="-122"/>
                <a:ea typeface="微软雅黑" panose="020B0503020204020204" pitchFamily="34" charset="-122"/>
              </a:rPr>
            </a:br>
            <a:r>
              <a:rPr lang="it-IT" dirty="0">
                <a:latin typeface="微软雅黑" panose="020B0503020204020204" pitchFamily="34" charset="-122"/>
                <a:ea typeface="微软雅黑" panose="020B0503020204020204" pitchFamily="34" charset="-122"/>
              </a:rPr>
              <a:t>Figure adapted from Giovannoni G. 2014. </a:t>
            </a:r>
            <a:r>
              <a:rPr lang="it-IT" dirty="0" err="1">
                <a:latin typeface="微软雅黑" panose="020B0503020204020204" pitchFamily="34" charset="-122"/>
                <a:ea typeface="微软雅黑" panose="020B0503020204020204" pitchFamily="34" charset="-122"/>
              </a:rPr>
              <a:t>Available</a:t>
            </a:r>
            <a:r>
              <a:rPr lang="it-IT" dirty="0">
                <a:latin typeface="微软雅黑" panose="020B0503020204020204" pitchFamily="34" charset="-122"/>
                <a:ea typeface="微软雅黑" panose="020B0503020204020204" pitchFamily="34" charset="-122"/>
              </a:rPr>
              <a:t> from: http://www.slideshare.net/gavingiovannoni/</a:t>
            </a:r>
            <a:r>
              <a:rPr lang="en-GB" dirty="0">
                <a:latin typeface="微软雅黑" panose="020B0503020204020204" pitchFamily="34" charset="-122"/>
                <a:ea typeface="微软雅黑" panose="020B0503020204020204" pitchFamily="34" charset="-122"/>
              </a:rPr>
              <a:t>personalizing-treatment-choice (accessed October 2015)</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828" y="3790421"/>
            <a:ext cx="7468247" cy="243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Z:\POLICY\MS\OHPF Multi-sponsor\OHPF012 medical education\Production\icons\OHPF012_Three icons_Treat to Targ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
        <p:nvSpPr>
          <p:cNvPr id="3" name="圆角矩形 2"/>
          <p:cNvSpPr/>
          <p:nvPr/>
        </p:nvSpPr>
        <p:spPr>
          <a:xfrm>
            <a:off x="2356828" y="3790421"/>
            <a:ext cx="1239812" cy="5011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tx1"/>
                </a:solidFill>
                <a:latin typeface="微软雅黑" panose="020B0503020204020204" pitchFamily="34" charset="-122"/>
                <a:ea typeface="微软雅黑" panose="020B0503020204020204" pitchFamily="34" charset="-122"/>
              </a:rPr>
              <a:t>初始</a:t>
            </a:r>
            <a:r>
              <a:rPr kumimoji="1" lang="en-US" altLang="zh-CN" sz="1200" b="1" dirty="0">
                <a:solidFill>
                  <a:schemeClr val="tx1"/>
                </a:solidFill>
                <a:latin typeface="微软雅黑" panose="020B0503020204020204" pitchFamily="34" charset="-122"/>
                <a:ea typeface="微软雅黑" panose="020B0503020204020204" pitchFamily="34" charset="-122"/>
              </a:rPr>
              <a:t>DMT</a:t>
            </a:r>
            <a:endParaRPr kumimoji="1"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6739852" y="3790421"/>
            <a:ext cx="1239812" cy="5011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tx1"/>
                </a:solidFill>
                <a:latin typeface="微软雅黑" panose="020B0503020204020204" pitchFamily="34" charset="-122"/>
                <a:ea typeface="微软雅黑" panose="020B0503020204020204" pitchFamily="34" charset="-122"/>
              </a:rPr>
              <a:t>监测和换药</a:t>
            </a:r>
          </a:p>
        </p:txBody>
      </p:sp>
      <p:sp>
        <p:nvSpPr>
          <p:cNvPr id="4" name="圆角矩形 3"/>
          <p:cNvSpPr/>
          <p:nvPr/>
        </p:nvSpPr>
        <p:spPr>
          <a:xfrm>
            <a:off x="2682240" y="4807234"/>
            <a:ext cx="1121664" cy="6791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a:latin typeface="微软雅黑" panose="020B0503020204020204" pitchFamily="34" charset="-122"/>
                <a:ea typeface="微软雅黑" panose="020B0503020204020204" pitchFamily="34" charset="-122"/>
              </a:rPr>
              <a:t>定义患者</a:t>
            </a:r>
            <a:r>
              <a:rPr kumimoji="1" lang="zh-CN" altLang="en-US" sz="1200" dirty="0">
                <a:latin typeface="微软雅黑" panose="020B0503020204020204" pitchFamily="34" charset="-122"/>
                <a:ea typeface="微软雅黑" panose="020B0503020204020204" pitchFamily="34" charset="-122"/>
              </a:rPr>
              <a:t>的</a:t>
            </a:r>
            <a:r>
              <a:rPr kumimoji="1" lang="en-US" altLang="zh-CN" sz="1200" dirty="0">
                <a:latin typeface="微软雅黑" panose="020B0503020204020204" pitchFamily="34" charset="-122"/>
                <a:ea typeface="微软雅黑" panose="020B0503020204020204" pitchFamily="34" charset="-122"/>
              </a:rPr>
              <a:t>MS</a:t>
            </a:r>
            <a:endParaRPr kumimoji="1" lang="zh-CN" altLang="en-US" sz="1200" dirty="0">
              <a:latin typeface="微软雅黑" panose="020B0503020204020204" pitchFamily="34" charset="-122"/>
              <a:ea typeface="微软雅黑" panose="020B0503020204020204" pitchFamily="34" charset="-122"/>
            </a:endParaRPr>
          </a:p>
        </p:txBody>
      </p:sp>
      <p:sp>
        <p:nvSpPr>
          <p:cNvPr id="10" name="圆角矩形 9"/>
          <p:cNvSpPr/>
          <p:nvPr/>
        </p:nvSpPr>
        <p:spPr>
          <a:xfrm>
            <a:off x="4129316" y="4807234"/>
            <a:ext cx="1121664" cy="6791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latin typeface="微软雅黑" panose="020B0503020204020204" pitchFamily="34" charset="-122"/>
                <a:ea typeface="微软雅黑" panose="020B0503020204020204" pitchFamily="34" charset="-122"/>
              </a:rPr>
              <a:t>选择</a:t>
            </a:r>
            <a:r>
              <a:rPr kumimoji="1" lang="en-US" altLang="zh-CN" sz="1200" dirty="0">
                <a:latin typeface="微软雅黑" panose="020B0503020204020204" pitchFamily="34" charset="-122"/>
                <a:ea typeface="微软雅黑" panose="020B0503020204020204" pitchFamily="34" charset="-122"/>
              </a:rPr>
              <a:t>DMT</a:t>
            </a:r>
            <a:endParaRPr kumimoji="1" lang="zh-CN" altLang="en-US" sz="1200" dirty="0">
              <a:latin typeface="微软雅黑" panose="020B0503020204020204" pitchFamily="34" charset="-122"/>
              <a:ea typeface="微软雅黑" panose="020B0503020204020204" pitchFamily="34" charset="-122"/>
            </a:endParaRPr>
          </a:p>
        </p:txBody>
      </p:sp>
      <p:sp>
        <p:nvSpPr>
          <p:cNvPr id="11" name="圆角矩形 10"/>
          <p:cNvSpPr/>
          <p:nvPr/>
        </p:nvSpPr>
        <p:spPr>
          <a:xfrm>
            <a:off x="7195604" y="4669656"/>
            <a:ext cx="1121664" cy="6791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a:latin typeface="微软雅黑" panose="020B0503020204020204" pitchFamily="34" charset="-122"/>
                <a:ea typeface="微软雅黑" panose="020B0503020204020204" pitchFamily="34" charset="-122"/>
              </a:rPr>
              <a:t>监测</a:t>
            </a:r>
            <a:endParaRPr kumimoji="1" lang="zh-CN" altLang="en-US" sz="1200" dirty="0">
              <a:latin typeface="微软雅黑" panose="020B0503020204020204" pitchFamily="34" charset="-122"/>
              <a:ea typeface="微软雅黑" panose="020B0503020204020204" pitchFamily="34" charset="-122"/>
            </a:endParaRPr>
          </a:p>
        </p:txBody>
      </p:sp>
      <p:sp>
        <p:nvSpPr>
          <p:cNvPr id="12" name="圆角矩形 11"/>
          <p:cNvSpPr/>
          <p:nvPr/>
        </p:nvSpPr>
        <p:spPr>
          <a:xfrm>
            <a:off x="8512663" y="4669656"/>
            <a:ext cx="1121664" cy="6791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latin typeface="微软雅黑" panose="020B0503020204020204" pitchFamily="34" charset="-122"/>
                <a:ea typeface="微软雅黑" panose="020B0503020204020204" pitchFamily="34" charset="-122"/>
              </a:rPr>
              <a:t>治疗失败？</a:t>
            </a:r>
          </a:p>
        </p:txBody>
      </p:sp>
      <p:sp>
        <p:nvSpPr>
          <p:cNvPr id="5" name="圆角矩形 4"/>
          <p:cNvSpPr/>
          <p:nvPr/>
        </p:nvSpPr>
        <p:spPr>
          <a:xfrm>
            <a:off x="8854038" y="4219636"/>
            <a:ext cx="485033" cy="357940"/>
          </a:xfrm>
          <a:prstGeom prst="roundRect">
            <a:avLst/>
          </a:prstGeom>
          <a:solidFill>
            <a:schemeClr val="bg1"/>
          </a:solidFill>
          <a:ln>
            <a:solidFill>
              <a:srgbClr val="EC6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a:solidFill>
                  <a:schemeClr val="tx1"/>
                </a:solidFill>
                <a:latin typeface="微软雅黑" panose="020B0503020204020204" pitchFamily="34" charset="-122"/>
                <a:ea typeface="微软雅黑" panose="020B0503020204020204" pitchFamily="34" charset="-122"/>
              </a:rPr>
              <a:t>是</a:t>
            </a:r>
          </a:p>
        </p:txBody>
      </p:sp>
      <p:sp>
        <p:nvSpPr>
          <p:cNvPr id="14" name="圆角矩形 13"/>
          <p:cNvSpPr/>
          <p:nvPr/>
        </p:nvSpPr>
        <p:spPr>
          <a:xfrm>
            <a:off x="7513919" y="5732957"/>
            <a:ext cx="485033" cy="357940"/>
          </a:xfrm>
          <a:prstGeom prst="roundRect">
            <a:avLst/>
          </a:prstGeom>
          <a:solidFill>
            <a:schemeClr val="bg1"/>
          </a:solidFill>
          <a:ln>
            <a:solidFill>
              <a:srgbClr val="EC6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tx1"/>
                </a:solidFill>
                <a:latin typeface="微软雅黑" panose="020B0503020204020204" pitchFamily="34" charset="-122"/>
                <a:ea typeface="微软雅黑" panose="020B0503020204020204" pitchFamily="34" charset="-122"/>
              </a:rPr>
              <a:t>否</a:t>
            </a:r>
          </a:p>
        </p:txBody>
      </p:sp>
    </p:spTree>
    <p:extLst>
      <p:ext uri="{BB962C8B-B14F-4D97-AF65-F5344CB8AC3E}">
        <p14:creationId xmlns:p14="http://schemas.microsoft.com/office/powerpoint/2010/main" val="3978622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关键推荐</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小结</a:t>
            </a:r>
            <a:endParaRPr lang="en-GB" dirty="0">
              <a:latin typeface="微软雅黑" panose="020B0503020204020204" pitchFamily="34" charset="-122"/>
              <a:ea typeface="微软雅黑" panose="020B0503020204020204" pitchFamily="34" charset="-122"/>
            </a:endParaRPr>
          </a:p>
        </p:txBody>
      </p:sp>
      <p:sp>
        <p:nvSpPr>
          <p:cNvPr id="95" name="Text Placeholder 94"/>
          <p:cNvSpPr>
            <a:spLocks noGrp="1"/>
          </p:cNvSpPr>
          <p:nvPr>
            <p:ph type="body" sz="quarter" idx="14"/>
          </p:nvPr>
        </p:nvSpPr>
        <p:spPr/>
        <p:txBody>
          <a:bodyPr/>
          <a:lstStyle/>
          <a:p>
            <a:r>
              <a:rPr lang="en-GB" dirty="0">
                <a:latin typeface="微软雅黑" panose="020B0503020204020204" pitchFamily="34" charset="-122"/>
                <a:ea typeface="微软雅黑" panose="020B0503020204020204" pitchFamily="34" charset="-122"/>
              </a:rPr>
              <a:t>DMT, </a:t>
            </a:r>
            <a:r>
              <a:rPr lang="zh-CN" altLang="en-US" dirty="0">
                <a:latin typeface="微软雅黑" panose="020B0503020204020204" pitchFamily="34" charset="-122"/>
                <a:ea typeface="微软雅黑" panose="020B0503020204020204" pitchFamily="34" charset="-122"/>
              </a:rPr>
              <a:t>疾病修正治疗</a:t>
            </a:r>
            <a:endParaRPr lang="en-GB" dirty="0">
              <a:latin typeface="微软雅黑" panose="020B0503020204020204" pitchFamily="34" charset="-122"/>
              <a:ea typeface="微软雅黑" panose="020B0503020204020204" pitchFamily="34" charset="-122"/>
            </a:endParaRPr>
          </a:p>
        </p:txBody>
      </p:sp>
      <p:sp>
        <p:nvSpPr>
          <p:cNvPr id="67" name="Diamond 66"/>
          <p:cNvSpPr/>
          <p:nvPr/>
        </p:nvSpPr>
        <p:spPr>
          <a:xfrm>
            <a:off x="3432886" y="3652923"/>
            <a:ext cx="5328382" cy="2795856"/>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微软雅黑" panose="020B0503020204020204" pitchFamily="34" charset="-122"/>
              <a:ea typeface="微软雅黑" panose="020B0503020204020204" pitchFamily="34" charset="-122"/>
            </a:endParaRPr>
          </a:p>
        </p:txBody>
      </p:sp>
      <p:sp>
        <p:nvSpPr>
          <p:cNvPr id="69" name="Rounded Rectangle 68"/>
          <p:cNvSpPr/>
          <p:nvPr/>
        </p:nvSpPr>
        <p:spPr>
          <a:xfrm>
            <a:off x="2902012" y="3755605"/>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早转诊</a:t>
            </a:r>
            <a:endParaRPr lang="en-US" altLang="zh-CN" sz="1200" dirty="0">
              <a:solidFill>
                <a:schemeClr val="tx1"/>
              </a:solidFill>
              <a:latin typeface="微软雅黑" panose="020B0503020204020204" pitchFamily="34" charset="-122"/>
              <a:ea typeface="微软雅黑" panose="020B0503020204020204" pitchFamily="34" charset="-122"/>
            </a:endParaRPr>
          </a:p>
          <a:p>
            <a:pPr algn="ctr"/>
            <a:r>
              <a:rPr lang="zh-CN" altLang="en-US" sz="1200" dirty="0">
                <a:solidFill>
                  <a:schemeClr val="tx1"/>
                </a:solidFill>
                <a:latin typeface="微软雅黑" panose="020B0503020204020204" pitchFamily="34" charset="-122"/>
                <a:ea typeface="微软雅黑" panose="020B0503020204020204" pitchFamily="34" charset="-122"/>
              </a:rPr>
              <a:t>早诊断</a:t>
            </a:r>
            <a:endParaRPr lang="en-GB" sz="1200" dirty="0">
              <a:solidFill>
                <a:schemeClr val="tx1"/>
              </a:solidFill>
              <a:latin typeface="微软雅黑" panose="020B0503020204020204" pitchFamily="34" charset="-122"/>
              <a:ea typeface="微软雅黑" panose="020B0503020204020204" pitchFamily="34" charset="-122"/>
            </a:endParaRPr>
          </a:p>
        </p:txBody>
      </p:sp>
      <p:sp>
        <p:nvSpPr>
          <p:cNvPr id="71" name="Rounded Rectangle 70"/>
          <p:cNvSpPr/>
          <p:nvPr/>
        </p:nvSpPr>
        <p:spPr>
          <a:xfrm>
            <a:off x="3561912" y="4732737"/>
            <a:ext cx="1458332"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共同治疗决策</a:t>
            </a:r>
            <a:endParaRPr lang="en-GB" sz="1200" dirty="0">
              <a:solidFill>
                <a:schemeClr val="tx1"/>
              </a:solidFill>
              <a:latin typeface="微软雅黑" panose="020B0503020204020204" pitchFamily="34" charset="-122"/>
              <a:ea typeface="微软雅黑" panose="020B0503020204020204" pitchFamily="34" charset="-122"/>
            </a:endParaRPr>
          </a:p>
        </p:txBody>
      </p:sp>
      <p:cxnSp>
        <p:nvCxnSpPr>
          <p:cNvPr id="72" name="Straight Connector 71"/>
          <p:cNvCxnSpPr>
            <a:stCxn id="69" idx="3"/>
            <a:endCxn id="75" idx="1"/>
          </p:cNvCxnSpPr>
          <p:nvPr/>
        </p:nvCxnSpPr>
        <p:spPr>
          <a:xfrm>
            <a:off x="4360344" y="4077982"/>
            <a:ext cx="1007566" cy="0"/>
          </a:xfrm>
          <a:prstGeom prst="line">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7167412" y="4732737"/>
            <a:ext cx="1458901"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使用</a:t>
            </a:r>
            <a:r>
              <a:rPr lang="en-GB" sz="1200" dirty="0">
                <a:solidFill>
                  <a:schemeClr val="tx1"/>
                </a:solidFill>
                <a:latin typeface="微软雅黑" panose="020B0503020204020204" pitchFamily="34" charset="-122"/>
                <a:ea typeface="微软雅黑" panose="020B0503020204020204" pitchFamily="34" charset="-122"/>
              </a:rPr>
              <a:t>DMTs</a:t>
            </a:r>
          </a:p>
        </p:txBody>
      </p:sp>
      <p:sp>
        <p:nvSpPr>
          <p:cNvPr id="74" name="Rounded Rectangle 73"/>
          <p:cNvSpPr/>
          <p:nvPr/>
        </p:nvSpPr>
        <p:spPr>
          <a:xfrm>
            <a:off x="5367910" y="5709866"/>
            <a:ext cx="1458332"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根据疾病活动证据迅速采取行动</a:t>
            </a:r>
            <a:endParaRPr lang="en-GB" sz="1200" dirty="0">
              <a:solidFill>
                <a:schemeClr val="tx1"/>
              </a:solidFill>
              <a:latin typeface="微软雅黑" panose="020B0503020204020204" pitchFamily="34" charset="-122"/>
              <a:ea typeface="微软雅黑" panose="020B0503020204020204" pitchFamily="34" charset="-122"/>
            </a:endParaRPr>
          </a:p>
        </p:txBody>
      </p:sp>
      <p:sp>
        <p:nvSpPr>
          <p:cNvPr id="75" name="Rounded Rectangle 74"/>
          <p:cNvSpPr/>
          <p:nvPr/>
        </p:nvSpPr>
        <p:spPr>
          <a:xfrm>
            <a:off x="5367910" y="3755605"/>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早治疗</a:t>
            </a:r>
            <a:endParaRPr lang="en-GB" sz="1200" dirty="0">
              <a:solidFill>
                <a:schemeClr val="tx1"/>
              </a:solidFill>
              <a:latin typeface="微软雅黑" panose="020B0503020204020204" pitchFamily="34" charset="-122"/>
              <a:ea typeface="微软雅黑" panose="020B0503020204020204" pitchFamily="34" charset="-122"/>
            </a:endParaRPr>
          </a:p>
        </p:txBody>
      </p:sp>
      <p:sp>
        <p:nvSpPr>
          <p:cNvPr id="76" name="Rounded Rectangle 75"/>
          <p:cNvSpPr/>
          <p:nvPr/>
        </p:nvSpPr>
        <p:spPr>
          <a:xfrm>
            <a:off x="5367910" y="4732737"/>
            <a:ext cx="1458332"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solidFill>
                <a:latin typeface="微软雅黑" panose="020B0503020204020204" pitchFamily="34" charset="-122"/>
                <a:ea typeface="微软雅黑" panose="020B0503020204020204" pitchFamily="34" charset="-122"/>
              </a:rPr>
              <a:t>监测</a:t>
            </a:r>
            <a:endParaRPr lang="en-GB" sz="1200" b="1" dirty="0">
              <a:solidFill>
                <a:schemeClr val="tx1"/>
              </a:solidFill>
              <a:latin typeface="微软雅黑" panose="020B0503020204020204" pitchFamily="34" charset="-122"/>
              <a:ea typeface="微软雅黑" panose="020B0503020204020204" pitchFamily="34" charset="-122"/>
            </a:endParaRPr>
          </a:p>
        </p:txBody>
      </p:sp>
      <p:cxnSp>
        <p:nvCxnSpPr>
          <p:cNvPr id="81" name="Straight Connector 80"/>
          <p:cNvCxnSpPr>
            <a:stCxn id="76" idx="2"/>
            <a:endCxn id="74" idx="0"/>
          </p:cNvCxnSpPr>
          <p:nvPr/>
        </p:nvCxnSpPr>
        <p:spPr>
          <a:xfrm>
            <a:off x="6097077" y="5377490"/>
            <a:ext cx="0" cy="332375"/>
          </a:xfrm>
          <a:prstGeom prst="line">
            <a:avLst/>
          </a:prstGeom>
          <a:ln w="2857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75" idx="2"/>
          </p:cNvCxnSpPr>
          <p:nvPr/>
        </p:nvCxnSpPr>
        <p:spPr>
          <a:xfrm>
            <a:off x="6097077" y="4400359"/>
            <a:ext cx="0" cy="332376"/>
          </a:xfrm>
          <a:prstGeom prst="line">
            <a:avLst/>
          </a:prstGeom>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2902012" y="3201889"/>
            <a:ext cx="6390131" cy="38099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目标</a:t>
            </a:r>
            <a:r>
              <a:rPr lang="en-GB" altLang="zh-CN" b="1" dirty="0">
                <a:solidFill>
                  <a:schemeClr val="tx1"/>
                </a:solidFill>
                <a:latin typeface="微软雅黑" panose="020B0503020204020204" pitchFamily="34" charset="-122"/>
                <a:ea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rPr>
              <a:t>最大限度延长脑健康</a:t>
            </a:r>
            <a:endParaRPr lang="en-GB" altLang="zh-CN" b="1" dirty="0">
              <a:solidFill>
                <a:schemeClr val="tx1"/>
              </a:solidFill>
              <a:latin typeface="微软雅黑" panose="020B0503020204020204" pitchFamily="34" charset="-122"/>
              <a:ea typeface="微软雅黑" panose="020B0503020204020204" pitchFamily="34" charset="-122"/>
            </a:endParaRPr>
          </a:p>
        </p:txBody>
      </p:sp>
      <p:grpSp>
        <p:nvGrpSpPr>
          <p:cNvPr id="36" name="Group 35"/>
          <p:cNvGrpSpPr/>
          <p:nvPr/>
        </p:nvGrpSpPr>
        <p:grpSpPr>
          <a:xfrm>
            <a:off x="447562" y="4413872"/>
            <a:ext cx="1219383" cy="269088"/>
            <a:chOff x="7123561" y="4496798"/>
            <a:chExt cx="1293485" cy="285441"/>
          </a:xfrm>
        </p:grpSpPr>
        <p:sp>
          <p:nvSpPr>
            <p:cNvPr id="37" name="Diamond 36"/>
            <p:cNvSpPr>
              <a:spLocks noChangeAspect="1"/>
            </p:cNvSpPr>
            <p:nvPr/>
          </p:nvSpPr>
          <p:spPr>
            <a:xfrm>
              <a:off x="7123561" y="4496798"/>
              <a:ext cx="543751" cy="256438"/>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微软雅黑" panose="020B0503020204020204" pitchFamily="34" charset="-122"/>
                <a:ea typeface="微软雅黑" panose="020B0503020204020204" pitchFamily="34" charset="-122"/>
              </a:endParaRPr>
            </a:p>
          </p:txBody>
        </p:sp>
        <p:sp>
          <p:nvSpPr>
            <p:cNvPr id="38" name="TextBox 37"/>
            <p:cNvSpPr txBox="1"/>
            <p:nvPr/>
          </p:nvSpPr>
          <p:spPr>
            <a:xfrm>
              <a:off x="7622611" y="4504730"/>
              <a:ext cx="794435" cy="277509"/>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治疗策略</a:t>
              </a:r>
              <a:endParaRPr lang="en-GB" sz="1100" dirty="0">
                <a:latin typeface="微软雅黑" panose="020B0503020204020204" pitchFamily="34" charset="-122"/>
                <a:ea typeface="微软雅黑" panose="020B0503020204020204" pitchFamily="34" charset="-122"/>
              </a:endParaRPr>
            </a:p>
          </p:txBody>
        </p:sp>
      </p:grpSp>
      <p:grpSp>
        <p:nvGrpSpPr>
          <p:cNvPr id="39" name="Group 33"/>
          <p:cNvGrpSpPr/>
          <p:nvPr/>
        </p:nvGrpSpPr>
        <p:grpSpPr>
          <a:xfrm>
            <a:off x="532052" y="3904136"/>
            <a:ext cx="854307" cy="261610"/>
            <a:chOff x="7055203" y="4048222"/>
            <a:chExt cx="906225" cy="277509"/>
          </a:xfrm>
        </p:grpSpPr>
        <p:sp>
          <p:nvSpPr>
            <p:cNvPr id="40" name="TextBox 39"/>
            <p:cNvSpPr txBox="1"/>
            <p:nvPr/>
          </p:nvSpPr>
          <p:spPr>
            <a:xfrm>
              <a:off x="7466266" y="4048222"/>
              <a:ext cx="495162" cy="277509"/>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推荐</a:t>
              </a:r>
              <a:endParaRPr lang="en-GB" sz="1100" dirty="0">
                <a:latin typeface="微软雅黑" panose="020B0503020204020204" pitchFamily="34" charset="-122"/>
                <a:ea typeface="微软雅黑" panose="020B0503020204020204" pitchFamily="34" charset="-122"/>
              </a:endParaRPr>
            </a:p>
          </p:txBody>
        </p:sp>
        <p:sp>
          <p:nvSpPr>
            <p:cNvPr id="41" name="Rounded Rectangle 40"/>
            <p:cNvSpPr/>
            <p:nvPr/>
          </p:nvSpPr>
          <p:spPr>
            <a:xfrm>
              <a:off x="7055203" y="4055738"/>
              <a:ext cx="428892" cy="26572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latin typeface="微软雅黑" panose="020B0503020204020204" pitchFamily="34" charset="-122"/>
                <a:ea typeface="微软雅黑" panose="020B0503020204020204" pitchFamily="34" charset="-122"/>
              </a:endParaRPr>
            </a:p>
          </p:txBody>
        </p:sp>
      </p:grpSp>
      <p:sp>
        <p:nvSpPr>
          <p:cNvPr id="44" name="Rectangle 43"/>
          <p:cNvSpPr/>
          <p:nvPr/>
        </p:nvSpPr>
        <p:spPr>
          <a:xfrm>
            <a:off x="1040808" y="1715594"/>
            <a:ext cx="10745490" cy="830997"/>
          </a:xfrm>
          <a:prstGeom prst="rect">
            <a:avLst/>
          </a:prstGeom>
        </p:spPr>
        <p:txBody>
          <a:bodyPr wrap="square" anchor="ctr">
            <a:spAutoFit/>
          </a:bodyPr>
          <a:lstStyle/>
          <a:p>
            <a:pPr algn="ctr"/>
            <a:r>
              <a:rPr lang="en-GB" sz="2400" b="1" dirty="0">
                <a:latin typeface="微软雅黑" panose="020B0503020204020204" pitchFamily="34" charset="-122"/>
                <a:ea typeface="微软雅黑" panose="020B0503020204020204" pitchFamily="34" charset="-122"/>
              </a:rPr>
              <a:t>Set goals </a:t>
            </a:r>
            <a:r>
              <a:rPr lang="en-GB" sz="2400" dirty="0">
                <a:latin typeface="微软雅黑" panose="020B0503020204020204" pitchFamily="34" charset="-122"/>
                <a:ea typeface="微软雅黑" panose="020B0503020204020204" pitchFamily="34" charset="-122"/>
              </a:rPr>
              <a:t>for treatment and ongoing management that aim for the </a:t>
            </a:r>
            <a:br>
              <a:rPr lang="en-GB" sz="2400" dirty="0">
                <a:latin typeface="微软雅黑" panose="020B0503020204020204" pitchFamily="34" charset="-122"/>
                <a:ea typeface="微软雅黑" panose="020B0503020204020204" pitchFamily="34" charset="-122"/>
              </a:rPr>
            </a:br>
            <a:r>
              <a:rPr lang="en-GB" sz="2400" b="1" dirty="0">
                <a:latin typeface="微软雅黑" panose="020B0503020204020204" pitchFamily="34" charset="-122"/>
                <a:ea typeface="微软雅黑" panose="020B0503020204020204" pitchFamily="34" charset="-122"/>
              </a:rPr>
              <a:t>best possible outcome</a:t>
            </a:r>
            <a:r>
              <a:rPr lang="en-GB" sz="2400" dirty="0">
                <a:latin typeface="微软雅黑" panose="020B0503020204020204" pitchFamily="34" charset="-122"/>
                <a:ea typeface="微软雅黑" panose="020B0503020204020204" pitchFamily="34" charset="-122"/>
              </a:rPr>
              <a:t> for every person with MS</a:t>
            </a:r>
          </a:p>
        </p:txBody>
      </p:sp>
      <p:grpSp>
        <p:nvGrpSpPr>
          <p:cNvPr id="31" name="Group 30"/>
          <p:cNvGrpSpPr/>
          <p:nvPr/>
        </p:nvGrpSpPr>
        <p:grpSpPr>
          <a:xfrm>
            <a:off x="84134" y="1495690"/>
            <a:ext cx="11888791" cy="1270807"/>
            <a:chOff x="223960" y="4502539"/>
            <a:chExt cx="8630673" cy="1674713"/>
          </a:xfrm>
        </p:grpSpPr>
        <p:sp>
          <p:nvSpPr>
            <p:cNvPr id="42" name="TextBox 41"/>
            <p:cNvSpPr txBox="1"/>
            <p:nvPr/>
          </p:nvSpPr>
          <p:spPr>
            <a:xfrm>
              <a:off x="324215" y="4502543"/>
              <a:ext cx="8530418" cy="1674709"/>
            </a:xfrm>
            <a:prstGeom prst="roundRect">
              <a:avLst>
                <a:gd name="adj" fmla="val 14505"/>
              </a:avLst>
            </a:prstGeom>
            <a:solidFill>
              <a:schemeClr val="tx2">
                <a:lumMod val="20000"/>
                <a:lumOff val="80000"/>
              </a:schemeClr>
            </a:solidFill>
            <a:ln w="28575">
              <a:solidFill>
                <a:schemeClr val="tx2"/>
              </a:solidFill>
            </a:ln>
          </p:spPr>
          <p:txBody>
            <a:bodyPr wrap="square" rtlCol="0">
              <a:noAutofit/>
            </a:bodyPr>
            <a:lstStyle/>
            <a:p>
              <a:pPr algn="ctr"/>
              <a:endParaRPr lang="en-GB" sz="2400" b="1" dirty="0">
                <a:latin typeface="微软雅黑" panose="020B0503020204020204" pitchFamily="34" charset="-122"/>
                <a:ea typeface="微软雅黑" panose="020B0503020204020204" pitchFamily="34" charset="-122"/>
              </a:endParaRPr>
            </a:p>
          </p:txBody>
        </p:sp>
        <p:sp>
          <p:nvSpPr>
            <p:cNvPr id="48" name="TextBox 47"/>
            <p:cNvSpPr txBox="1"/>
            <p:nvPr/>
          </p:nvSpPr>
          <p:spPr>
            <a:xfrm rot="16200000">
              <a:off x="198003" y="4628754"/>
              <a:ext cx="1674707" cy="1422278"/>
            </a:xfrm>
            <a:prstGeom prst="round2SameRect">
              <a:avLst>
                <a:gd name="adj1" fmla="val 17396"/>
                <a:gd name="adj2" fmla="val 0"/>
              </a:avLst>
            </a:prstGeom>
            <a:solidFill>
              <a:schemeClr val="tx2"/>
            </a:solidFill>
            <a:ln w="28575">
              <a:solidFill>
                <a:schemeClr val="tx2"/>
              </a:solidFill>
            </a:ln>
          </p:spPr>
          <p:txBody>
            <a:bodyPr wrap="square" rtlCol="0">
              <a:noAutofit/>
            </a:bodyPr>
            <a:lstStyle/>
            <a:p>
              <a:pPr algn="ctr"/>
              <a:endParaRPr lang="en-GB" sz="2400" b="1" dirty="0">
                <a:latin typeface="微软雅黑" panose="020B0503020204020204" pitchFamily="34" charset="-122"/>
                <a:ea typeface="微软雅黑" panose="020B0503020204020204" pitchFamily="34" charset="-122"/>
              </a:endParaRPr>
            </a:p>
          </p:txBody>
        </p:sp>
        <p:sp>
          <p:nvSpPr>
            <p:cNvPr id="49" name="TextBox 48"/>
            <p:cNvSpPr txBox="1"/>
            <p:nvPr/>
          </p:nvSpPr>
          <p:spPr>
            <a:xfrm>
              <a:off x="223960" y="4843638"/>
              <a:ext cx="1625779" cy="1095116"/>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关键</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推荐</a:t>
              </a:r>
              <a:endParaRPr lang="en-GB" sz="2400" b="1" dirty="0">
                <a:solidFill>
                  <a:schemeClr val="bg1"/>
                </a:solidFill>
                <a:latin typeface="微软雅黑" panose="020B0503020204020204" pitchFamily="34" charset="-122"/>
                <a:ea typeface="微软雅黑" panose="020B0503020204020204" pitchFamily="34" charset="-122"/>
              </a:endParaRPr>
            </a:p>
          </p:txBody>
        </p:sp>
      </p:grpSp>
      <p:sp>
        <p:nvSpPr>
          <p:cNvPr id="50" name="Rectangle 49"/>
          <p:cNvSpPr/>
          <p:nvPr/>
        </p:nvSpPr>
        <p:spPr>
          <a:xfrm>
            <a:off x="2181436" y="1807927"/>
            <a:ext cx="9791490" cy="646331"/>
          </a:xfrm>
          <a:prstGeom prst="rect">
            <a:avLst/>
          </a:prstGeom>
        </p:spPr>
        <p:txBody>
          <a:bodyPr wrap="square" anchor="ctr">
            <a:noAutofit/>
          </a:bodyPr>
          <a:lstStyle/>
          <a:p>
            <a:pPr algn="ctr"/>
            <a:r>
              <a:rPr lang="zh-CN" altLang="en-US" sz="2600" spc="-30" dirty="0">
                <a:latin typeface="微软雅黑" panose="020B0503020204020204" pitchFamily="34" charset="-122"/>
                <a:ea typeface="微软雅黑" panose="020B0503020204020204" pitchFamily="34" charset="-122"/>
              </a:rPr>
              <a:t>设定治疗目标和持续管理的目标，</a:t>
            </a:r>
            <a:endParaRPr lang="en-US" altLang="zh-CN" sz="2600" spc="-30" dirty="0">
              <a:latin typeface="微软雅黑" panose="020B0503020204020204" pitchFamily="34" charset="-122"/>
              <a:ea typeface="微软雅黑" panose="020B0503020204020204" pitchFamily="34" charset="-122"/>
            </a:endParaRPr>
          </a:p>
          <a:p>
            <a:pPr algn="ctr"/>
            <a:r>
              <a:rPr lang="zh-CN" altLang="en-US" sz="2600" spc="-30" dirty="0">
                <a:latin typeface="微软雅黑" panose="020B0503020204020204" pitchFamily="34" charset="-122"/>
                <a:ea typeface="微软雅黑" panose="020B0503020204020204" pitchFamily="34" charset="-122"/>
              </a:rPr>
              <a:t>为每个</a:t>
            </a:r>
            <a:r>
              <a:rPr lang="en-US" altLang="zh-CN" sz="2600" spc="-30" dirty="0">
                <a:latin typeface="微软雅黑" panose="020B0503020204020204" pitchFamily="34" charset="-122"/>
                <a:ea typeface="微软雅黑" panose="020B0503020204020204" pitchFamily="34" charset="-122"/>
              </a:rPr>
              <a:t>MS</a:t>
            </a:r>
            <a:r>
              <a:rPr lang="zh-CN" altLang="en-US" sz="2600" spc="-30" dirty="0">
                <a:latin typeface="微软雅黑" panose="020B0503020204020204" pitchFamily="34" charset="-122"/>
                <a:ea typeface="微软雅黑" panose="020B0503020204020204" pitchFamily="34" charset="-122"/>
              </a:rPr>
              <a:t>患者带来最佳的治疗效果</a:t>
            </a:r>
            <a:endParaRPr lang="en-GB" sz="2600" spc="-30" dirty="0">
              <a:latin typeface="微软雅黑" panose="020B0503020204020204" pitchFamily="34" charset="-122"/>
              <a:ea typeface="微软雅黑" panose="020B0503020204020204" pitchFamily="34" charset="-122"/>
            </a:endParaRPr>
          </a:p>
        </p:txBody>
      </p:sp>
      <p:pic>
        <p:nvPicPr>
          <p:cNvPr id="43" name="Picture 2" descr="Z:\POLICY\MS\OHPF Multi-sponsor\OHPF012 medical education\Production\icons\OHPF012_Three icons_Treat to 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856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latin typeface="微软雅黑" panose="020B0503020204020204" pitchFamily="34" charset="-122"/>
                <a:ea typeface="微软雅黑" panose="020B0503020204020204" pitchFamily="34" charset="-122"/>
              </a:rPr>
              <a:t>3. </a:t>
            </a:r>
            <a:r>
              <a:rPr lang="zh-CN" altLang="en-US" dirty="0">
                <a:latin typeface="微软雅黑" panose="020B0503020204020204" pitchFamily="34" charset="-122"/>
                <a:ea typeface="微软雅黑" panose="020B0503020204020204" pitchFamily="34" charset="-122"/>
              </a:rPr>
              <a:t>生成及使用强有力的证据</a:t>
            </a:r>
            <a:endParaRPr lang="en-GB" dirty="0">
              <a:latin typeface="微软雅黑" panose="020B0503020204020204" pitchFamily="34" charset="-122"/>
              <a:ea typeface="微软雅黑" panose="020B0503020204020204" pitchFamily="34" charset="-122"/>
            </a:endParaRPr>
          </a:p>
        </p:txBody>
      </p:sp>
      <p:sp>
        <p:nvSpPr>
          <p:cNvPr id="6" name="Text Placeholder 5"/>
          <p:cNvSpPr>
            <a:spLocks noGrp="1"/>
          </p:cNvSpPr>
          <p:nvPr>
            <p:ph type="body" sz="quarter" idx="14"/>
          </p:nvPr>
        </p:nvSpPr>
        <p:spPr/>
        <p:txBody>
          <a:bodyPr/>
          <a:lstStyle/>
          <a:p>
            <a:r>
              <a:rPr lang="en-GB" dirty="0">
                <a:latin typeface="微软雅黑" panose="020B0503020204020204" pitchFamily="34" charset="-122"/>
                <a:ea typeface="微软雅黑" panose="020B0503020204020204" pitchFamily="34" charset="-122"/>
              </a:rPr>
              <a:t>DMT, </a:t>
            </a:r>
            <a:r>
              <a:rPr lang="zh-CN" altLang="en-US" dirty="0">
                <a:latin typeface="微软雅黑" panose="020B0503020204020204" pitchFamily="34" charset="-122"/>
                <a:ea typeface="微软雅黑" panose="020B0503020204020204" pitchFamily="34" charset="-122"/>
              </a:rPr>
              <a:t>疾病修正治疗</a:t>
            </a:r>
            <a:endParaRPr lang="en-US" dirty="0">
              <a:latin typeface="微软雅黑" panose="020B0503020204020204" pitchFamily="34" charset="-122"/>
              <a:ea typeface="微软雅黑" panose="020B0503020204020204" pitchFamily="34" charset="-122"/>
            </a:endParaRPr>
          </a:p>
        </p:txBody>
      </p:sp>
      <p:sp>
        <p:nvSpPr>
          <p:cNvPr id="43" name="Rounded Rectangle 42"/>
          <p:cNvSpPr/>
          <p:nvPr/>
        </p:nvSpPr>
        <p:spPr>
          <a:xfrm>
            <a:off x="2412001" y="4139056"/>
            <a:ext cx="8324270" cy="113760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zh-CN" altLang="en-US" sz="2800" dirty="0">
                <a:solidFill>
                  <a:schemeClr val="tx1"/>
                </a:solidFill>
                <a:latin typeface="微软雅黑" panose="020B0503020204020204" pitchFamily="34" charset="-122"/>
                <a:ea typeface="微软雅黑" panose="020B0503020204020204" pitchFamily="34" charset="-122"/>
              </a:rPr>
              <a:t>参考</a:t>
            </a:r>
            <a:r>
              <a:rPr lang="en-US" altLang="zh-CN" sz="2800" dirty="0">
                <a:solidFill>
                  <a:schemeClr val="tx1"/>
                </a:solidFill>
                <a:latin typeface="微软雅黑" panose="020B0503020204020204" pitchFamily="34" charset="-122"/>
                <a:ea typeface="微软雅黑" panose="020B0503020204020204" pitchFamily="34" charset="-122"/>
              </a:rPr>
              <a:t>DMTs</a:t>
            </a:r>
            <a:r>
              <a:rPr lang="zh-CN" altLang="en-US" sz="2800" dirty="0">
                <a:solidFill>
                  <a:schemeClr val="tx1"/>
                </a:solidFill>
                <a:latin typeface="微软雅黑" panose="020B0503020204020204" pitchFamily="34" charset="-122"/>
                <a:ea typeface="微软雅黑" panose="020B0503020204020204" pitchFamily="34" charset="-122"/>
              </a:rPr>
              <a:t>最可靠的证据</a:t>
            </a:r>
            <a:endParaRPr lang="en-GB" sz="2800" dirty="0">
              <a:solidFill>
                <a:schemeClr val="tx1"/>
              </a:solidFill>
              <a:latin typeface="微软雅黑" panose="020B0503020204020204" pitchFamily="34" charset="-122"/>
              <a:ea typeface="微软雅黑" panose="020B0503020204020204" pitchFamily="34" charset="-122"/>
            </a:endParaRPr>
          </a:p>
        </p:txBody>
      </p:sp>
      <p:sp>
        <p:nvSpPr>
          <p:cNvPr id="16" name="Rounded Rectangle 15"/>
          <p:cNvSpPr/>
          <p:nvPr/>
        </p:nvSpPr>
        <p:spPr>
          <a:xfrm>
            <a:off x="410646" y="1553034"/>
            <a:ext cx="8324270" cy="1137911"/>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indent="-457200">
              <a:lnSpc>
                <a:spcPct val="120000"/>
              </a:lnSpc>
            </a:pPr>
            <a:r>
              <a:rPr lang="zh-CN" altLang="en-US" sz="2800" dirty="0">
                <a:solidFill>
                  <a:schemeClr val="tx1"/>
                </a:solidFill>
                <a:latin typeface="微软雅黑" panose="020B0503020204020204" pitchFamily="34" charset="-122"/>
                <a:ea typeface="微软雅黑" panose="020B0503020204020204" pitchFamily="34" charset="-122"/>
              </a:rPr>
              <a:t>生成真实世界证据</a:t>
            </a:r>
            <a:endParaRPr lang="en-GB" sz="2800" dirty="0">
              <a:solidFill>
                <a:schemeClr val="tx1"/>
              </a:solidFill>
              <a:latin typeface="微软雅黑" panose="020B0503020204020204" pitchFamily="34" charset="-122"/>
              <a:ea typeface="微软雅黑" panose="020B0503020204020204" pitchFamily="34" charset="-122"/>
            </a:endParaRPr>
          </a:p>
        </p:txBody>
      </p:sp>
      <p:sp>
        <p:nvSpPr>
          <p:cNvPr id="41" name="Rounded Rectangle 40"/>
          <p:cNvSpPr/>
          <p:nvPr/>
        </p:nvSpPr>
        <p:spPr>
          <a:xfrm>
            <a:off x="1411200" y="2846921"/>
            <a:ext cx="8324270" cy="113760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zh-CN" altLang="en-US" sz="2800" dirty="0">
                <a:solidFill>
                  <a:schemeClr val="tx1"/>
                </a:solidFill>
                <a:latin typeface="微软雅黑" panose="020B0503020204020204" pitchFamily="34" charset="-122"/>
                <a:ea typeface="微软雅黑" panose="020B0503020204020204" pitchFamily="34" charset="-122"/>
              </a:rPr>
              <a:t>使用长期真实世界证据支持决策</a:t>
            </a:r>
            <a:endParaRPr lang="en-GB" sz="2800" dirty="0">
              <a:solidFill>
                <a:schemeClr val="tx1"/>
              </a:solidFill>
              <a:latin typeface="微软雅黑" panose="020B0503020204020204" pitchFamily="34" charset="-122"/>
              <a:ea typeface="微软雅黑" panose="020B0503020204020204" pitchFamily="34" charset="-122"/>
            </a:endParaRPr>
          </a:p>
        </p:txBody>
      </p:sp>
      <p:pic>
        <p:nvPicPr>
          <p:cNvPr id="4098" name="Picture 2" descr="Z:\POLICY\MS\OHPF Multi-sponsor\OHPF012 medical education\Production\icons\OHPF012_Three icons_Robust Evid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907" y="-14588"/>
            <a:ext cx="1357616" cy="13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289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生成真实世界证据</a:t>
            </a:r>
            <a:endParaRPr lang="en-GB" dirty="0">
              <a:latin typeface="微软雅黑" panose="020B0503020204020204" pitchFamily="34" charset="-122"/>
              <a:ea typeface="微软雅黑" panose="020B0503020204020204" pitchFamily="34" charset="-122"/>
            </a:endParaRPr>
          </a:p>
        </p:txBody>
      </p:sp>
      <p:sp>
        <p:nvSpPr>
          <p:cNvPr id="3" name="Content Placeholder 2"/>
          <p:cNvSpPr>
            <a:spLocks noGrp="1"/>
          </p:cNvSpPr>
          <p:nvPr>
            <p:ph idx="1"/>
          </p:nvPr>
        </p:nvSpPr>
        <p:spPr/>
        <p:txBody>
          <a:bodyPr/>
          <a:lstStyle/>
          <a:p>
            <a:r>
              <a:rPr lang="zh-CN" altLang="en-US" dirty="0">
                <a:latin typeface="微软雅黑" panose="020B0503020204020204" pitchFamily="34" charset="-122"/>
                <a:ea typeface="微软雅黑" panose="020B0503020204020204" pitchFamily="34" charset="-122"/>
              </a:rPr>
              <a:t>使用标准化的数据收集技术和规范，主动收集和记录数据</a:t>
            </a:r>
            <a:endParaRPr lang="en-US" altLang="zh-CN" dirty="0">
              <a:latin typeface="微软雅黑" panose="020B0503020204020204" pitchFamily="34" charset="-122"/>
              <a:ea typeface="微软雅黑" panose="020B0503020204020204" pitchFamily="34" charset="-122"/>
            </a:endParaRPr>
          </a:p>
          <a:p>
            <a:pPr lvl="1"/>
            <a:r>
              <a:rPr lang="zh-CN" altLang="en-US" dirty="0">
                <a:latin typeface="微软雅黑" panose="020B0503020204020204" pitchFamily="34" charset="-122"/>
                <a:ea typeface="微软雅黑" panose="020B0503020204020204" pitchFamily="34" charset="-122"/>
              </a:rPr>
              <a:t>使用这些数据指导日常实践</a:t>
            </a:r>
            <a:endParaRPr lang="en-GB" dirty="0">
              <a:latin typeface="微软雅黑" panose="020B0503020204020204" pitchFamily="34" charset="-122"/>
              <a:ea typeface="微软雅黑" panose="020B0503020204020204" pitchFamily="34" charset="-122"/>
            </a:endParaRPr>
          </a:p>
          <a:p>
            <a:endParaRPr lang="en-GB"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将这些数据纳入国家和国际注册管理机构和数据库，以生成真实世界的证据</a:t>
            </a:r>
            <a:endParaRPr lang="en-GB" dirty="0">
              <a:latin typeface="微软雅黑" panose="020B0503020204020204" pitchFamily="34" charset="-122"/>
              <a:ea typeface="微软雅黑" panose="020B0503020204020204" pitchFamily="34" charset="-122"/>
            </a:endParaRPr>
          </a:p>
        </p:txBody>
      </p:sp>
      <p:sp>
        <p:nvSpPr>
          <p:cNvPr id="4" name="Text Placeholder 3"/>
          <p:cNvSpPr>
            <a:spLocks noGrp="1"/>
          </p:cNvSpPr>
          <p:nvPr>
            <p:ph type="body" sz="quarter" idx="14"/>
          </p:nvPr>
        </p:nvSpPr>
        <p:spPr/>
        <p:txBody>
          <a:bodyPr/>
          <a:lstStyle/>
          <a:p>
            <a:endParaRPr lang="en-US">
              <a:latin typeface="微软雅黑" panose="020B0503020204020204" pitchFamily="34" charset="-122"/>
              <a:ea typeface="微软雅黑" panose="020B0503020204020204" pitchFamily="34" charset="-122"/>
            </a:endParaRPr>
          </a:p>
        </p:txBody>
      </p:sp>
      <p:pic>
        <p:nvPicPr>
          <p:cNvPr id="8" name="Picture 2" descr="Z:\POLICY\MS\OHPF Multi-sponsor\OHPF012 medical education\Production\icons\OHPF012_Three icons_Robust Evid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907" y="-14588"/>
            <a:ext cx="1357616" cy="13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264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76212951"/>
              </p:ext>
            </p:extLst>
          </p:nvPr>
        </p:nvGraphicFramePr>
        <p:xfrm>
          <a:off x="5092095" y="1658288"/>
          <a:ext cx="7420420" cy="4654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0"/>
            <a:ext cx="10862441" cy="1335600"/>
          </a:xfrm>
        </p:spPr>
        <p:txBody>
          <a:bodyPr>
            <a:noAutofit/>
          </a:bodyPr>
          <a:lstStyle/>
          <a:p>
            <a:r>
              <a:rPr lang="zh-CN" altLang="en-US" dirty="0">
                <a:latin typeface="微软雅黑" panose="020B0503020204020204" pitchFamily="34" charset="-122"/>
                <a:ea typeface="微软雅黑" panose="020B0503020204020204" pitchFamily="34" charset="-122"/>
              </a:rPr>
              <a:t>使用长期真实世界证据</a:t>
            </a:r>
            <a:endParaRPr lang="en-GB" dirty="0">
              <a:latin typeface="微软雅黑" panose="020B0503020204020204" pitchFamily="34" charset="-122"/>
              <a:ea typeface="微软雅黑" panose="020B0503020204020204" pitchFamily="34" charset="-122"/>
            </a:endParaRPr>
          </a:p>
        </p:txBody>
      </p:sp>
      <p:sp>
        <p:nvSpPr>
          <p:cNvPr id="11" name="Content Placeholder 10"/>
          <p:cNvSpPr>
            <a:spLocks noGrp="1"/>
          </p:cNvSpPr>
          <p:nvPr>
            <p:ph idx="1"/>
          </p:nvPr>
        </p:nvSpPr>
        <p:spPr>
          <a:xfrm>
            <a:off x="509464" y="1597822"/>
            <a:ext cx="5660225" cy="4525963"/>
          </a:xfrm>
        </p:spPr>
        <p:txBody>
          <a:bodyPr>
            <a:normAutofit/>
          </a:bodyPr>
          <a:lstStyle/>
          <a:p>
            <a:r>
              <a:rPr lang="zh-CN" altLang="en-US" dirty="0">
                <a:latin typeface="微软雅黑" panose="020B0503020204020204" pitchFamily="34" charset="-122"/>
                <a:ea typeface="微软雅黑" panose="020B0503020204020204" pitchFamily="34" charset="-122"/>
              </a:rPr>
              <a:t>监管部门、卫生技术评估机构和支付者使用短期临床研究数据对</a:t>
            </a:r>
            <a:r>
              <a:rPr lang="en-US" altLang="zh-CN" dirty="0">
                <a:latin typeface="微软雅黑" panose="020B0503020204020204" pitchFamily="34" charset="-122"/>
                <a:ea typeface="微软雅黑" panose="020B0503020204020204" pitchFamily="34" charset="-122"/>
              </a:rPr>
              <a:t>DMT</a:t>
            </a:r>
            <a:r>
              <a:rPr lang="zh-CN" altLang="en-US" dirty="0">
                <a:latin typeface="微软雅黑" panose="020B0503020204020204" pitchFamily="34" charset="-122"/>
                <a:ea typeface="微软雅黑" panose="020B0503020204020204" pitchFamily="34" charset="-122"/>
              </a:rPr>
              <a:t>做出了初步决策</a:t>
            </a:r>
            <a:endParaRPr lang="en-US" altLang="zh-CN"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尚需</a:t>
            </a:r>
            <a:r>
              <a:rPr lang="en-US" altLang="zh-CN" dirty="0">
                <a:latin typeface="微软雅黑" panose="020B0503020204020204" pitchFamily="34" charset="-122"/>
                <a:ea typeface="微软雅黑" panose="020B0503020204020204" pitchFamily="34" charset="-122"/>
              </a:rPr>
              <a:t>DMT</a:t>
            </a:r>
            <a:r>
              <a:rPr lang="zh-CN" altLang="en-US" dirty="0">
                <a:latin typeface="微软雅黑" panose="020B0503020204020204" pitchFamily="34" charset="-122"/>
                <a:ea typeface="微软雅黑" panose="020B0503020204020204" pitchFamily="34" charset="-122"/>
              </a:rPr>
              <a:t>长期有效性和安全性的最新真实世界证据来为这些决策提供进一步的支持</a:t>
            </a:r>
            <a:endParaRPr lang="en-US" dirty="0">
              <a:latin typeface="微软雅黑" panose="020B0503020204020204" pitchFamily="34" charset="-122"/>
              <a:ea typeface="微软雅黑" panose="020B0503020204020204" pitchFamily="34" charset="-122"/>
            </a:endParaRPr>
          </a:p>
        </p:txBody>
      </p:sp>
      <p:sp>
        <p:nvSpPr>
          <p:cNvPr id="4" name="Text Placeholder 3"/>
          <p:cNvSpPr>
            <a:spLocks noGrp="1"/>
          </p:cNvSpPr>
          <p:nvPr>
            <p:ph type="body" sz="quarter" idx="14"/>
          </p:nvPr>
        </p:nvSpPr>
        <p:spPr/>
        <p:txBody>
          <a:bodyPr/>
          <a:lstStyle/>
          <a:p>
            <a:r>
              <a:rPr lang="en-GB" dirty="0">
                <a:latin typeface="微软雅黑" panose="020B0503020204020204" pitchFamily="34" charset="-122"/>
                <a:ea typeface="微软雅黑" panose="020B0503020204020204" pitchFamily="34" charset="-122"/>
              </a:rPr>
              <a:t>DMT, </a:t>
            </a:r>
            <a:r>
              <a:rPr lang="zh-CN" altLang="en-US" dirty="0">
                <a:latin typeface="微软雅黑" panose="020B0503020204020204" pitchFamily="34" charset="-122"/>
                <a:ea typeface="微软雅黑" panose="020B0503020204020204" pitchFamily="34" charset="-122"/>
              </a:rPr>
              <a:t>疾病修正治疗</a:t>
            </a:r>
            <a:r>
              <a:rPr lang="en-GB"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HTA</a:t>
            </a:r>
            <a:r>
              <a:rPr lang="zh-CN" altLang="en-US" dirty="0">
                <a:latin typeface="微软雅黑" panose="020B0503020204020204" pitchFamily="34" charset="-122"/>
                <a:ea typeface="微软雅黑" panose="020B0503020204020204" pitchFamily="34" charset="-122"/>
              </a:rPr>
              <a:t>：卫生技术评估；</a:t>
            </a:r>
            <a:r>
              <a:rPr lang="en-US" altLang="zh-CN" dirty="0">
                <a:latin typeface="微软雅黑" panose="020B0503020204020204" pitchFamily="34" charset="-122"/>
                <a:ea typeface="微软雅黑" panose="020B0503020204020204" pitchFamily="34" charset="-122"/>
              </a:rPr>
              <a:t>R</a:t>
            </a:r>
            <a:r>
              <a:rPr lang="en-GB" dirty="0">
                <a:latin typeface="微软雅黑" panose="020B0503020204020204" pitchFamily="34" charset="-122"/>
                <a:ea typeface="微软雅黑" panose="020B0503020204020204" pitchFamily="34" charset="-122"/>
              </a:rPr>
              <a:t>WE, </a:t>
            </a:r>
            <a:r>
              <a:rPr lang="zh-CN" altLang="en-US" dirty="0">
                <a:latin typeface="微软雅黑" panose="020B0503020204020204" pitchFamily="34" charset="-122"/>
                <a:ea typeface="微软雅黑" panose="020B0503020204020204" pitchFamily="34" charset="-122"/>
              </a:rPr>
              <a:t>真实世界证据</a:t>
            </a:r>
            <a:endParaRPr lang="en-GB" dirty="0">
              <a:latin typeface="微软雅黑" panose="020B0503020204020204" pitchFamily="34" charset="-122"/>
              <a:ea typeface="微软雅黑" panose="020B0503020204020204" pitchFamily="34" charset="-122"/>
            </a:endParaRPr>
          </a:p>
        </p:txBody>
      </p:sp>
      <p:pic>
        <p:nvPicPr>
          <p:cNvPr id="9" name="Picture 2" descr="Z:\POLICY\MS\OHPF Multi-sponsor\OHPF012 medical education\Production\icons\OHPF012_Three icons_Robust Evidenc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47907" y="-14588"/>
            <a:ext cx="1357616" cy="13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69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参考</a:t>
            </a:r>
            <a:r>
              <a:rPr lang="en-US" altLang="zh-CN" dirty="0">
                <a:latin typeface="微软雅黑" panose="020B0503020204020204" pitchFamily="34" charset="-122"/>
                <a:ea typeface="微软雅黑" panose="020B0503020204020204" pitchFamily="34" charset="-122"/>
              </a:rPr>
              <a:t>DMT</a:t>
            </a:r>
            <a:r>
              <a:rPr lang="zh-CN" altLang="en-US" dirty="0">
                <a:latin typeface="微软雅黑" panose="020B0503020204020204" pitchFamily="34" charset="-122"/>
                <a:ea typeface="微软雅黑" panose="020B0503020204020204" pitchFamily="34" charset="-122"/>
              </a:rPr>
              <a:t>最可靠的证据</a:t>
            </a:r>
            <a:endParaRPr lang="en-GB" dirty="0">
              <a:latin typeface="微软雅黑" panose="020B0503020204020204" pitchFamily="34" charset="-122"/>
              <a:ea typeface="微软雅黑" panose="020B0503020204020204" pitchFamily="34" charset="-122"/>
            </a:endParaRPr>
          </a:p>
        </p:txBody>
      </p:sp>
      <p:sp>
        <p:nvSpPr>
          <p:cNvPr id="3" name="Content Placeholder 2"/>
          <p:cNvSpPr>
            <a:spLocks noGrp="1"/>
          </p:cNvSpPr>
          <p:nvPr>
            <p:ph idx="1"/>
          </p:nvPr>
        </p:nvSpPr>
        <p:spPr/>
        <p:txBody>
          <a:bodyPr/>
          <a:lstStyle/>
          <a:p>
            <a:r>
              <a:rPr lang="zh-CN" altLang="en-US" dirty="0">
                <a:latin typeface="微软雅黑" panose="020B0503020204020204" pitchFamily="34" charset="-122"/>
                <a:ea typeface="微软雅黑" panose="020B0503020204020204" pitchFamily="34" charset="-122"/>
              </a:rPr>
              <a:t>参考关于</a:t>
            </a:r>
            <a:r>
              <a:rPr lang="en-US" altLang="zh-CN" dirty="0">
                <a:latin typeface="微软雅黑" panose="020B0503020204020204" pitchFamily="34" charset="-122"/>
                <a:ea typeface="微软雅黑" panose="020B0503020204020204" pitchFamily="34" charset="-122"/>
              </a:rPr>
              <a:t>DMT</a:t>
            </a:r>
            <a:r>
              <a:rPr lang="zh-CN" altLang="en-US" dirty="0">
                <a:latin typeface="微软雅黑" panose="020B0503020204020204" pitchFamily="34" charset="-122"/>
                <a:ea typeface="微软雅黑" panose="020B0503020204020204" pitchFamily="34" charset="-122"/>
              </a:rPr>
              <a:t>和治疗策略的长期有效性和安全性的最有力证据</a:t>
            </a:r>
            <a:endParaRPr lang="en-GB" dirty="0">
              <a:latin typeface="微软雅黑" panose="020B0503020204020204" pitchFamily="34" charset="-122"/>
              <a:ea typeface="微软雅黑" panose="020B0503020204020204" pitchFamily="34" charset="-122"/>
            </a:endParaRPr>
          </a:p>
          <a:p>
            <a:endParaRPr lang="en-GB"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鼓励继续调查、开发和使用降低</a:t>
            </a:r>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管理成本的治疗策略，以提高获得治疗的机会</a:t>
            </a:r>
            <a:endParaRPr lang="en-GB" dirty="0">
              <a:latin typeface="微软雅黑" panose="020B0503020204020204" pitchFamily="34" charset="-122"/>
              <a:ea typeface="微软雅黑" panose="020B0503020204020204" pitchFamily="34" charset="-122"/>
            </a:endParaRPr>
          </a:p>
          <a:p>
            <a:pPr lvl="1"/>
            <a:endParaRPr lang="en-GB" dirty="0">
              <a:latin typeface="微软雅黑" panose="020B0503020204020204" pitchFamily="34" charset="-122"/>
              <a:ea typeface="微软雅黑" panose="020B0503020204020204" pitchFamily="34" charset="-122"/>
            </a:endParaRPr>
          </a:p>
          <a:p>
            <a:pPr lvl="1"/>
            <a:endParaRPr lang="en-GB" dirty="0">
              <a:latin typeface="微软雅黑" panose="020B0503020204020204" pitchFamily="34" charset="-122"/>
              <a:ea typeface="微软雅黑" panose="020B0503020204020204" pitchFamily="34" charset="-122"/>
            </a:endParaRPr>
          </a:p>
        </p:txBody>
      </p:sp>
      <p:sp>
        <p:nvSpPr>
          <p:cNvPr id="4" name="Text Placeholder 3"/>
          <p:cNvSpPr>
            <a:spLocks noGrp="1"/>
          </p:cNvSpPr>
          <p:nvPr>
            <p:ph type="body" sz="quarter" idx="14"/>
          </p:nvPr>
        </p:nvSpPr>
        <p:spPr/>
        <p:txBody>
          <a:bodyPr/>
          <a:lstStyle/>
          <a:p>
            <a:r>
              <a:rPr lang="en-GB" dirty="0">
                <a:latin typeface="微软雅黑" panose="020B0503020204020204" pitchFamily="34" charset="-122"/>
                <a:ea typeface="微软雅黑" panose="020B0503020204020204" pitchFamily="34" charset="-122"/>
              </a:rPr>
              <a:t>DMT, </a:t>
            </a:r>
            <a:r>
              <a:rPr lang="zh-CN" altLang="en-US" dirty="0">
                <a:latin typeface="微软雅黑" panose="020B0503020204020204" pitchFamily="34" charset="-122"/>
                <a:ea typeface="微软雅黑" panose="020B0503020204020204" pitchFamily="34" charset="-122"/>
              </a:rPr>
              <a:t>疾病修正治疗</a:t>
            </a:r>
            <a:endParaRPr lang="en-GB" dirty="0">
              <a:latin typeface="微软雅黑" panose="020B0503020204020204" pitchFamily="34" charset="-122"/>
              <a:ea typeface="微软雅黑" panose="020B0503020204020204" pitchFamily="34" charset="-122"/>
            </a:endParaRPr>
          </a:p>
        </p:txBody>
      </p:sp>
      <p:pic>
        <p:nvPicPr>
          <p:cNvPr id="8" name="Picture 2" descr="Z:\POLICY\MS\OHPF Multi-sponsor\OHPF012 medical education\Production\icons\OHPF012_Three icons_Robust Evid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907" y="-14588"/>
            <a:ext cx="1357616" cy="13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819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Diamond 51"/>
          <p:cNvSpPr/>
          <p:nvPr/>
        </p:nvSpPr>
        <p:spPr>
          <a:xfrm>
            <a:off x="3433397" y="3408223"/>
            <a:ext cx="5328382" cy="2795856"/>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微软雅黑" panose="020B0503020204020204" pitchFamily="34" charset="-122"/>
              <a:ea typeface="微软雅黑" panose="020B0503020204020204" pitchFamily="34" charset="-122"/>
            </a:endParaRPr>
          </a:p>
        </p:txBody>
      </p:sp>
      <p:sp>
        <p:nvSpPr>
          <p:cNvPr id="53" name="Rounded Rectangle 52"/>
          <p:cNvSpPr/>
          <p:nvPr/>
        </p:nvSpPr>
        <p:spPr>
          <a:xfrm>
            <a:off x="4485130" y="6268960"/>
            <a:ext cx="3223767" cy="33131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solidFill>
                <a:latin typeface="微软雅黑" panose="020B0503020204020204" pitchFamily="34" charset="-122"/>
                <a:ea typeface="微软雅黑" panose="020B0503020204020204" pitchFamily="34" charset="-122"/>
              </a:rPr>
              <a:t>真实世界证据</a:t>
            </a:r>
            <a:endParaRPr lang="en-GB" sz="1200" b="1" dirty="0">
              <a:solidFill>
                <a:schemeClr val="tx1"/>
              </a:solidFill>
              <a:latin typeface="微软雅黑" panose="020B0503020204020204" pitchFamily="34" charset="-122"/>
              <a:ea typeface="微软雅黑" panose="020B0503020204020204" pitchFamily="34" charset="-122"/>
            </a:endParaRPr>
          </a:p>
        </p:txBody>
      </p:sp>
      <p:sp>
        <p:nvSpPr>
          <p:cNvPr id="54" name="Rounded Rectangle 53"/>
          <p:cNvSpPr/>
          <p:nvPr/>
        </p:nvSpPr>
        <p:spPr>
          <a:xfrm>
            <a:off x="2902522" y="3510907"/>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早转诊</a:t>
            </a:r>
            <a:endParaRPr lang="en-US" altLang="zh-CN" sz="1200" dirty="0">
              <a:solidFill>
                <a:schemeClr val="tx1"/>
              </a:solidFill>
              <a:latin typeface="微软雅黑" panose="020B0503020204020204" pitchFamily="34" charset="-122"/>
              <a:ea typeface="微软雅黑" panose="020B0503020204020204" pitchFamily="34" charset="-122"/>
            </a:endParaRPr>
          </a:p>
          <a:p>
            <a:pPr algn="ctr"/>
            <a:r>
              <a:rPr lang="zh-CN" altLang="en-US" sz="1200" dirty="0">
                <a:solidFill>
                  <a:schemeClr val="tx1"/>
                </a:solidFill>
                <a:latin typeface="微软雅黑" panose="020B0503020204020204" pitchFamily="34" charset="-122"/>
                <a:ea typeface="微软雅黑" panose="020B0503020204020204" pitchFamily="34" charset="-122"/>
              </a:rPr>
              <a:t>早诊断</a:t>
            </a:r>
            <a:endParaRPr lang="en-GB" sz="1200" dirty="0">
              <a:solidFill>
                <a:schemeClr val="tx1"/>
              </a:solidFill>
              <a:latin typeface="微软雅黑" panose="020B0503020204020204" pitchFamily="34" charset="-122"/>
              <a:ea typeface="微软雅黑" panose="020B0503020204020204" pitchFamily="34" charset="-122"/>
            </a:endParaRPr>
          </a:p>
        </p:txBody>
      </p:sp>
      <p:sp>
        <p:nvSpPr>
          <p:cNvPr id="55" name="Rounded Rectangle 54"/>
          <p:cNvSpPr/>
          <p:nvPr/>
        </p:nvSpPr>
        <p:spPr>
          <a:xfrm>
            <a:off x="7834320" y="3510907"/>
            <a:ext cx="1458332"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综合的</a:t>
            </a:r>
            <a:endParaRPr lang="en-US" altLang="zh-CN" sz="1200" dirty="0">
              <a:solidFill>
                <a:schemeClr val="tx1"/>
              </a:solidFill>
              <a:latin typeface="微软雅黑" panose="020B0503020204020204" pitchFamily="34" charset="-122"/>
              <a:ea typeface="微软雅黑" panose="020B0503020204020204" pitchFamily="34" charset="-122"/>
            </a:endParaRPr>
          </a:p>
          <a:p>
            <a:pPr algn="ctr"/>
            <a:r>
              <a:rPr lang="zh-CN" altLang="en-US" sz="1200" dirty="0">
                <a:solidFill>
                  <a:schemeClr val="tx1"/>
                </a:solidFill>
                <a:latin typeface="微软雅黑" panose="020B0503020204020204" pitchFamily="34" charset="-122"/>
                <a:ea typeface="微软雅黑" panose="020B0503020204020204" pitchFamily="34" charset="-122"/>
              </a:rPr>
              <a:t>经济学分析</a:t>
            </a:r>
            <a:endParaRPr lang="en-GB" sz="1200" dirty="0">
              <a:solidFill>
                <a:schemeClr val="tx1"/>
              </a:solidFill>
              <a:latin typeface="微软雅黑" panose="020B0503020204020204" pitchFamily="34" charset="-122"/>
              <a:ea typeface="微软雅黑" panose="020B0503020204020204" pitchFamily="34" charset="-122"/>
            </a:endParaRPr>
          </a:p>
        </p:txBody>
      </p:sp>
      <p:sp>
        <p:nvSpPr>
          <p:cNvPr id="56" name="Rounded Rectangle 55"/>
          <p:cNvSpPr/>
          <p:nvPr/>
        </p:nvSpPr>
        <p:spPr>
          <a:xfrm>
            <a:off x="3562422" y="4488037"/>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分享决策</a:t>
            </a:r>
            <a:endParaRPr lang="en-GB" sz="1200" dirty="0">
              <a:solidFill>
                <a:schemeClr val="tx1"/>
              </a:solidFill>
              <a:latin typeface="微软雅黑" panose="020B0503020204020204" pitchFamily="34" charset="-122"/>
              <a:ea typeface="微软雅黑" panose="020B0503020204020204" pitchFamily="34" charset="-122"/>
            </a:endParaRPr>
          </a:p>
        </p:txBody>
      </p:sp>
      <p:cxnSp>
        <p:nvCxnSpPr>
          <p:cNvPr id="57" name="Straight Connector 56"/>
          <p:cNvCxnSpPr>
            <a:stCxn id="54" idx="3"/>
            <a:endCxn id="60" idx="1"/>
          </p:cNvCxnSpPr>
          <p:nvPr/>
        </p:nvCxnSpPr>
        <p:spPr>
          <a:xfrm>
            <a:off x="4360854" y="3833282"/>
            <a:ext cx="1007566" cy="0"/>
          </a:xfrm>
          <a:prstGeom prst="line">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7167922" y="4488037"/>
            <a:ext cx="1458901"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使用</a:t>
            </a:r>
            <a:r>
              <a:rPr lang="en-GB" sz="1200" dirty="0">
                <a:solidFill>
                  <a:schemeClr val="tx1"/>
                </a:solidFill>
                <a:latin typeface="微软雅黑" panose="020B0503020204020204" pitchFamily="34" charset="-122"/>
                <a:ea typeface="微软雅黑" panose="020B0503020204020204" pitchFamily="34" charset="-122"/>
              </a:rPr>
              <a:t>DMTs</a:t>
            </a:r>
          </a:p>
        </p:txBody>
      </p:sp>
      <p:sp>
        <p:nvSpPr>
          <p:cNvPr id="59" name="Rounded Rectangle 58"/>
          <p:cNvSpPr/>
          <p:nvPr/>
        </p:nvSpPr>
        <p:spPr>
          <a:xfrm>
            <a:off x="5368420" y="5465166"/>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根据疾病活动证据迅速采取行动</a:t>
            </a:r>
            <a:endParaRPr lang="en-GB" altLang="zh-CN" sz="1200" dirty="0">
              <a:solidFill>
                <a:schemeClr val="tx1"/>
              </a:solidFill>
              <a:latin typeface="微软雅黑" panose="020B0503020204020204" pitchFamily="34" charset="-122"/>
              <a:ea typeface="微软雅黑" panose="020B0503020204020204" pitchFamily="34" charset="-122"/>
            </a:endParaRPr>
          </a:p>
        </p:txBody>
      </p:sp>
      <p:sp>
        <p:nvSpPr>
          <p:cNvPr id="60" name="Rounded Rectangle 59"/>
          <p:cNvSpPr/>
          <p:nvPr/>
        </p:nvSpPr>
        <p:spPr>
          <a:xfrm>
            <a:off x="5368420" y="3510907"/>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早治疗</a:t>
            </a:r>
            <a:endParaRPr lang="en-GB" sz="1200" dirty="0">
              <a:solidFill>
                <a:schemeClr val="tx1"/>
              </a:solidFill>
              <a:latin typeface="微软雅黑" panose="020B0503020204020204" pitchFamily="34" charset="-122"/>
              <a:ea typeface="微软雅黑" panose="020B0503020204020204" pitchFamily="34" charset="-122"/>
            </a:endParaRPr>
          </a:p>
        </p:txBody>
      </p:sp>
      <p:sp>
        <p:nvSpPr>
          <p:cNvPr id="61" name="Rounded Rectangle 60"/>
          <p:cNvSpPr/>
          <p:nvPr/>
        </p:nvSpPr>
        <p:spPr>
          <a:xfrm>
            <a:off x="5368420" y="4488037"/>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200" b="1" dirty="0">
                <a:solidFill>
                  <a:schemeClr val="tx1"/>
                </a:solidFill>
                <a:latin typeface="微软雅黑" panose="020B0503020204020204" pitchFamily="34" charset="-122"/>
                <a:ea typeface="微软雅黑" panose="020B0503020204020204" pitchFamily="34" charset="-122"/>
              </a:rPr>
              <a:t>监测</a:t>
            </a:r>
            <a:endParaRPr lang="en-GB" sz="1200" b="1" dirty="0">
              <a:solidFill>
                <a:schemeClr val="tx1"/>
              </a:solidFill>
              <a:latin typeface="微软雅黑" panose="020B0503020204020204" pitchFamily="34" charset="-122"/>
              <a:ea typeface="微软雅黑" panose="020B0503020204020204" pitchFamily="34" charset="-122"/>
            </a:endParaRPr>
          </a:p>
        </p:txBody>
      </p:sp>
      <p:sp>
        <p:nvSpPr>
          <p:cNvPr id="62" name="Down Arrow 61"/>
          <p:cNvSpPr/>
          <p:nvPr/>
        </p:nvSpPr>
        <p:spPr>
          <a:xfrm>
            <a:off x="4990913" y="5298978"/>
            <a:ext cx="233870" cy="1041747"/>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微软雅黑" panose="020B0503020204020204" pitchFamily="34" charset="-122"/>
              <a:ea typeface="微软雅黑" panose="020B0503020204020204" pitchFamily="34" charset="-122"/>
            </a:endParaRPr>
          </a:p>
        </p:txBody>
      </p:sp>
      <p:sp>
        <p:nvSpPr>
          <p:cNvPr id="63" name="Down Arrow 62"/>
          <p:cNvSpPr/>
          <p:nvPr/>
        </p:nvSpPr>
        <p:spPr>
          <a:xfrm rot="10800000">
            <a:off x="6969396" y="5298975"/>
            <a:ext cx="234377" cy="1041746"/>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微软雅黑" panose="020B0503020204020204" pitchFamily="34" charset="-122"/>
              <a:ea typeface="微软雅黑" panose="020B0503020204020204" pitchFamily="34" charset="-122"/>
            </a:endParaRPr>
          </a:p>
        </p:txBody>
      </p:sp>
      <p:sp>
        <p:nvSpPr>
          <p:cNvPr id="64" name="Down Arrow 63"/>
          <p:cNvSpPr/>
          <p:nvPr/>
        </p:nvSpPr>
        <p:spPr>
          <a:xfrm rot="3603403">
            <a:off x="7415532" y="3582863"/>
            <a:ext cx="234377" cy="915805"/>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微软雅黑" panose="020B0503020204020204" pitchFamily="34" charset="-122"/>
              <a:ea typeface="微软雅黑" panose="020B0503020204020204" pitchFamily="34" charset="-122"/>
            </a:endParaRPr>
          </a:p>
        </p:txBody>
      </p:sp>
      <p:sp>
        <p:nvSpPr>
          <p:cNvPr id="65" name="TextBox 64"/>
          <p:cNvSpPr txBox="1"/>
          <p:nvPr/>
        </p:nvSpPr>
        <p:spPr>
          <a:xfrm>
            <a:off x="7252353" y="3734576"/>
            <a:ext cx="466794"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使用</a:t>
            </a:r>
            <a:endParaRPr lang="en-GB" sz="1100" dirty="0">
              <a:latin typeface="微软雅黑" panose="020B0503020204020204" pitchFamily="34" charset="-122"/>
              <a:ea typeface="微软雅黑" panose="020B0503020204020204" pitchFamily="34" charset="-122"/>
            </a:endParaRPr>
          </a:p>
        </p:txBody>
      </p:sp>
      <p:cxnSp>
        <p:nvCxnSpPr>
          <p:cNvPr id="66" name="Straight Connector 65"/>
          <p:cNvCxnSpPr>
            <a:stCxn id="61" idx="2"/>
            <a:endCxn id="59" idx="0"/>
          </p:cNvCxnSpPr>
          <p:nvPr/>
        </p:nvCxnSpPr>
        <p:spPr>
          <a:xfrm>
            <a:off x="6097588" y="5132790"/>
            <a:ext cx="0" cy="332375"/>
          </a:xfrm>
          <a:prstGeom prst="line">
            <a:avLst/>
          </a:prstGeom>
          <a:ln w="2857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0" idx="2"/>
          </p:cNvCxnSpPr>
          <p:nvPr/>
        </p:nvCxnSpPr>
        <p:spPr>
          <a:xfrm>
            <a:off x="6097588" y="4155659"/>
            <a:ext cx="0" cy="332376"/>
          </a:xfrm>
          <a:prstGeom prst="line">
            <a:avLst/>
          </a:prstGeom>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614473" y="5633031"/>
            <a:ext cx="466794" cy="261610"/>
          </a:xfrm>
          <a:prstGeom prst="rect">
            <a:avLst/>
          </a:prstGeom>
          <a:noFill/>
        </p:spPr>
        <p:txBody>
          <a:bodyPr wrap="none" rtlCol="0">
            <a:spAutoFit/>
          </a:bodyPr>
          <a:lstStyle/>
          <a:p>
            <a:pPr algn="r"/>
            <a:r>
              <a:rPr lang="zh-CN" altLang="en-US" sz="1100" dirty="0">
                <a:latin typeface="微软雅黑" panose="020B0503020204020204" pitchFamily="34" charset="-122"/>
                <a:ea typeface="微软雅黑" panose="020B0503020204020204" pitchFamily="34" charset="-122"/>
              </a:rPr>
              <a:t>生成</a:t>
            </a:r>
            <a:endParaRPr lang="en-GB" sz="1100" dirty="0">
              <a:latin typeface="微软雅黑" panose="020B0503020204020204" pitchFamily="34" charset="-122"/>
              <a:ea typeface="微软雅黑" panose="020B0503020204020204" pitchFamily="34" charset="-122"/>
            </a:endParaRPr>
          </a:p>
        </p:txBody>
      </p:sp>
      <p:sp>
        <p:nvSpPr>
          <p:cNvPr id="80" name="TextBox 79"/>
          <p:cNvSpPr txBox="1"/>
          <p:nvPr/>
        </p:nvSpPr>
        <p:spPr>
          <a:xfrm>
            <a:off x="7126640" y="5633031"/>
            <a:ext cx="466794"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参考</a:t>
            </a:r>
            <a:endParaRPr lang="en-GB" sz="1100" dirty="0">
              <a:latin typeface="微软雅黑" panose="020B0503020204020204" pitchFamily="34" charset="-122"/>
              <a:ea typeface="微软雅黑" panose="020B0503020204020204" pitchFamily="34" charset="-122"/>
            </a:endParaRPr>
          </a:p>
        </p:txBody>
      </p:sp>
      <p:sp>
        <p:nvSpPr>
          <p:cNvPr id="86" name="Rounded Rectangle 85"/>
          <p:cNvSpPr/>
          <p:nvPr/>
        </p:nvSpPr>
        <p:spPr>
          <a:xfrm>
            <a:off x="2902522" y="2957188"/>
            <a:ext cx="6390131" cy="38099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微软雅黑" panose="020B0503020204020204" pitchFamily="34" charset="-122"/>
                <a:ea typeface="微软雅黑" panose="020B0503020204020204" pitchFamily="34" charset="-122"/>
              </a:rPr>
              <a:t>Goal: maximize lifelong brain health</a:t>
            </a:r>
          </a:p>
        </p:txBody>
      </p:sp>
      <p:sp>
        <p:nvSpPr>
          <p:cNvPr id="24" name="Title 23"/>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关键推荐</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小结</a:t>
            </a:r>
            <a:endParaRPr lang="en-GB" dirty="0">
              <a:latin typeface="微软雅黑" panose="020B0503020204020204" pitchFamily="34" charset="-122"/>
              <a:ea typeface="微软雅黑" panose="020B0503020204020204" pitchFamily="34" charset="-122"/>
            </a:endParaRPr>
          </a:p>
        </p:txBody>
      </p:sp>
      <p:sp>
        <p:nvSpPr>
          <p:cNvPr id="95" name="Text Placeholder 94"/>
          <p:cNvSpPr>
            <a:spLocks noGrp="1"/>
          </p:cNvSpPr>
          <p:nvPr>
            <p:ph type="body" sz="quarter" idx="14"/>
          </p:nvPr>
        </p:nvSpPr>
        <p:spPr/>
        <p:txBody>
          <a:bodyPr/>
          <a:lstStyle/>
          <a:p>
            <a:r>
              <a:rPr lang="en-GB" dirty="0">
                <a:latin typeface="微软雅黑" panose="020B0503020204020204" pitchFamily="34" charset="-122"/>
                <a:ea typeface="微软雅黑" panose="020B0503020204020204" pitchFamily="34" charset="-122"/>
              </a:rPr>
              <a:t>DMT, </a:t>
            </a:r>
            <a:r>
              <a:rPr lang="zh-CN" altLang="en-US" dirty="0">
                <a:latin typeface="微软雅黑" panose="020B0503020204020204" pitchFamily="34" charset="-122"/>
                <a:ea typeface="微软雅黑" panose="020B0503020204020204" pitchFamily="34" charset="-122"/>
              </a:rPr>
              <a:t>疾病修正治疗</a:t>
            </a:r>
            <a:endParaRPr lang="en-GB" dirty="0">
              <a:latin typeface="微软雅黑" panose="020B0503020204020204" pitchFamily="34" charset="-122"/>
              <a:ea typeface="微软雅黑" panose="020B0503020204020204" pitchFamily="34" charset="-122"/>
            </a:endParaRPr>
          </a:p>
        </p:txBody>
      </p:sp>
      <p:sp>
        <p:nvSpPr>
          <p:cNvPr id="85" name="Rounded Rectangle 84"/>
          <p:cNvSpPr/>
          <p:nvPr/>
        </p:nvSpPr>
        <p:spPr>
          <a:xfrm>
            <a:off x="2902012" y="2957188"/>
            <a:ext cx="6390131" cy="38099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目标</a:t>
            </a:r>
            <a:r>
              <a:rPr lang="en-GB" altLang="zh-CN" b="1" dirty="0">
                <a:solidFill>
                  <a:schemeClr val="tx1"/>
                </a:solidFill>
                <a:latin typeface="微软雅黑" panose="020B0503020204020204" pitchFamily="34" charset="-122"/>
                <a:ea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rPr>
              <a:t>最大限度延长脑健康</a:t>
            </a:r>
            <a:endParaRPr lang="en-GB" altLang="zh-CN" b="1" dirty="0">
              <a:solidFill>
                <a:schemeClr val="tx1"/>
              </a:solidFill>
              <a:latin typeface="微软雅黑" panose="020B0503020204020204" pitchFamily="34" charset="-122"/>
              <a:ea typeface="微软雅黑" panose="020B0503020204020204" pitchFamily="34" charset="-122"/>
            </a:endParaRPr>
          </a:p>
        </p:txBody>
      </p:sp>
      <p:grpSp>
        <p:nvGrpSpPr>
          <p:cNvPr id="67" name="Group 66"/>
          <p:cNvGrpSpPr/>
          <p:nvPr/>
        </p:nvGrpSpPr>
        <p:grpSpPr>
          <a:xfrm>
            <a:off x="94893" y="1495690"/>
            <a:ext cx="11878032" cy="1270807"/>
            <a:chOff x="231770" y="4502539"/>
            <a:chExt cx="8622863" cy="1674713"/>
          </a:xfrm>
        </p:grpSpPr>
        <p:sp>
          <p:nvSpPr>
            <p:cNvPr id="68" name="TextBox 67"/>
            <p:cNvSpPr txBox="1"/>
            <p:nvPr/>
          </p:nvSpPr>
          <p:spPr>
            <a:xfrm>
              <a:off x="324215" y="4502543"/>
              <a:ext cx="8530418" cy="1674709"/>
            </a:xfrm>
            <a:prstGeom prst="roundRect">
              <a:avLst>
                <a:gd name="adj" fmla="val 14505"/>
              </a:avLst>
            </a:prstGeom>
            <a:solidFill>
              <a:schemeClr val="tx2">
                <a:lumMod val="20000"/>
                <a:lumOff val="80000"/>
              </a:schemeClr>
            </a:solidFill>
            <a:ln w="28575">
              <a:solidFill>
                <a:schemeClr val="tx2"/>
              </a:solidFill>
            </a:ln>
          </p:spPr>
          <p:txBody>
            <a:bodyPr wrap="square" rtlCol="0">
              <a:noAutofit/>
            </a:bodyPr>
            <a:lstStyle/>
            <a:p>
              <a:pPr algn="ctr"/>
              <a:endParaRPr lang="en-GB" sz="2400" b="1" dirty="0">
                <a:latin typeface="微软雅黑" panose="020B0503020204020204" pitchFamily="34" charset="-122"/>
                <a:ea typeface="微软雅黑" panose="020B0503020204020204" pitchFamily="34" charset="-122"/>
              </a:endParaRPr>
            </a:p>
          </p:txBody>
        </p:sp>
        <p:sp>
          <p:nvSpPr>
            <p:cNvPr id="69" name="TextBox 68"/>
            <p:cNvSpPr txBox="1"/>
            <p:nvPr/>
          </p:nvSpPr>
          <p:spPr>
            <a:xfrm rot="16200000">
              <a:off x="198003" y="4628754"/>
              <a:ext cx="1674707" cy="1422278"/>
            </a:xfrm>
            <a:prstGeom prst="round2SameRect">
              <a:avLst>
                <a:gd name="adj1" fmla="val 14010"/>
                <a:gd name="adj2" fmla="val 0"/>
              </a:avLst>
            </a:prstGeom>
            <a:solidFill>
              <a:schemeClr val="tx2"/>
            </a:solidFill>
            <a:ln w="28575">
              <a:solidFill>
                <a:schemeClr val="tx2"/>
              </a:solidFill>
            </a:ln>
          </p:spPr>
          <p:txBody>
            <a:bodyPr wrap="square" rtlCol="0">
              <a:noAutofit/>
            </a:bodyPr>
            <a:lstStyle/>
            <a:p>
              <a:pPr algn="ctr"/>
              <a:endParaRPr lang="en-GB" sz="2400" b="1" dirty="0">
                <a:latin typeface="微软雅黑" panose="020B0503020204020204" pitchFamily="34" charset="-122"/>
                <a:ea typeface="微软雅黑" panose="020B0503020204020204" pitchFamily="34" charset="-122"/>
              </a:endParaRPr>
            </a:p>
          </p:txBody>
        </p:sp>
        <p:sp>
          <p:nvSpPr>
            <p:cNvPr id="71" name="TextBox 70"/>
            <p:cNvSpPr txBox="1"/>
            <p:nvPr/>
          </p:nvSpPr>
          <p:spPr>
            <a:xfrm>
              <a:off x="231770" y="4843638"/>
              <a:ext cx="1610160" cy="1095116"/>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关键</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推荐</a:t>
              </a:r>
              <a:endParaRPr lang="en-GB" sz="2400" b="1" dirty="0">
                <a:solidFill>
                  <a:schemeClr val="bg1"/>
                </a:solidFill>
                <a:latin typeface="微软雅黑" panose="020B0503020204020204" pitchFamily="34" charset="-122"/>
                <a:ea typeface="微软雅黑" panose="020B0503020204020204" pitchFamily="34" charset="-122"/>
              </a:endParaRPr>
            </a:p>
          </p:txBody>
        </p:sp>
      </p:grpSp>
      <p:sp>
        <p:nvSpPr>
          <p:cNvPr id="72" name="Rectangle 71"/>
          <p:cNvSpPr/>
          <p:nvPr/>
        </p:nvSpPr>
        <p:spPr>
          <a:xfrm>
            <a:off x="2181434" y="1867763"/>
            <a:ext cx="9791490" cy="646331"/>
          </a:xfrm>
          <a:prstGeom prst="rect">
            <a:avLst/>
          </a:prstGeom>
        </p:spPr>
        <p:txBody>
          <a:bodyPr wrap="square" anchor="ctr">
            <a:noAutofit/>
          </a:bodyPr>
          <a:lstStyle/>
          <a:p>
            <a:pPr algn="ctr"/>
            <a:r>
              <a:rPr lang="zh-CN" altLang="en-US" sz="2600" spc="-30" dirty="0">
                <a:latin typeface="微软雅黑" panose="020B0503020204020204" pitchFamily="34" charset="-122"/>
                <a:ea typeface="微软雅黑" panose="020B0503020204020204" pitchFamily="34" charset="-122"/>
              </a:rPr>
              <a:t>参考最有力的循证证据，并生成进一步的真实世界证据，</a:t>
            </a:r>
            <a:endParaRPr lang="en-US" altLang="zh-CN" sz="2600" spc="-30" dirty="0">
              <a:latin typeface="微软雅黑" panose="020B0503020204020204" pitchFamily="34" charset="-122"/>
              <a:ea typeface="微软雅黑" panose="020B0503020204020204" pitchFamily="34" charset="-122"/>
            </a:endParaRPr>
          </a:p>
          <a:p>
            <a:pPr algn="ctr"/>
            <a:r>
              <a:rPr lang="zh-CN" altLang="en-US" sz="2600" spc="-30" dirty="0">
                <a:latin typeface="微软雅黑" panose="020B0503020204020204" pitchFamily="34" charset="-122"/>
                <a:ea typeface="微软雅黑" panose="020B0503020204020204" pitchFamily="34" charset="-122"/>
              </a:rPr>
              <a:t>以做出关于</a:t>
            </a:r>
            <a:r>
              <a:rPr lang="en-US" altLang="zh-CN" sz="2600" spc="-30" dirty="0">
                <a:latin typeface="微软雅黑" panose="020B0503020204020204" pitchFamily="34" charset="-122"/>
                <a:ea typeface="微软雅黑" panose="020B0503020204020204" pitchFamily="34" charset="-122"/>
              </a:rPr>
              <a:t>MS</a:t>
            </a:r>
            <a:r>
              <a:rPr lang="zh-CN" altLang="en-US" sz="2600" spc="-30" dirty="0">
                <a:latin typeface="微软雅黑" panose="020B0503020204020204" pitchFamily="34" charset="-122"/>
                <a:ea typeface="微软雅黑" panose="020B0503020204020204" pitchFamily="34" charset="-122"/>
              </a:rPr>
              <a:t>治疗和管理策略的正确决定</a:t>
            </a:r>
            <a:endParaRPr lang="en-GB" sz="2600" spc="-30" dirty="0">
              <a:latin typeface="微软雅黑" panose="020B0503020204020204" pitchFamily="34" charset="-122"/>
              <a:ea typeface="微软雅黑" panose="020B0503020204020204" pitchFamily="34" charset="-122"/>
            </a:endParaRPr>
          </a:p>
        </p:txBody>
      </p:sp>
      <p:grpSp>
        <p:nvGrpSpPr>
          <p:cNvPr id="76" name="Group 75"/>
          <p:cNvGrpSpPr/>
          <p:nvPr/>
        </p:nvGrpSpPr>
        <p:grpSpPr>
          <a:xfrm>
            <a:off x="447562" y="4413872"/>
            <a:ext cx="1219383" cy="269088"/>
            <a:chOff x="7123561" y="4496798"/>
            <a:chExt cx="1293485" cy="285441"/>
          </a:xfrm>
        </p:grpSpPr>
        <p:sp>
          <p:nvSpPr>
            <p:cNvPr id="77" name="Diamond 76"/>
            <p:cNvSpPr>
              <a:spLocks noChangeAspect="1"/>
            </p:cNvSpPr>
            <p:nvPr/>
          </p:nvSpPr>
          <p:spPr>
            <a:xfrm>
              <a:off x="7123561" y="4496798"/>
              <a:ext cx="543751" cy="256438"/>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微软雅黑" panose="020B0503020204020204" pitchFamily="34" charset="-122"/>
                <a:ea typeface="微软雅黑" panose="020B0503020204020204" pitchFamily="34" charset="-122"/>
              </a:endParaRPr>
            </a:p>
          </p:txBody>
        </p:sp>
        <p:sp>
          <p:nvSpPr>
            <p:cNvPr id="78" name="TextBox 77"/>
            <p:cNvSpPr txBox="1"/>
            <p:nvPr/>
          </p:nvSpPr>
          <p:spPr>
            <a:xfrm>
              <a:off x="7622611" y="4504730"/>
              <a:ext cx="794435" cy="277509"/>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治疗策略</a:t>
              </a:r>
              <a:endParaRPr lang="en-GB" sz="1100" dirty="0">
                <a:latin typeface="微软雅黑" panose="020B0503020204020204" pitchFamily="34" charset="-122"/>
                <a:ea typeface="微软雅黑" panose="020B0503020204020204" pitchFamily="34" charset="-122"/>
              </a:endParaRPr>
            </a:p>
          </p:txBody>
        </p:sp>
      </p:grpSp>
      <p:grpSp>
        <p:nvGrpSpPr>
          <p:cNvPr id="81" name="Group 33"/>
          <p:cNvGrpSpPr/>
          <p:nvPr/>
        </p:nvGrpSpPr>
        <p:grpSpPr>
          <a:xfrm>
            <a:off x="532051" y="3904136"/>
            <a:ext cx="854307" cy="261610"/>
            <a:chOff x="7055203" y="4048222"/>
            <a:chExt cx="906225" cy="277509"/>
          </a:xfrm>
        </p:grpSpPr>
        <p:sp>
          <p:nvSpPr>
            <p:cNvPr id="82" name="TextBox 81"/>
            <p:cNvSpPr txBox="1"/>
            <p:nvPr/>
          </p:nvSpPr>
          <p:spPr>
            <a:xfrm>
              <a:off x="7466266" y="4048222"/>
              <a:ext cx="495162" cy="277509"/>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推荐</a:t>
              </a:r>
              <a:endParaRPr lang="en-GB" sz="1100" dirty="0">
                <a:latin typeface="微软雅黑" panose="020B0503020204020204" pitchFamily="34" charset="-122"/>
                <a:ea typeface="微软雅黑" panose="020B0503020204020204" pitchFamily="34" charset="-122"/>
              </a:endParaRPr>
            </a:p>
          </p:txBody>
        </p:sp>
        <p:sp>
          <p:nvSpPr>
            <p:cNvPr id="83" name="Rounded Rectangle 82"/>
            <p:cNvSpPr/>
            <p:nvPr/>
          </p:nvSpPr>
          <p:spPr>
            <a:xfrm>
              <a:off x="7055203" y="4055738"/>
              <a:ext cx="428892" cy="26572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latin typeface="微软雅黑" panose="020B0503020204020204" pitchFamily="34" charset="-122"/>
                <a:ea typeface="微软雅黑" panose="020B0503020204020204" pitchFamily="34" charset="-122"/>
              </a:endParaRPr>
            </a:p>
          </p:txBody>
        </p:sp>
      </p:grpSp>
      <p:pic>
        <p:nvPicPr>
          <p:cNvPr id="41" name="Picture 2" descr="Z:\POLICY\MS\OHPF Multi-sponsor\OHPF012 medical education\Production\icons\OHPF012_Three icons_Robust Evid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907" y="-14588"/>
            <a:ext cx="1357616" cy="13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339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项关键建议帮助延长脑健康</a:t>
            </a:r>
            <a:endParaRPr lang="en-GB" dirty="0">
              <a:latin typeface="微软雅黑" panose="020B0503020204020204" pitchFamily="34" charset="-122"/>
              <a:ea typeface="微软雅黑" panose="020B0503020204020204" pitchFamily="34" charset="-122"/>
            </a:endParaRPr>
          </a:p>
        </p:txBody>
      </p:sp>
      <p:sp>
        <p:nvSpPr>
          <p:cNvPr id="9" name="Text Placeholder 8"/>
          <p:cNvSpPr>
            <a:spLocks noGrp="1"/>
          </p:cNvSpPr>
          <p:nvPr>
            <p:ph type="body" sz="quarter" idx="14"/>
          </p:nvPr>
        </p:nvSpPr>
        <p:spPr/>
        <p:txBody>
          <a:bodyPr/>
          <a:lstStyle/>
          <a:p>
            <a:endParaRPr lang="en-GB" dirty="0">
              <a:latin typeface="微软雅黑" panose="020B0503020204020204" pitchFamily="34" charset="-122"/>
              <a:ea typeface="微软雅黑" panose="020B0503020204020204" pitchFamily="34" charset="-122"/>
            </a:endParaRPr>
          </a:p>
        </p:txBody>
      </p:sp>
      <p:sp>
        <p:nvSpPr>
          <p:cNvPr id="6" name="Rounded Rectangle 5"/>
          <p:cNvSpPr/>
          <p:nvPr/>
        </p:nvSpPr>
        <p:spPr>
          <a:xfrm>
            <a:off x="4552693" y="1459077"/>
            <a:ext cx="3089790" cy="2315688"/>
          </a:xfrm>
          <a:prstGeom prst="roundRect">
            <a:avLst>
              <a:gd name="adj" fmla="val 12280"/>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n w="3175" cmpd="sng">
                  <a:noFill/>
                  <a:prstDash val="solid"/>
                </a:ln>
                <a:solidFill>
                  <a:schemeClr val="bg1"/>
                </a:solidFill>
                <a:latin typeface="微软雅黑" panose="020B0503020204020204" pitchFamily="34" charset="-122"/>
                <a:ea typeface="微软雅黑" panose="020B0503020204020204" pitchFamily="34" charset="-122"/>
              </a:rPr>
              <a:t>最大限度延长脑健康</a:t>
            </a:r>
            <a:endParaRPr lang="en-GB" altLang="zh-CN" sz="3200" dirty="0">
              <a:ln w="3175" cmpd="sng">
                <a:noFill/>
                <a:prstDash val="solid"/>
              </a:ln>
              <a:solidFill>
                <a:schemeClr val="bg1"/>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782122" y="3922869"/>
            <a:ext cx="3913877" cy="830997"/>
          </a:xfrm>
          <a:prstGeom prst="rect">
            <a:avLst/>
          </a:prstGeom>
          <a:noFill/>
        </p:spPr>
        <p:txBody>
          <a:bodyPr wrap="square" rtlCol="0">
            <a:spAutoFit/>
          </a:bodyPr>
          <a:lstStyle/>
          <a:p>
            <a:pPr marL="457200" indent="-457200" algn="ctr">
              <a:buAutoNum type="arabicPeriod"/>
            </a:pPr>
            <a:r>
              <a:rPr lang="zh-CN" altLang="en-US" sz="2400" b="1" dirty="0">
                <a:latin typeface="微软雅黑" panose="020B0503020204020204" pitchFamily="34" charset="-122"/>
                <a:ea typeface="微软雅黑" panose="020B0503020204020204" pitchFamily="34" charset="-122"/>
              </a:rPr>
              <a:t>尽量减少诊断和治疗的延迟</a:t>
            </a:r>
            <a:endParaRPr lang="en-GB" altLang="zh-CN" sz="2400" dirty="0">
              <a:latin typeface="微软雅黑" panose="020B0503020204020204" pitchFamily="34" charset="-122"/>
              <a:ea typeface="微软雅黑" panose="020B0503020204020204" pitchFamily="34" charset="-122"/>
            </a:endParaRPr>
          </a:p>
        </p:txBody>
      </p:sp>
      <p:sp>
        <p:nvSpPr>
          <p:cNvPr id="3" name="TextBox 2"/>
          <p:cNvSpPr txBox="1"/>
          <p:nvPr/>
        </p:nvSpPr>
        <p:spPr>
          <a:xfrm>
            <a:off x="7636554" y="3924002"/>
            <a:ext cx="3713595" cy="830997"/>
          </a:xfrm>
          <a:prstGeom prst="rect">
            <a:avLst/>
          </a:prstGeom>
          <a:noFill/>
        </p:spPr>
        <p:txBody>
          <a:bodyPr wrap="square" rtlCol="0">
            <a:spAutoFit/>
          </a:bodyPr>
          <a:lstStyle/>
          <a:p>
            <a:pPr marL="0" lvl="1" algn="ctr"/>
            <a:r>
              <a:rPr lang="en-GB" sz="2400" b="1" dirty="0">
                <a:latin typeface="微软雅黑" panose="020B0503020204020204" pitchFamily="34" charset="-122"/>
                <a:ea typeface="微软雅黑" panose="020B0503020204020204" pitchFamily="34" charset="-122"/>
              </a:rPr>
              <a:t>2. </a:t>
            </a:r>
            <a:r>
              <a:rPr lang="zh-CN" altLang="en-US" sz="2400" b="1" dirty="0">
                <a:latin typeface="微软雅黑" panose="020B0503020204020204" pitchFamily="34" charset="-122"/>
                <a:ea typeface="微软雅黑" panose="020B0503020204020204" pitchFamily="34" charset="-122"/>
              </a:rPr>
              <a:t>监测疾病活动并</a:t>
            </a:r>
            <a:endParaRPr lang="en-US" altLang="zh-CN" sz="2400" b="1" dirty="0">
              <a:latin typeface="微软雅黑" panose="020B0503020204020204" pitchFamily="34" charset="-122"/>
              <a:ea typeface="微软雅黑" panose="020B0503020204020204" pitchFamily="34" charset="-122"/>
            </a:endParaRPr>
          </a:p>
          <a:p>
            <a:pPr marL="0" lvl="1" algn="ctr"/>
            <a:r>
              <a:rPr lang="zh-CN" altLang="en-US" sz="2400" b="1" dirty="0">
                <a:latin typeface="微软雅黑" panose="020B0503020204020204" pitchFamily="34" charset="-122"/>
                <a:ea typeface="微软雅黑" panose="020B0503020204020204" pitchFamily="34" charset="-122"/>
              </a:rPr>
              <a:t>针对某个目标进行治疗</a:t>
            </a:r>
            <a:endParaRPr lang="en-US" altLang="zh-CN" sz="2400" dirty="0">
              <a:latin typeface="微软雅黑" panose="020B0503020204020204" pitchFamily="34" charset="-122"/>
              <a:ea typeface="微软雅黑" panose="020B0503020204020204" pitchFamily="34" charset="-122"/>
            </a:endParaRPr>
          </a:p>
        </p:txBody>
      </p:sp>
      <p:sp>
        <p:nvSpPr>
          <p:cNvPr id="4" name="TextBox 3"/>
          <p:cNvSpPr txBox="1"/>
          <p:nvPr/>
        </p:nvSpPr>
        <p:spPr>
          <a:xfrm>
            <a:off x="3681365" y="6437289"/>
            <a:ext cx="3938899" cy="461665"/>
          </a:xfrm>
          <a:prstGeom prst="rect">
            <a:avLst/>
          </a:prstGeom>
          <a:noFill/>
        </p:spPr>
        <p:txBody>
          <a:bodyPr wrap="none" rtlCol="0">
            <a:spAutoFit/>
          </a:bodyPr>
          <a:lstStyle/>
          <a:p>
            <a:pPr marL="0" lvl="1"/>
            <a:r>
              <a:rPr lang="en-GB" sz="2400" b="1" dirty="0">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生成并使用强有力的证据</a:t>
            </a:r>
            <a:endParaRPr lang="en-GB" altLang="zh-CN" sz="2400" dirty="0">
              <a:latin typeface="微软雅黑" panose="020B0503020204020204" pitchFamily="34" charset="-122"/>
              <a:ea typeface="微软雅黑" panose="020B0503020204020204" pitchFamily="34" charset="-122"/>
            </a:endParaRPr>
          </a:p>
        </p:txBody>
      </p:sp>
      <p:sp>
        <p:nvSpPr>
          <p:cNvPr id="20" name="Right Arrow 19"/>
          <p:cNvSpPr/>
          <p:nvPr/>
        </p:nvSpPr>
        <p:spPr>
          <a:xfrm rot="5400000" flipH="1">
            <a:off x="5719387" y="3903013"/>
            <a:ext cx="756401" cy="6256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088" y="1617950"/>
            <a:ext cx="2307600" cy="23076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1334" y="1602760"/>
            <a:ext cx="2307600" cy="2307600"/>
          </a:xfrm>
          <a:prstGeom prst="rect">
            <a:avLst/>
          </a:prstGeom>
        </p:spPr>
      </p:pic>
      <p:sp>
        <p:nvSpPr>
          <p:cNvPr id="21" name="Right Arrow 20"/>
          <p:cNvSpPr/>
          <p:nvPr/>
        </p:nvSpPr>
        <p:spPr>
          <a:xfrm rot="10800000" flipH="1">
            <a:off x="3728782" y="2443739"/>
            <a:ext cx="756401" cy="6256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2" name="Right Arrow 21"/>
          <p:cNvSpPr/>
          <p:nvPr/>
        </p:nvSpPr>
        <p:spPr>
          <a:xfrm flipH="1">
            <a:off x="7721067" y="2443739"/>
            <a:ext cx="756401" cy="6256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pic>
        <p:nvPicPr>
          <p:cNvPr id="5123" name="Picture 3" descr="Z:\POLICY\MS\OHPF Multi-sponsor\OHPF012 medical education\Production\icons\OHPF012_Three icons_Robust Evide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988" y="4338367"/>
            <a:ext cx="2606025" cy="260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723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4766" y="6242530"/>
            <a:ext cx="1545668" cy="275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430447" y="2479019"/>
            <a:ext cx="11318440" cy="1600438"/>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4400" dirty="0">
                <a:solidFill>
                  <a:schemeClr val="tx2"/>
                </a:solidFill>
              </a:rPr>
              <a:t>我们的愿景：</a:t>
            </a:r>
            <a:endParaRPr lang="en-US" altLang="zh-CN" sz="4400" dirty="0">
              <a:solidFill>
                <a:schemeClr val="tx2"/>
              </a:solidFill>
            </a:endParaRPr>
          </a:p>
          <a:p>
            <a:pPr algn="ctr"/>
            <a:r>
              <a:rPr lang="zh-CN" altLang="en-US" sz="4400" dirty="0">
                <a:solidFill>
                  <a:schemeClr val="tx2"/>
                </a:solidFill>
              </a:rPr>
              <a:t>为</a:t>
            </a:r>
            <a:r>
              <a:rPr lang="en-US" altLang="zh-CN" sz="4400" dirty="0">
                <a:solidFill>
                  <a:schemeClr val="tx2"/>
                </a:solidFill>
              </a:rPr>
              <a:t>MS</a:t>
            </a:r>
            <a:r>
              <a:rPr lang="zh-CN" altLang="en-US" sz="4400" dirty="0">
                <a:solidFill>
                  <a:schemeClr val="tx2"/>
                </a:solidFill>
              </a:rPr>
              <a:t>患者及其家人创造更美好的未来</a:t>
            </a:r>
            <a:endParaRPr lang="en-GB" sz="4400" dirty="0">
              <a:solidFill>
                <a:schemeClr val="tx2"/>
              </a:solidFill>
            </a:endParaRPr>
          </a:p>
        </p:txBody>
      </p:sp>
      <p:sp>
        <p:nvSpPr>
          <p:cNvPr id="11" name="Rectangle 10"/>
          <p:cNvSpPr/>
          <p:nvPr/>
        </p:nvSpPr>
        <p:spPr>
          <a:xfrm>
            <a:off x="510496" y="4302215"/>
            <a:ext cx="11287627" cy="1261884"/>
          </a:xfrm>
          <a:prstGeom prst="rect">
            <a:avLst/>
          </a:prstGeom>
        </p:spPr>
        <p:txBody>
          <a:bodyPr wrap="square">
            <a:spAutoFit/>
          </a:bodyPr>
          <a:lstStyle/>
          <a:p>
            <a:pPr algn="ctr"/>
            <a:r>
              <a:rPr lang="zh-CN" altLang="en-US" sz="2800" dirty="0"/>
              <a:t>您的支持将有助于目标实现</a:t>
            </a:r>
            <a:endParaRPr lang="en-US" altLang="zh-CN" sz="2800" dirty="0"/>
          </a:p>
          <a:p>
            <a:pPr algn="ctr"/>
            <a:endParaRPr lang="en-US" altLang="zh-CN" sz="2800" dirty="0"/>
          </a:p>
          <a:p>
            <a:pPr algn="ctr"/>
            <a:r>
              <a:rPr lang="zh-CN" altLang="en-US" sz="2000" dirty="0"/>
              <a:t>请登陆</a:t>
            </a:r>
            <a:r>
              <a:rPr lang="en-GB" altLang="zh-CN" sz="2000" u="sng" dirty="0" err="1"/>
              <a:t>www.msbrainhealth.org</a:t>
            </a:r>
            <a:r>
              <a:rPr lang="zh-CN" altLang="en-US" sz="2000" dirty="0"/>
              <a:t>网站，在网站上承诺您支持</a:t>
            </a:r>
            <a:r>
              <a:rPr lang="en-GB" altLang="zh-CN" sz="2000" dirty="0"/>
              <a:t>MS</a:t>
            </a:r>
            <a:r>
              <a:rPr lang="zh-CN" altLang="en-GB" sz="2000" dirty="0"/>
              <a:t>脑健康</a:t>
            </a:r>
            <a:r>
              <a:rPr lang="zh-CN" altLang="en-US" sz="2000" dirty="0"/>
              <a:t>指南的推荐</a:t>
            </a:r>
            <a:endParaRPr lang="en-GB" sz="2000" b="1" u="sng" dirty="0"/>
          </a:p>
        </p:txBody>
      </p:sp>
      <p:pic>
        <p:nvPicPr>
          <p:cNvPr id="9" name="Picture 2" descr="Z:\POLICY\MS\OHPF Multi-sponsor\OHPF004 ECTRIMS or other scientific sympo\Manuscript\Symposium presentations\Gavin Giovannoni\SLide sources\BH_logo_tag_lo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284" y="159072"/>
            <a:ext cx="5379352" cy="201745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316174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由国际专家撰写</a:t>
            </a:r>
            <a:endParaRPr lang="en-US" dirty="0">
              <a:latin typeface="微软雅黑" panose="020B0503020204020204" pitchFamily="34" charset="-122"/>
              <a:ea typeface="微软雅黑" panose="020B0503020204020204" pitchFamily="34" charset="-122"/>
            </a:endParaRPr>
          </a:p>
        </p:txBody>
      </p:sp>
      <p:sp>
        <p:nvSpPr>
          <p:cNvPr id="3" name="Content Placeholder 2"/>
          <p:cNvSpPr>
            <a:spLocks noGrp="1"/>
          </p:cNvSpPr>
          <p:nvPr>
            <p:ph idx="1"/>
          </p:nvPr>
        </p:nvSpPr>
        <p:spPr/>
        <p:txBody>
          <a:bodyPr>
            <a:normAutofit fontScale="92500" lnSpcReduction="10000"/>
          </a:bodyPr>
          <a:lstStyle/>
          <a:p>
            <a:r>
              <a:rPr lang="en-US" dirty="0">
                <a:latin typeface="微软雅黑" panose="020B0503020204020204" pitchFamily="34" charset="-122"/>
                <a:ea typeface="微软雅黑" panose="020B0503020204020204" pitchFamily="34" charset="-122"/>
              </a:rPr>
              <a:t>Gavin </a:t>
            </a:r>
            <a:r>
              <a:rPr lang="en-US" dirty="0" err="1">
                <a:latin typeface="微软雅黑" panose="020B0503020204020204" pitchFamily="34" charset="-122"/>
                <a:ea typeface="微软雅黑" panose="020B0503020204020204" pitchFamily="34" charset="-122"/>
              </a:rPr>
              <a:t>Giovannoni</a:t>
            </a:r>
            <a:r>
              <a:rPr lang="zh-CN" altLang="en-US" dirty="0">
                <a:latin typeface="微软雅黑" panose="020B0503020204020204" pitchFamily="34" charset="-122"/>
                <a:ea typeface="微软雅黑" panose="020B0503020204020204" pitchFamily="34" charset="-122"/>
              </a:rPr>
              <a:t>教授</a:t>
            </a:r>
            <a:r>
              <a:rPr lang="en-US"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主席</a:t>
            </a:r>
            <a:r>
              <a:rPr lang="en-US"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英国伦敦</a:t>
            </a:r>
            <a:endParaRPr lang="en-US" dirty="0">
              <a:latin typeface="微软雅黑" panose="020B0503020204020204" pitchFamily="34" charset="-122"/>
              <a:ea typeface="微软雅黑" panose="020B0503020204020204" pitchFamily="34" charset="-122"/>
            </a:endParaRPr>
          </a:p>
          <a:p>
            <a:r>
              <a:rPr lang="en-US" dirty="0">
                <a:latin typeface="微软雅黑" panose="020B0503020204020204" pitchFamily="34" charset="-122"/>
                <a:ea typeface="微软雅黑" panose="020B0503020204020204" pitchFamily="34" charset="-122"/>
              </a:rPr>
              <a:t>Helmut </a:t>
            </a:r>
            <a:r>
              <a:rPr lang="en-US" dirty="0" err="1">
                <a:latin typeface="微软雅黑" panose="020B0503020204020204" pitchFamily="34" charset="-122"/>
                <a:ea typeface="微软雅黑" panose="020B0503020204020204" pitchFamily="34" charset="-122"/>
              </a:rPr>
              <a:t>Butzkueven</a:t>
            </a:r>
            <a:r>
              <a:rPr lang="zh-CN" altLang="en-US" dirty="0">
                <a:latin typeface="微软雅黑" panose="020B0503020204020204" pitchFamily="34" charset="-122"/>
                <a:ea typeface="微软雅黑" panose="020B0503020204020204" pitchFamily="34" charset="-122"/>
              </a:rPr>
              <a:t>教授，澳大利亚维多利亚州帕克维尔</a:t>
            </a:r>
            <a:endParaRPr lang="en-US" altLang="zh-CN" dirty="0">
              <a:latin typeface="微软雅黑" panose="020B0503020204020204" pitchFamily="34" charset="-122"/>
              <a:ea typeface="微软雅黑" panose="020B0503020204020204" pitchFamily="34" charset="-122"/>
            </a:endParaRPr>
          </a:p>
          <a:p>
            <a:r>
              <a:rPr lang="en-US" dirty="0" err="1">
                <a:latin typeface="微软雅黑" panose="020B0503020204020204" pitchFamily="34" charset="-122"/>
                <a:ea typeface="微软雅黑" panose="020B0503020204020204" pitchFamily="34" charset="-122"/>
              </a:rPr>
              <a:t>Suhayl</a:t>
            </a:r>
            <a:r>
              <a:rPr lang="en-US" dirty="0">
                <a:latin typeface="微软雅黑" panose="020B0503020204020204" pitchFamily="34" charset="-122"/>
                <a:ea typeface="微软雅黑" panose="020B0503020204020204" pitchFamily="34" charset="-122"/>
              </a:rPr>
              <a:t> </a:t>
            </a:r>
            <a:r>
              <a:rPr lang="en-US" dirty="0" err="1">
                <a:latin typeface="微软雅黑" panose="020B0503020204020204" pitchFamily="34" charset="-122"/>
                <a:ea typeface="微软雅黑" panose="020B0503020204020204" pitchFamily="34" charset="-122"/>
              </a:rPr>
              <a:t>Dhib-Jalbut</a:t>
            </a:r>
            <a:r>
              <a:rPr lang="zh-CN" altLang="en-US" dirty="0">
                <a:latin typeface="微软雅黑" panose="020B0503020204020204" pitchFamily="34" charset="-122"/>
                <a:ea typeface="微软雅黑" panose="020B0503020204020204" pitchFamily="34" charset="-122"/>
              </a:rPr>
              <a:t>教授，美国新泽西州新布朗士威</a:t>
            </a:r>
            <a:endParaRPr lang="en-US" altLang="zh-CN" dirty="0">
              <a:latin typeface="微软雅黑" panose="020B0503020204020204" pitchFamily="34" charset="-122"/>
              <a:ea typeface="微软雅黑" panose="020B0503020204020204" pitchFamily="34" charset="-122"/>
            </a:endParaRPr>
          </a:p>
          <a:p>
            <a:r>
              <a:rPr lang="en-US" dirty="0">
                <a:latin typeface="微软雅黑" panose="020B0503020204020204" pitchFamily="34" charset="-122"/>
                <a:ea typeface="微软雅黑" panose="020B0503020204020204" pitchFamily="34" charset="-122"/>
              </a:rPr>
              <a:t>Jeremy Hobart</a:t>
            </a:r>
            <a:r>
              <a:rPr lang="zh-CN" altLang="en-US" dirty="0">
                <a:latin typeface="微软雅黑" panose="020B0503020204020204" pitchFamily="34" charset="-122"/>
                <a:ea typeface="微软雅黑" panose="020B0503020204020204" pitchFamily="34" charset="-122"/>
              </a:rPr>
              <a:t>教授，英国普利茅斯</a:t>
            </a:r>
            <a:endParaRPr lang="en-US" altLang="zh-CN" dirty="0">
              <a:latin typeface="微软雅黑" panose="020B0503020204020204" pitchFamily="34" charset="-122"/>
              <a:ea typeface="微软雅黑" panose="020B0503020204020204" pitchFamily="34" charset="-122"/>
            </a:endParaRPr>
          </a:p>
          <a:p>
            <a:r>
              <a:rPr lang="en-US" dirty="0">
                <a:latin typeface="微软雅黑" panose="020B0503020204020204" pitchFamily="34" charset="-122"/>
                <a:ea typeface="微软雅黑" panose="020B0503020204020204" pitchFamily="34" charset="-122"/>
              </a:rPr>
              <a:t>Gisela </a:t>
            </a:r>
            <a:r>
              <a:rPr lang="en-US" dirty="0" err="1">
                <a:latin typeface="微软雅黑" panose="020B0503020204020204" pitchFamily="34" charset="-122"/>
                <a:ea typeface="微软雅黑" panose="020B0503020204020204" pitchFamily="34" charset="-122"/>
              </a:rPr>
              <a:t>Kobelt</a:t>
            </a:r>
            <a:r>
              <a:rPr lang="zh-CN" altLang="en-US" dirty="0">
                <a:latin typeface="微软雅黑" panose="020B0503020204020204" pitchFamily="34" charset="-122"/>
                <a:ea typeface="微软雅黑" panose="020B0503020204020204" pitchFamily="34" charset="-122"/>
              </a:rPr>
              <a:t>医生，法国米卢斯</a:t>
            </a:r>
            <a:endParaRPr lang="en-US" altLang="zh-CN" dirty="0">
              <a:latin typeface="微软雅黑" panose="020B0503020204020204" pitchFamily="34" charset="-122"/>
              <a:ea typeface="微软雅黑" panose="020B0503020204020204" pitchFamily="34" charset="-122"/>
            </a:endParaRPr>
          </a:p>
          <a:p>
            <a:r>
              <a:rPr lang="en-US" dirty="0">
                <a:latin typeface="微软雅黑" panose="020B0503020204020204" pitchFamily="34" charset="-122"/>
                <a:ea typeface="微软雅黑" panose="020B0503020204020204" pitchFamily="34" charset="-122"/>
              </a:rPr>
              <a:t>George Pepper</a:t>
            </a:r>
            <a:r>
              <a:rPr lang="zh-CN" altLang="en-US" dirty="0">
                <a:latin typeface="微软雅黑" panose="020B0503020204020204" pitchFamily="34" charset="-122"/>
                <a:ea typeface="微软雅黑" panose="020B0503020204020204" pitchFamily="34" charset="-122"/>
              </a:rPr>
              <a:t>先生，英国利兹</a:t>
            </a:r>
            <a:endParaRPr lang="en-US" altLang="zh-CN" dirty="0">
              <a:latin typeface="微软雅黑" panose="020B0503020204020204" pitchFamily="34" charset="-122"/>
              <a:ea typeface="微软雅黑" panose="020B0503020204020204" pitchFamily="34" charset="-122"/>
            </a:endParaRPr>
          </a:p>
          <a:p>
            <a:r>
              <a:rPr lang="en-US" dirty="0">
                <a:latin typeface="微软雅黑" panose="020B0503020204020204" pitchFamily="34" charset="-122"/>
                <a:ea typeface="微软雅黑" panose="020B0503020204020204" pitchFamily="34" charset="-122"/>
              </a:rPr>
              <a:t>Maria Pia </a:t>
            </a:r>
            <a:r>
              <a:rPr lang="en-US" dirty="0" err="1">
                <a:latin typeface="微软雅黑" panose="020B0503020204020204" pitchFamily="34" charset="-122"/>
                <a:ea typeface="微软雅黑" panose="020B0503020204020204" pitchFamily="34" charset="-122"/>
              </a:rPr>
              <a:t>Sormani</a:t>
            </a:r>
            <a:r>
              <a:rPr lang="zh-CN" altLang="en-US" dirty="0">
                <a:latin typeface="微软雅黑" panose="020B0503020204020204" pitchFamily="34" charset="-122"/>
                <a:ea typeface="微软雅黑" panose="020B0503020204020204" pitchFamily="34" charset="-122"/>
              </a:rPr>
              <a:t>医生，意大利热那亚</a:t>
            </a:r>
            <a:endParaRPr lang="en-US" altLang="zh-CN" dirty="0">
              <a:latin typeface="微软雅黑" panose="020B0503020204020204" pitchFamily="34" charset="-122"/>
              <a:ea typeface="微软雅黑" panose="020B0503020204020204" pitchFamily="34" charset="-122"/>
            </a:endParaRPr>
          </a:p>
          <a:p>
            <a:r>
              <a:rPr lang="en-US" dirty="0">
                <a:latin typeface="微软雅黑" panose="020B0503020204020204" pitchFamily="34" charset="-122"/>
                <a:ea typeface="微软雅黑" panose="020B0503020204020204" pitchFamily="34" charset="-122"/>
              </a:rPr>
              <a:t>Christoph </a:t>
            </a:r>
            <a:r>
              <a:rPr lang="en-US" dirty="0" err="1">
                <a:latin typeface="微软雅黑" panose="020B0503020204020204" pitchFamily="34" charset="-122"/>
                <a:ea typeface="微软雅黑" panose="020B0503020204020204" pitchFamily="34" charset="-122"/>
              </a:rPr>
              <a:t>Thalheim</a:t>
            </a:r>
            <a:r>
              <a:rPr lang="zh-CN" altLang="en-US" dirty="0">
                <a:latin typeface="微软雅黑" panose="020B0503020204020204" pitchFamily="34" charset="-122"/>
                <a:ea typeface="微软雅黑" panose="020B0503020204020204" pitchFamily="34" charset="-122"/>
              </a:rPr>
              <a:t>先生，比利时布鲁塞尔</a:t>
            </a:r>
            <a:endParaRPr lang="en-US" altLang="zh-CN" dirty="0">
              <a:latin typeface="微软雅黑" panose="020B0503020204020204" pitchFamily="34" charset="-122"/>
              <a:ea typeface="微软雅黑" panose="020B0503020204020204" pitchFamily="34" charset="-122"/>
            </a:endParaRPr>
          </a:p>
          <a:p>
            <a:r>
              <a:rPr lang="en-US" dirty="0">
                <a:latin typeface="微软雅黑" panose="020B0503020204020204" pitchFamily="34" charset="-122"/>
                <a:ea typeface="微软雅黑" panose="020B0503020204020204" pitchFamily="34" charset="-122"/>
              </a:rPr>
              <a:t>Anthony </a:t>
            </a:r>
            <a:r>
              <a:rPr lang="en-US" dirty="0" err="1">
                <a:latin typeface="微软雅黑" panose="020B0503020204020204" pitchFamily="34" charset="-122"/>
                <a:ea typeface="微软雅黑" panose="020B0503020204020204" pitchFamily="34" charset="-122"/>
              </a:rPr>
              <a:t>Traboulsee</a:t>
            </a:r>
            <a:r>
              <a:rPr lang="zh-CN" altLang="en-US" dirty="0">
                <a:latin typeface="微软雅黑" panose="020B0503020204020204" pitchFamily="34" charset="-122"/>
                <a:ea typeface="微软雅黑" panose="020B0503020204020204" pitchFamily="34" charset="-122"/>
              </a:rPr>
              <a:t>教授，加拿大不列颠</a:t>
            </a:r>
            <a:r>
              <a:rPr lang="zh-CN" altLang="en-US">
                <a:latin typeface="微软雅黑" panose="020B0503020204020204" pitchFamily="34" charset="-122"/>
                <a:ea typeface="微软雅黑" panose="020B0503020204020204" pitchFamily="34" charset="-122"/>
              </a:rPr>
              <a:t>哥伦比亚省温哥华市</a:t>
            </a:r>
            <a:endParaRPr lang="en-US" altLang="zh-CN" dirty="0">
              <a:latin typeface="微软雅黑" panose="020B0503020204020204" pitchFamily="34" charset="-122"/>
              <a:ea typeface="微软雅黑" panose="020B0503020204020204" pitchFamily="34" charset="-122"/>
            </a:endParaRPr>
          </a:p>
          <a:p>
            <a:r>
              <a:rPr lang="en-US" dirty="0">
                <a:latin typeface="微软雅黑" panose="020B0503020204020204" pitchFamily="34" charset="-122"/>
                <a:ea typeface="微软雅黑" panose="020B0503020204020204" pitchFamily="34" charset="-122"/>
              </a:rPr>
              <a:t>Timothy Vollmer</a:t>
            </a:r>
            <a:r>
              <a:rPr lang="zh-CN" altLang="en-US" dirty="0">
                <a:latin typeface="微软雅黑" panose="020B0503020204020204" pitchFamily="34" charset="-122"/>
                <a:ea typeface="微软雅黑" panose="020B0503020204020204" pitchFamily="34" charset="-122"/>
              </a:rPr>
              <a:t>教授，美国科罗拉多州奥罗拉，</a:t>
            </a:r>
            <a:endParaRPr lang="en-US" dirty="0">
              <a:latin typeface="微软雅黑" panose="020B0503020204020204" pitchFamily="34" charset="-122"/>
              <a:ea typeface="微软雅黑" panose="020B0503020204020204" pitchFamily="34" charset="-122"/>
            </a:endParaRPr>
          </a:p>
        </p:txBody>
      </p:sp>
      <p:sp>
        <p:nvSpPr>
          <p:cNvPr id="8" name="Text Placeholder 7"/>
          <p:cNvSpPr>
            <a:spLocks noGrp="1"/>
          </p:cNvSpPr>
          <p:nvPr>
            <p:ph type="body" sz="quarter" idx="14"/>
          </p:nvPr>
        </p:nvSpPr>
        <p:spPr/>
        <p:txBody>
          <a:bodyPr/>
          <a:lstStyle/>
          <a:p>
            <a:endParaRPr lang="en-GB"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809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Box 8"/>
          <p:cNvSpPr txBox="1">
            <a:spLocks noGrp="1"/>
          </p:cNvSpPr>
          <p:nvPr>
            <p:ph type="sldNum" sz="quarter" idx="2"/>
          </p:nvPr>
        </p:nvSpPr>
        <p:spPr>
          <a:xfrm>
            <a:off x="12025065" y="6585822"/>
            <a:ext cx="180647" cy="27918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rgbClr val="346B2D"/>
                </a:solidFill>
                <a:latin typeface="微软雅黑" panose="020B0503020204020204" pitchFamily="34" charset="-122"/>
                <a:ea typeface="微软雅黑" panose="020B0503020204020204" pitchFamily="34" charset="-122"/>
              </a:rPr>
              <a:pPr/>
              <a:t>5</a:t>
            </a:fld>
            <a:endParaRPr>
              <a:solidFill>
                <a:srgbClr val="346B2D"/>
              </a:solidFill>
              <a:latin typeface="微软雅黑" panose="020B0503020204020204" pitchFamily="34" charset="-122"/>
              <a:ea typeface="微软雅黑" panose="020B0503020204020204" pitchFamily="34" charset="-122"/>
            </a:endParaRPr>
          </a:p>
        </p:txBody>
      </p:sp>
      <p:sp>
        <p:nvSpPr>
          <p:cNvPr id="153" name="Title 1"/>
          <p:cNvSpPr txBox="1">
            <a:spLocks noGrp="1"/>
          </p:cNvSpPr>
          <p:nvPr>
            <p:ph type="title"/>
          </p:nvPr>
        </p:nvSpPr>
        <p:spPr>
          <a:xfrm>
            <a:off x="0" y="-1"/>
            <a:ext cx="11310547" cy="1335602"/>
          </a:xfrm>
          <a:prstGeom prst="rect">
            <a:avLst/>
          </a:prstGeom>
        </p:spPr>
        <p:txBody>
          <a:bodyPr>
            <a:normAutofit/>
          </a:bodyPr>
          <a:lstStyle/>
          <a:p>
            <a:r>
              <a:rPr lang="zh-CN" altLang="en-US" dirty="0">
                <a:latin typeface="微软雅黑" panose="020B0503020204020204" pitchFamily="34" charset="-122"/>
                <a:ea typeface="微软雅黑" panose="020B0503020204020204" pitchFamily="34" charset="-122"/>
                <a:cs typeface="Arial" panose="020B0604020202020204" pitchFamily="34" charset="0"/>
              </a:rPr>
              <a:t>报告获得专业学会和组织团体认可</a:t>
            </a:r>
            <a:endParaRPr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Text Placeholder 2"/>
          <p:cNvSpPr>
            <a:spLocks noGrp="1"/>
          </p:cNvSpPr>
          <p:nvPr>
            <p:ph type="body" sz="quarter" idx="1"/>
          </p:nvPr>
        </p:nvSpPr>
        <p:spPr>
          <a:xfrm>
            <a:off x="407474" y="6476988"/>
            <a:ext cx="10780444" cy="277000"/>
          </a:xfrm>
        </p:spPr>
        <p:txBody>
          <a:bodyPr/>
          <a:lstStyle/>
          <a:p>
            <a:r>
              <a:rPr lang="zh-CN" altLang="en-US" dirty="0">
                <a:latin typeface="微软雅黑" panose="020B0503020204020204" pitchFamily="34" charset="-122"/>
                <a:ea typeface="微软雅黑" panose="020B0503020204020204" pitchFamily="34" charset="-122"/>
                <a:cs typeface="Arial" panose="020B0604020202020204" pitchFamily="34" charset="0"/>
              </a:rPr>
              <a:t>更新至</a:t>
            </a:r>
            <a:r>
              <a:rPr lang="en-US" altLang="zh-CN" dirty="0" smtClean="0">
                <a:latin typeface="微软雅黑" panose="020B0503020204020204" pitchFamily="34" charset="-122"/>
                <a:ea typeface="微软雅黑" panose="020B0503020204020204" pitchFamily="34" charset="-122"/>
                <a:cs typeface="Arial" panose="020B0604020202020204" pitchFamily="34" charset="0"/>
              </a:rPr>
              <a:t>2018</a:t>
            </a:r>
            <a:r>
              <a:rPr lang="zh-CN" altLang="en-US" dirty="0" smtClean="0">
                <a:latin typeface="微软雅黑" panose="020B0503020204020204" pitchFamily="34" charset="-122"/>
                <a:ea typeface="微软雅黑" panose="020B0503020204020204" pitchFamily="34" charset="-122"/>
                <a:cs typeface="Arial" panose="020B0604020202020204" pitchFamily="34" charset="0"/>
              </a:rPr>
              <a:t>年</a:t>
            </a:r>
            <a:r>
              <a:rPr lang="en-US" altLang="zh-CN" dirty="0">
                <a:latin typeface="微软雅黑" panose="020B0503020204020204" pitchFamily="34" charset="-122"/>
                <a:ea typeface="微软雅黑" panose="020B0503020204020204" pitchFamily="34" charset="-122"/>
                <a:cs typeface="Arial" panose="020B0604020202020204" pitchFamily="34" charset="0"/>
              </a:rPr>
              <a:t>8</a:t>
            </a:r>
            <a:r>
              <a:rPr lang="zh-CN" altLang="en-US" dirty="0" smtClean="0">
                <a:latin typeface="微软雅黑" panose="020B0503020204020204" pitchFamily="34" charset="-122"/>
                <a:ea typeface="微软雅黑" panose="020B0503020204020204" pitchFamily="34" charset="-122"/>
                <a:cs typeface="Arial" panose="020B0604020202020204" pitchFamily="34" charset="0"/>
              </a:rPr>
              <a:t>月</a:t>
            </a:r>
            <a:r>
              <a:rPr lang="en-US" altLang="zh-CN" dirty="0" smtClean="0">
                <a:latin typeface="微软雅黑" panose="020B0503020204020204" pitchFamily="34" charset="-122"/>
                <a:ea typeface="微软雅黑" panose="020B0503020204020204" pitchFamily="34" charset="-122"/>
                <a:cs typeface="Arial" panose="020B0604020202020204" pitchFamily="34" charset="0"/>
              </a:rPr>
              <a:t>22</a:t>
            </a:r>
            <a:r>
              <a:rPr lang="zh-CN" altLang="en-US" dirty="0" smtClean="0">
                <a:latin typeface="微软雅黑" panose="020B0503020204020204" pitchFamily="34" charset="-122"/>
                <a:ea typeface="微软雅黑" panose="020B0503020204020204" pitchFamily="34" charset="-122"/>
                <a:cs typeface="Arial" panose="020B0604020202020204" pitchFamily="34" charset="0"/>
              </a:rPr>
              <a:t>日</a:t>
            </a:r>
            <a:r>
              <a:rPr lang="zh-CN" altLang="en-US" dirty="0">
                <a:latin typeface="微软雅黑" panose="020B0503020204020204" pitchFamily="34" charset="-122"/>
                <a:ea typeface="微软雅黑" panose="020B0503020204020204" pitchFamily="34" charset="-122"/>
                <a:cs typeface="Arial" panose="020B0604020202020204" pitchFamily="34" charset="0"/>
              </a:rPr>
              <a:t>。自此日期以来的认可书可在</a:t>
            </a:r>
            <a:r>
              <a:rPr lang="en-GB" dirty="0">
                <a:latin typeface="微软雅黑" panose="020B0503020204020204" pitchFamily="34" charset="-122"/>
                <a:ea typeface="微软雅黑" panose="020B0503020204020204" pitchFamily="34" charset="-122"/>
                <a:cs typeface="Arial" panose="020B0604020202020204" pitchFamily="34" charset="0"/>
              </a:rPr>
              <a:t> </a:t>
            </a:r>
            <a:r>
              <a:rPr lang="en-GB" dirty="0">
                <a:latin typeface="微软雅黑" panose="020B0503020204020204" pitchFamily="34" charset="-122"/>
                <a:ea typeface="微软雅黑" panose="020B0503020204020204" pitchFamily="34" charset="-122"/>
                <a:cs typeface="Arial" panose="020B0604020202020204" pitchFamily="34" charset="0"/>
                <a:hlinkClick r:id="rId2"/>
              </a:rPr>
              <a:t>www.msbrainhealth.org</a:t>
            </a:r>
            <a:r>
              <a:rPr lang="zh-CN" altLang="en-US" dirty="0">
                <a:latin typeface="微软雅黑" panose="020B0503020204020204" pitchFamily="34" charset="-122"/>
                <a:ea typeface="微软雅黑" panose="020B0503020204020204" pitchFamily="34" charset="-122"/>
                <a:cs typeface="Arial" panose="020B0604020202020204" pitchFamily="34" charset="0"/>
              </a:rPr>
              <a:t>网站查询到</a:t>
            </a:r>
            <a:r>
              <a:rPr lang="en-GB" dirty="0">
                <a:latin typeface="微软雅黑" panose="020B0503020204020204" pitchFamily="34" charset="-122"/>
                <a:ea typeface="微软雅黑" panose="020B0503020204020204" pitchFamily="34" charset="-122"/>
                <a:cs typeface="Arial" panose="020B0604020202020204" pitchFamily="34" charset="0"/>
              </a:rPr>
              <a:t>.</a:t>
            </a:r>
          </a:p>
        </p:txBody>
      </p:sp>
      <p:pic>
        <p:nvPicPr>
          <p:cNvPr id="54" name="table"/>
          <p:cNvPicPr>
            <a:picLocks noChangeAspect="1"/>
          </p:cNvPicPr>
          <p:nvPr/>
        </p:nvPicPr>
        <p:blipFill>
          <a:blip r:embed="rId3"/>
          <a:stretch>
            <a:fillRect/>
          </a:stretch>
        </p:blipFill>
        <p:spPr>
          <a:xfrm>
            <a:off x="255592" y="1422018"/>
            <a:ext cx="11452256" cy="4968552"/>
          </a:xfrm>
          <a:prstGeom prst="rect">
            <a:avLst/>
          </a:prstGeom>
        </p:spPr>
      </p:pic>
      <p:pic>
        <p:nvPicPr>
          <p:cNvPr id="55" name="Picture 3">
            <a:extLst>
              <a:ext uri="{FF2B5EF4-FFF2-40B4-BE49-F238E27FC236}">
                <a16:creationId xmlns="" xmlns:a16="http://schemas.microsoft.com/office/drawing/2014/main" xmlns:lc="http://schemas.openxmlformats.org/drawingml/2006/lockedCanvas" id="{ACDEA78B-6630-4758-80FC-2119FD7CC3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15" y="1483757"/>
            <a:ext cx="688072" cy="70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4">
            <a:extLst>
              <a:ext uri="{FF2B5EF4-FFF2-40B4-BE49-F238E27FC236}">
                <a16:creationId xmlns="" xmlns:a16="http://schemas.microsoft.com/office/drawing/2014/main" xmlns:lc="http://schemas.openxmlformats.org/drawingml/2006/lockedCanvas" id="{E373B9D3-1CFF-4504-A093-EE4A193DB3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106" y="1561863"/>
            <a:ext cx="1283431" cy="487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5">
            <a:extLst>
              <a:ext uri="{FF2B5EF4-FFF2-40B4-BE49-F238E27FC236}">
                <a16:creationId xmlns="" xmlns:a16="http://schemas.microsoft.com/office/drawing/2014/main" xmlns:lc="http://schemas.openxmlformats.org/drawingml/2006/lockedCanvas" id="{3E8B0B43-F617-42B7-8E6B-43B6A1FAB6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4692" y="1464929"/>
            <a:ext cx="1269195" cy="701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6">
            <a:extLst>
              <a:ext uri="{FF2B5EF4-FFF2-40B4-BE49-F238E27FC236}">
                <a16:creationId xmlns="" xmlns:a16="http://schemas.microsoft.com/office/drawing/2014/main" xmlns:lc="http://schemas.openxmlformats.org/drawingml/2006/lockedCanvas" id="{F706B934-98D4-4559-95AE-54BAF0569F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6744" y="1466162"/>
            <a:ext cx="1062203" cy="72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7">
            <a:extLst>
              <a:ext uri="{FF2B5EF4-FFF2-40B4-BE49-F238E27FC236}">
                <a16:creationId xmlns="" xmlns:a16="http://schemas.microsoft.com/office/drawing/2014/main" xmlns:lc="http://schemas.openxmlformats.org/drawingml/2006/lockedCanvas" id="{72A1A5C0-A146-4413-8F2B-1562144FCA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5102" y="1430752"/>
            <a:ext cx="1081646" cy="79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8">
            <a:extLst>
              <a:ext uri="{FF2B5EF4-FFF2-40B4-BE49-F238E27FC236}">
                <a16:creationId xmlns="" xmlns:a16="http://schemas.microsoft.com/office/drawing/2014/main" xmlns:lc="http://schemas.openxmlformats.org/drawingml/2006/lockedCanvas" id="{843FC85E-E701-429A-9032-227ADE0EE9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92903" y="1684034"/>
            <a:ext cx="1201981" cy="20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9">
            <a:extLst>
              <a:ext uri="{FF2B5EF4-FFF2-40B4-BE49-F238E27FC236}">
                <a16:creationId xmlns="" xmlns:a16="http://schemas.microsoft.com/office/drawing/2014/main" xmlns:lc="http://schemas.openxmlformats.org/drawingml/2006/lockedCanvas" id="{390B564D-A5D5-4E65-A37F-10060171D54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61039" y="1617244"/>
            <a:ext cx="1152428" cy="36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10">
            <a:extLst>
              <a:ext uri="{FF2B5EF4-FFF2-40B4-BE49-F238E27FC236}">
                <a16:creationId xmlns="" xmlns:a16="http://schemas.microsoft.com/office/drawing/2014/main" xmlns:lc="http://schemas.openxmlformats.org/drawingml/2006/lockedCanvas" id="{47B024F2-7D33-4625-A05E-FDD209F571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79621" y="1502015"/>
            <a:ext cx="995308" cy="578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11">
            <a:extLst>
              <a:ext uri="{FF2B5EF4-FFF2-40B4-BE49-F238E27FC236}">
                <a16:creationId xmlns="" xmlns:a16="http://schemas.microsoft.com/office/drawing/2014/main" xmlns:lc="http://schemas.openxmlformats.org/drawingml/2006/lockedCanvas" id="{B8A457AB-A92D-4EF3-8EEB-64C312A74D7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6972" y="2386546"/>
            <a:ext cx="781574" cy="54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12">
            <a:extLst>
              <a:ext uri="{FF2B5EF4-FFF2-40B4-BE49-F238E27FC236}">
                <a16:creationId xmlns="" xmlns:a16="http://schemas.microsoft.com/office/drawing/2014/main" xmlns:lc="http://schemas.openxmlformats.org/drawingml/2006/lockedCanvas" id="{459056F6-6443-4272-802B-82DED2A0909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12040" y="2332664"/>
            <a:ext cx="648998" cy="648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13">
            <a:extLst>
              <a:ext uri="{FF2B5EF4-FFF2-40B4-BE49-F238E27FC236}">
                <a16:creationId xmlns="" xmlns:a16="http://schemas.microsoft.com/office/drawing/2014/main" xmlns:lc="http://schemas.openxmlformats.org/drawingml/2006/lockedCanvas" id="{141A0F78-08EC-490D-A189-4D7EA00FE2C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56352" y="2435772"/>
            <a:ext cx="1185109" cy="435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14">
            <a:extLst>
              <a:ext uri="{FF2B5EF4-FFF2-40B4-BE49-F238E27FC236}">
                <a16:creationId xmlns="" xmlns:a16="http://schemas.microsoft.com/office/drawing/2014/main" xmlns:lc="http://schemas.openxmlformats.org/drawingml/2006/lockedCanvas" id="{01CB16F3-E417-431D-B015-9F613669757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94592" y="2331749"/>
            <a:ext cx="677527" cy="70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5">
            <a:extLst>
              <a:ext uri="{FF2B5EF4-FFF2-40B4-BE49-F238E27FC236}">
                <a16:creationId xmlns="" xmlns:a16="http://schemas.microsoft.com/office/drawing/2014/main" xmlns:lc="http://schemas.openxmlformats.org/drawingml/2006/lockedCanvas" id="{07D4B1C3-1A1A-4372-823F-1E68CDE2CF2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83591" y="2411008"/>
            <a:ext cx="1300294" cy="49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16">
            <a:extLst>
              <a:ext uri="{FF2B5EF4-FFF2-40B4-BE49-F238E27FC236}">
                <a16:creationId xmlns="" xmlns:a16="http://schemas.microsoft.com/office/drawing/2014/main" xmlns:lc="http://schemas.openxmlformats.org/drawingml/2006/lockedCanvas" id="{9B00C99E-AD36-4222-86E2-6756ABAC9AE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312012" y="2291477"/>
            <a:ext cx="448627" cy="73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7">
            <a:extLst>
              <a:ext uri="{FF2B5EF4-FFF2-40B4-BE49-F238E27FC236}">
                <a16:creationId xmlns="" xmlns:a16="http://schemas.microsoft.com/office/drawing/2014/main" xmlns:lc="http://schemas.openxmlformats.org/drawingml/2006/lockedCanvas" id="{31791B70-AD17-4DEE-8ECD-C1DE21F037C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331951" y="2360518"/>
            <a:ext cx="1347775" cy="590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18">
            <a:extLst>
              <a:ext uri="{FF2B5EF4-FFF2-40B4-BE49-F238E27FC236}">
                <a16:creationId xmlns="" xmlns:a16="http://schemas.microsoft.com/office/drawing/2014/main" xmlns:lc="http://schemas.openxmlformats.org/drawingml/2006/lockedCanvas" id="{FBBD078D-D12F-45AE-BE1F-91CA3B56D20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1668" y="3358839"/>
            <a:ext cx="1246088" cy="23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19">
            <a:extLst>
              <a:ext uri="{FF2B5EF4-FFF2-40B4-BE49-F238E27FC236}">
                <a16:creationId xmlns="" xmlns:a16="http://schemas.microsoft.com/office/drawing/2014/main" xmlns:lc="http://schemas.openxmlformats.org/drawingml/2006/lockedCanvas" id="{CE1B3C79-ED1A-44B9-BD16-B21ADA30696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44837" y="3228021"/>
            <a:ext cx="1292686" cy="43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20">
            <a:extLst>
              <a:ext uri="{FF2B5EF4-FFF2-40B4-BE49-F238E27FC236}">
                <a16:creationId xmlns="" xmlns:a16="http://schemas.microsoft.com/office/drawing/2014/main" xmlns:lc="http://schemas.openxmlformats.org/drawingml/2006/lockedCanvas" id="{37143E51-CFEC-4A99-8ED2-25653D6E742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31910" y="3233383"/>
            <a:ext cx="1237985" cy="49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21">
            <a:extLst>
              <a:ext uri="{FF2B5EF4-FFF2-40B4-BE49-F238E27FC236}">
                <a16:creationId xmlns="" xmlns:a16="http://schemas.microsoft.com/office/drawing/2014/main" xmlns:lc="http://schemas.openxmlformats.org/drawingml/2006/lockedCanvas" id="{39CE3C29-95A8-40EB-BD99-6776E4995E6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14139" y="3156231"/>
            <a:ext cx="950547" cy="66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2">
            <a:extLst>
              <a:ext uri="{FF2B5EF4-FFF2-40B4-BE49-F238E27FC236}">
                <a16:creationId xmlns="" xmlns:a16="http://schemas.microsoft.com/office/drawing/2014/main" xmlns:lc="http://schemas.openxmlformats.org/drawingml/2006/lockedCanvas" id="{212F8E79-7D15-42E0-B709-92F391C0C2E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820455" y="3163616"/>
            <a:ext cx="631269" cy="66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3">
            <a:extLst>
              <a:ext uri="{FF2B5EF4-FFF2-40B4-BE49-F238E27FC236}">
                <a16:creationId xmlns="" xmlns:a16="http://schemas.microsoft.com/office/drawing/2014/main" xmlns:lc="http://schemas.openxmlformats.org/drawingml/2006/lockedCanvas" id="{CEF05202-8ED8-42DB-9DDA-E53F696111CA}"/>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189540" y="3148862"/>
            <a:ext cx="746183" cy="655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24">
            <a:extLst>
              <a:ext uri="{FF2B5EF4-FFF2-40B4-BE49-F238E27FC236}">
                <a16:creationId xmlns="" xmlns:a16="http://schemas.microsoft.com/office/drawing/2014/main" xmlns:lc="http://schemas.openxmlformats.org/drawingml/2006/lockedCanvas" id="{B49C217A-D6D3-4216-9A97-D0BA6AE94B6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397952" y="3179313"/>
            <a:ext cx="1146599" cy="55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25">
            <a:extLst>
              <a:ext uri="{FF2B5EF4-FFF2-40B4-BE49-F238E27FC236}">
                <a16:creationId xmlns="" xmlns:a16="http://schemas.microsoft.com/office/drawing/2014/main" xmlns:lc="http://schemas.openxmlformats.org/drawingml/2006/lockedCanvas" id="{7880C93C-44C4-4412-A4AB-EDDF7049952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1274" y="4071745"/>
            <a:ext cx="1212239" cy="495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26">
            <a:extLst>
              <a:ext uri="{FF2B5EF4-FFF2-40B4-BE49-F238E27FC236}">
                <a16:creationId xmlns="" xmlns:a16="http://schemas.microsoft.com/office/drawing/2014/main" xmlns:lc="http://schemas.openxmlformats.org/drawingml/2006/lockedCanvas" id="{E9AFEEC9-90DE-41BB-A812-E109A8B05B21}"/>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04622" y="4012285"/>
            <a:ext cx="1138247" cy="638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27">
            <a:extLst>
              <a:ext uri="{FF2B5EF4-FFF2-40B4-BE49-F238E27FC236}">
                <a16:creationId xmlns="" xmlns:a16="http://schemas.microsoft.com/office/drawing/2014/main" xmlns:lc="http://schemas.openxmlformats.org/drawingml/2006/lockedCanvas" id="{94767CC4-0022-46BC-9E3A-1DC92B977920}"/>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174982" y="4167411"/>
            <a:ext cx="1264178" cy="30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28">
            <a:extLst>
              <a:ext uri="{FF2B5EF4-FFF2-40B4-BE49-F238E27FC236}">
                <a16:creationId xmlns="" xmlns:a16="http://schemas.microsoft.com/office/drawing/2014/main" xmlns:lc="http://schemas.openxmlformats.org/drawingml/2006/lockedCanvas" id="{A583E23F-707E-4D0F-9FF1-51ACACFEF6EB}"/>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925128" y="3988884"/>
            <a:ext cx="625800" cy="710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29">
            <a:extLst>
              <a:ext uri="{FF2B5EF4-FFF2-40B4-BE49-F238E27FC236}">
                <a16:creationId xmlns="" xmlns:a16="http://schemas.microsoft.com/office/drawing/2014/main" xmlns:lc="http://schemas.openxmlformats.org/drawingml/2006/lockedCanvas" id="{85A3702A-C6A9-485E-AF6F-22560F82C585}"/>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225989" y="4003398"/>
            <a:ext cx="961134" cy="5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30">
            <a:extLst>
              <a:ext uri="{FF2B5EF4-FFF2-40B4-BE49-F238E27FC236}">
                <a16:creationId xmlns="" xmlns:a16="http://schemas.microsoft.com/office/drawing/2014/main" xmlns:lc="http://schemas.openxmlformats.org/drawingml/2006/lockedCanvas" id="{0661F192-2D91-460B-908E-619E871DF408}"/>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829060" y="3993709"/>
            <a:ext cx="578919" cy="61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31">
            <a:extLst>
              <a:ext uri="{FF2B5EF4-FFF2-40B4-BE49-F238E27FC236}">
                <a16:creationId xmlns="" xmlns:a16="http://schemas.microsoft.com/office/drawing/2014/main" xmlns:lc="http://schemas.openxmlformats.org/drawingml/2006/lockedCanvas" id="{DF7B9524-DF2C-459F-BC9C-CBCC213A0F4C}"/>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977691" y="4038769"/>
            <a:ext cx="1225665" cy="57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32">
            <a:extLst>
              <a:ext uri="{FF2B5EF4-FFF2-40B4-BE49-F238E27FC236}">
                <a16:creationId xmlns="" xmlns:a16="http://schemas.microsoft.com/office/drawing/2014/main" xmlns:lc="http://schemas.openxmlformats.org/drawingml/2006/lockedCanvas" id="{3648F75C-CA16-4E0A-AFF4-D332003A59C4}"/>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417244" y="4126725"/>
            <a:ext cx="1191505" cy="34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33">
            <a:extLst>
              <a:ext uri="{FF2B5EF4-FFF2-40B4-BE49-F238E27FC236}">
                <a16:creationId xmlns="" xmlns:a16="http://schemas.microsoft.com/office/drawing/2014/main" xmlns:lc="http://schemas.openxmlformats.org/drawingml/2006/lockedCanvas" id="{18F4948C-655D-406C-97DB-42D286446897}"/>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49501" y="4820681"/>
            <a:ext cx="1052786" cy="691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34">
            <a:extLst>
              <a:ext uri="{FF2B5EF4-FFF2-40B4-BE49-F238E27FC236}">
                <a16:creationId xmlns="" xmlns:a16="http://schemas.microsoft.com/office/drawing/2014/main" xmlns:lc="http://schemas.openxmlformats.org/drawingml/2006/lockedCanvas" id="{08336B8A-DED9-413C-9C2A-50431212E7B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926372" y="4901806"/>
            <a:ext cx="1036183" cy="48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35">
            <a:extLst>
              <a:ext uri="{FF2B5EF4-FFF2-40B4-BE49-F238E27FC236}">
                <a16:creationId xmlns="" xmlns:a16="http://schemas.microsoft.com/office/drawing/2014/main" xmlns:lc="http://schemas.openxmlformats.org/drawingml/2006/lockedCanvas" id="{2731252B-C129-45A8-8372-E5B30F3AEFC7}"/>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424666" y="4809918"/>
            <a:ext cx="636030" cy="63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36">
            <a:extLst>
              <a:ext uri="{FF2B5EF4-FFF2-40B4-BE49-F238E27FC236}">
                <a16:creationId xmlns="" xmlns:a16="http://schemas.microsoft.com/office/drawing/2014/main" xmlns:lc="http://schemas.openxmlformats.org/drawingml/2006/lockedCanvas" id="{4BD700EF-F9C8-420A-B540-EA807098CBB5}"/>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759663" y="4881672"/>
            <a:ext cx="915684" cy="51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37">
            <a:extLst>
              <a:ext uri="{FF2B5EF4-FFF2-40B4-BE49-F238E27FC236}">
                <a16:creationId xmlns="" xmlns:a16="http://schemas.microsoft.com/office/drawing/2014/main" xmlns:lc="http://schemas.openxmlformats.org/drawingml/2006/lockedCanvas" id="{D161C4A8-8766-42D4-BFFB-6C541C6052D3}"/>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6302261" y="4812882"/>
            <a:ext cx="765820" cy="63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38">
            <a:extLst>
              <a:ext uri="{FF2B5EF4-FFF2-40B4-BE49-F238E27FC236}">
                <a16:creationId xmlns="" xmlns:a16="http://schemas.microsoft.com/office/drawing/2014/main" xmlns:lc="http://schemas.openxmlformats.org/drawingml/2006/lockedCanvas" id="{D5355CDE-3AC4-47E3-A80B-163903C8C5FC}"/>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530192" y="4966363"/>
            <a:ext cx="1267217" cy="326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39">
            <a:extLst>
              <a:ext uri="{FF2B5EF4-FFF2-40B4-BE49-F238E27FC236}">
                <a16:creationId xmlns="" xmlns:a16="http://schemas.microsoft.com/office/drawing/2014/main" xmlns:lc="http://schemas.openxmlformats.org/drawingml/2006/lockedCanvas" id="{DB45C005-E5F1-4A7E-906E-2E691F9C8B0E}"/>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972723" y="5024284"/>
            <a:ext cx="1222458" cy="21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40">
            <a:extLst>
              <a:ext uri="{FF2B5EF4-FFF2-40B4-BE49-F238E27FC236}">
                <a16:creationId xmlns="" xmlns:a16="http://schemas.microsoft.com/office/drawing/2014/main" xmlns:lc="http://schemas.openxmlformats.org/drawingml/2006/lockedCanvas" id="{8AF063E7-BD90-4314-BD10-645E9E453E4A}"/>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377471" y="4905019"/>
            <a:ext cx="1231278" cy="44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41">
            <a:extLst>
              <a:ext uri="{FF2B5EF4-FFF2-40B4-BE49-F238E27FC236}">
                <a16:creationId xmlns="" xmlns:a16="http://schemas.microsoft.com/office/drawing/2014/main" xmlns:lc="http://schemas.openxmlformats.org/drawingml/2006/lockedCanvas" id="{8D4D516D-45EC-4FEC-8049-0460F95C8F79}"/>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750749" y="5669593"/>
            <a:ext cx="397006" cy="585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42">
            <a:extLst>
              <a:ext uri="{FF2B5EF4-FFF2-40B4-BE49-F238E27FC236}">
                <a16:creationId xmlns="" xmlns:a16="http://schemas.microsoft.com/office/drawing/2014/main" xmlns:lc="http://schemas.openxmlformats.org/drawingml/2006/lockedCanvas" id="{E42E0AB1-A826-48E6-A04E-BC6E5A088EA8}"/>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709969" y="5821184"/>
            <a:ext cx="1327554" cy="299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43">
            <a:extLst>
              <a:ext uri="{FF2B5EF4-FFF2-40B4-BE49-F238E27FC236}">
                <a16:creationId xmlns="" xmlns:a16="http://schemas.microsoft.com/office/drawing/2014/main" xmlns:lc="http://schemas.openxmlformats.org/drawingml/2006/lockedCanvas" id="{B2D39C7F-6AD3-4327-BD7F-162B7AB81C92}"/>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183321" y="5772114"/>
            <a:ext cx="1265153" cy="35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44">
            <a:extLst>
              <a:ext uri="{FF2B5EF4-FFF2-40B4-BE49-F238E27FC236}">
                <a16:creationId xmlns="" xmlns:a16="http://schemas.microsoft.com/office/drawing/2014/main" xmlns:lc="http://schemas.openxmlformats.org/drawingml/2006/lockedCanvas" id="{62D499E6-BF16-48F4-84B9-54895AED887F}"/>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638702" y="5824168"/>
            <a:ext cx="1188739" cy="27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45">
            <a:extLst>
              <a:ext uri="{FF2B5EF4-FFF2-40B4-BE49-F238E27FC236}">
                <a16:creationId xmlns="" xmlns:a16="http://schemas.microsoft.com/office/drawing/2014/main" xmlns:lc="http://schemas.openxmlformats.org/drawingml/2006/lockedCanvas" id="{3BEE54E4-7ED1-4CE0-9F25-887D277AE7A2}"/>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090635" y="5766116"/>
            <a:ext cx="1238498" cy="38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46">
            <a:extLst>
              <a:ext uri="{FF2B5EF4-FFF2-40B4-BE49-F238E27FC236}">
                <a16:creationId xmlns="" xmlns:a16="http://schemas.microsoft.com/office/drawing/2014/main" xmlns:lc="http://schemas.openxmlformats.org/drawingml/2006/lockedCanvas" id="{C7CAE9DE-C042-4D19-A1B4-1CFDB017A6C7}"/>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548915" y="5778217"/>
            <a:ext cx="1134340" cy="39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47">
            <a:extLst>
              <a:ext uri="{FF2B5EF4-FFF2-40B4-BE49-F238E27FC236}">
                <a16:creationId xmlns="" xmlns:a16="http://schemas.microsoft.com/office/drawing/2014/main" xmlns:lc="http://schemas.openxmlformats.org/drawingml/2006/lockedCanvas" id="{8857CEC3-1439-401E-82FD-57C81D31E20C}"/>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8894168" y="5792147"/>
            <a:ext cx="1288778" cy="363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48">
            <a:extLst>
              <a:ext uri="{FF2B5EF4-FFF2-40B4-BE49-F238E27FC236}">
                <a16:creationId xmlns="" xmlns:a16="http://schemas.microsoft.com/office/drawing/2014/main" xmlns:lc="http://schemas.openxmlformats.org/drawingml/2006/lockedCanvas" id="{EB890C64-80C1-4548-816B-6D6D767C73A5}"/>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10467614" y="5782560"/>
            <a:ext cx="1041142" cy="383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98">
            <a:extLst>
              <a:ext uri="{FF2B5EF4-FFF2-40B4-BE49-F238E27FC236}">
                <a16:creationId xmlns="" xmlns:a16="http://schemas.microsoft.com/office/drawing/2014/main" xmlns:lc="http://schemas.openxmlformats.org/drawingml/2006/lockedCanvas" id="{90726A90-0449-46C4-ABEC-EC61E44FF22B}"/>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3306478" y="2354853"/>
            <a:ext cx="950547" cy="600149"/>
          </a:xfrm>
          <a:prstGeom prst="rect">
            <a:avLst/>
          </a:prstGeom>
        </p:spPr>
      </p:pic>
      <p:pic>
        <p:nvPicPr>
          <p:cNvPr id="102" name="Picture 99">
            <a:extLst>
              <a:ext uri="{FF2B5EF4-FFF2-40B4-BE49-F238E27FC236}">
                <a16:creationId xmlns="" xmlns:a16="http://schemas.microsoft.com/office/drawing/2014/main" xmlns:lc="http://schemas.openxmlformats.org/drawingml/2006/lockedCanvas" id="{D2C77D94-991D-46E9-B3D8-5B4A637C868E}"/>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4863329" y="3146889"/>
            <a:ext cx="746464" cy="746464"/>
          </a:xfrm>
          <a:prstGeom prst="rect">
            <a:avLst/>
          </a:prstGeom>
        </p:spPr>
      </p:pic>
      <p:pic>
        <p:nvPicPr>
          <p:cNvPr id="103" name="Picture 100">
            <a:extLst>
              <a:ext uri="{FF2B5EF4-FFF2-40B4-BE49-F238E27FC236}">
                <a16:creationId xmlns="" xmlns:a16="http://schemas.microsoft.com/office/drawing/2014/main" xmlns:lc="http://schemas.openxmlformats.org/drawingml/2006/lockedCanvas" id="{0E9F6E8E-19C6-4EAF-8F6C-B3EE2D536740}"/>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4100042" y="1466330"/>
            <a:ext cx="950547" cy="727919"/>
          </a:xfrm>
          <a:prstGeom prst="rect">
            <a:avLst/>
          </a:prstGeom>
        </p:spPr>
      </p:pic>
    </p:spTree>
    <p:extLst>
      <p:ext uri="{BB962C8B-B14F-4D97-AF65-F5344CB8AC3E}">
        <p14:creationId xmlns:p14="http://schemas.microsoft.com/office/powerpoint/2010/main" val="341713683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GB" dirty="0">
              <a:latin typeface="微软雅黑" panose="020B0503020204020204" pitchFamily="34" charset="-122"/>
              <a:ea typeface="微软雅黑" panose="020B0503020204020204" pitchFamily="34" charset="-122"/>
            </a:endParaRPr>
          </a:p>
        </p:txBody>
      </p:sp>
      <p:sp>
        <p:nvSpPr>
          <p:cNvPr id="5" name="Title 4"/>
          <p:cNvSpPr>
            <a:spLocks noGrp="1"/>
          </p:cNvSpPr>
          <p:nvPr>
            <p:ph type="title"/>
          </p:nvPr>
        </p:nvSpPr>
        <p:spPr/>
        <p:txBody>
          <a:bodyPr/>
          <a:lstStyle/>
          <a:p>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脑健康观念</a:t>
            </a:r>
            <a:endParaRPr lang="en-GB" dirty="0">
              <a:latin typeface="微软雅黑" panose="020B0503020204020204" pitchFamily="34" charset="-122"/>
              <a:ea typeface="微软雅黑" panose="020B0503020204020204" pitchFamily="34" charset="-122"/>
            </a:endParaRPr>
          </a:p>
        </p:txBody>
      </p:sp>
      <p:sp>
        <p:nvSpPr>
          <p:cNvPr id="3" name="Text Placeholder 2"/>
          <p:cNvSpPr>
            <a:spLocks noGrp="1"/>
          </p:cNvSpPr>
          <p:nvPr>
            <p:ph type="body" sz="quarter" idx="10"/>
          </p:nvPr>
        </p:nvSpPr>
        <p:spPr/>
        <p:txBody>
          <a:bodyPr/>
          <a:lstStyle/>
          <a:p>
            <a:endParaRPr lang="en-GB"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81103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zh-CN" altLang="en-US" dirty="0">
                <a:latin typeface="微软雅黑" panose="020B0503020204020204" pitchFamily="34" charset="-122"/>
                <a:ea typeface="微软雅黑" panose="020B0503020204020204" pitchFamily="34" charset="-122"/>
              </a:rPr>
              <a:t>时间对</a:t>
            </a:r>
            <a:r>
              <a:rPr lang="en-GB"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脑健康十分重要</a:t>
            </a:r>
            <a:endParaRPr lang="en-GB" dirty="0">
              <a:latin typeface="微软雅黑" panose="020B0503020204020204" pitchFamily="34" charset="-122"/>
              <a:ea typeface="微软雅黑" panose="020B0503020204020204" pitchFamily="34" charset="-122"/>
            </a:endParaRPr>
          </a:p>
        </p:txBody>
      </p:sp>
      <p:sp>
        <p:nvSpPr>
          <p:cNvPr id="6" name="Text Placeholder 5"/>
          <p:cNvSpPr>
            <a:spLocks noGrp="1"/>
          </p:cNvSpPr>
          <p:nvPr>
            <p:ph type="body" sz="quarter" idx="14"/>
          </p:nvPr>
        </p:nvSpPr>
        <p:spPr/>
        <p:txBody>
          <a:bodyPr/>
          <a:lstStyle/>
          <a:p>
            <a:endParaRPr lang="en-GB" dirty="0">
              <a:latin typeface="微软雅黑" panose="020B0503020204020204" pitchFamily="34" charset="-122"/>
              <a:ea typeface="微软雅黑" panose="020B0503020204020204" pitchFamily="34" charset="-122"/>
            </a:endParaRPr>
          </a:p>
        </p:txBody>
      </p:sp>
      <p:sp>
        <p:nvSpPr>
          <p:cNvPr id="43" name="Rounded Rectangle 42"/>
          <p:cNvSpPr/>
          <p:nvPr/>
        </p:nvSpPr>
        <p:spPr>
          <a:xfrm>
            <a:off x="1520957" y="4139056"/>
            <a:ext cx="9798824" cy="11376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zh-CN" altLang="en-US" sz="2800" dirty="0">
                <a:solidFill>
                  <a:schemeClr val="tx1"/>
                </a:solidFill>
                <a:latin typeface="微软雅黑" panose="020B0503020204020204" pitchFamily="34" charset="-122"/>
                <a:ea typeface="微软雅黑" panose="020B0503020204020204" pitchFamily="34" charset="-122"/>
              </a:rPr>
              <a:t>认知障碍具有实际影响</a:t>
            </a:r>
            <a:endParaRPr lang="en-GB" sz="2800" dirty="0">
              <a:solidFill>
                <a:schemeClr val="tx1"/>
              </a:solidFill>
              <a:latin typeface="微软雅黑" panose="020B0503020204020204" pitchFamily="34" charset="-122"/>
              <a:ea typeface="微软雅黑" panose="020B0503020204020204" pitchFamily="34" charset="-122"/>
            </a:endParaRPr>
          </a:p>
        </p:txBody>
      </p:sp>
      <p:sp>
        <p:nvSpPr>
          <p:cNvPr id="16" name="Rounded Rectangle 15"/>
          <p:cNvSpPr/>
          <p:nvPr/>
        </p:nvSpPr>
        <p:spPr>
          <a:xfrm>
            <a:off x="143269" y="1553034"/>
            <a:ext cx="9798824" cy="1137911"/>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indent="-457200">
              <a:lnSpc>
                <a:spcPct val="120000"/>
              </a:lnSpc>
            </a:pPr>
            <a:r>
              <a:rPr lang="zh-CN" altLang="en-US" sz="2800" dirty="0">
                <a:solidFill>
                  <a:schemeClr val="tx1"/>
                </a:solidFill>
                <a:latin typeface="微软雅黑" panose="020B0503020204020204" pitchFamily="34" charset="-122"/>
                <a:ea typeface="微软雅黑" panose="020B0503020204020204" pitchFamily="34" charset="-122"/>
              </a:rPr>
              <a:t>即使未出现症状，疾病活动仍然存在</a:t>
            </a:r>
            <a:endParaRPr lang="en-GB" sz="2800" baseline="30000" dirty="0">
              <a:solidFill>
                <a:schemeClr val="tx1"/>
              </a:solidFill>
              <a:latin typeface="微软雅黑" panose="020B0503020204020204" pitchFamily="34" charset="-122"/>
              <a:ea typeface="微软雅黑" panose="020B0503020204020204" pitchFamily="34" charset="-122"/>
            </a:endParaRPr>
          </a:p>
        </p:txBody>
      </p:sp>
      <p:sp>
        <p:nvSpPr>
          <p:cNvPr id="41" name="Rounded Rectangle 40"/>
          <p:cNvSpPr/>
          <p:nvPr/>
        </p:nvSpPr>
        <p:spPr>
          <a:xfrm>
            <a:off x="832112" y="2846921"/>
            <a:ext cx="9798824" cy="11376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zh-CN" altLang="en-US" sz="2800" dirty="0">
                <a:solidFill>
                  <a:schemeClr val="tx1"/>
                </a:solidFill>
                <a:latin typeface="微软雅黑" panose="020B0503020204020204" pitchFamily="34" charset="-122"/>
                <a:ea typeface="微软雅黑" panose="020B0503020204020204" pitchFamily="34" charset="-122"/>
              </a:rPr>
              <a:t>必须保护神经功能储备</a:t>
            </a:r>
            <a:endParaRPr lang="en-GB" sz="2800" dirty="0">
              <a:solidFill>
                <a:schemeClr val="tx1"/>
              </a:solidFill>
              <a:latin typeface="微软雅黑" panose="020B0503020204020204" pitchFamily="34" charset="-122"/>
              <a:ea typeface="微软雅黑" panose="020B0503020204020204" pitchFamily="34" charset="-122"/>
            </a:endParaRPr>
          </a:p>
        </p:txBody>
      </p:sp>
      <p:sp>
        <p:nvSpPr>
          <p:cNvPr id="45" name="Rounded Rectangle 44"/>
          <p:cNvSpPr/>
          <p:nvPr/>
        </p:nvSpPr>
        <p:spPr>
          <a:xfrm>
            <a:off x="2209801" y="5432784"/>
            <a:ext cx="9798824" cy="11376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zh-CN" altLang="en-US" sz="2800" spc="-30" dirty="0">
                <a:solidFill>
                  <a:schemeClr val="tx1"/>
                </a:solidFill>
                <a:latin typeface="微软雅黑" panose="020B0503020204020204" pitchFamily="34" charset="-122"/>
                <a:ea typeface="微软雅黑" panose="020B0503020204020204" pitchFamily="34" charset="-122"/>
              </a:rPr>
              <a:t>认知障碍预示机体的残疾进展</a:t>
            </a:r>
            <a:endParaRPr lang="en-GB" sz="2800" spc="-3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6572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latin typeface="微软雅黑" panose="020B0503020204020204" pitchFamily="34" charset="-122"/>
                <a:ea typeface="微软雅黑" panose="020B0503020204020204" pitchFamily="34" charset="-122"/>
              </a:rPr>
              <a:t>疾病活动持续存在：</a:t>
            </a:r>
            <a:r>
              <a:rPr lang="en-US" altLang="zh-CN" dirty="0">
                <a:latin typeface="微软雅黑" panose="020B0503020204020204" pitchFamily="34" charset="-122"/>
                <a:ea typeface="微软雅黑" panose="020B0503020204020204" pitchFamily="34" charset="-122"/>
              </a:rPr>
              <a:t/>
            </a: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损伤发生在整个中枢神经系统</a:t>
            </a:r>
            <a:r>
              <a:rPr lang="en-US" altLang="zh-CN" dirty="0">
                <a:latin typeface="微软雅黑" panose="020B0503020204020204" pitchFamily="34" charset="-122"/>
                <a:ea typeface="微软雅黑" panose="020B0503020204020204" pitchFamily="34" charset="-122"/>
              </a:rPr>
              <a:t>(CNS)</a:t>
            </a:r>
            <a:endParaRPr lang="en-GB" dirty="0">
              <a:latin typeface="微软雅黑" panose="020B0503020204020204" pitchFamily="34" charset="-122"/>
              <a:ea typeface="微软雅黑" panose="020B0503020204020204" pitchFamily="34" charset="-122"/>
            </a:endParaRPr>
          </a:p>
        </p:txBody>
      </p:sp>
      <p:sp>
        <p:nvSpPr>
          <p:cNvPr id="4" name="Content Placeholder 3"/>
          <p:cNvSpPr>
            <a:spLocks noGrp="1"/>
          </p:cNvSpPr>
          <p:nvPr>
            <p:ph idx="1"/>
          </p:nvPr>
        </p:nvSpPr>
        <p:spPr>
          <a:xfrm>
            <a:off x="509464" y="1597822"/>
            <a:ext cx="11377736" cy="4525963"/>
          </a:xfrm>
        </p:spPr>
        <p:txBody>
          <a:bodyPr/>
          <a:lstStyle/>
          <a:p>
            <a:r>
              <a:rPr lang="zh-CN" altLang="en-US" dirty="0">
                <a:latin typeface="微软雅黑" panose="020B0503020204020204" pitchFamily="34" charset="-122"/>
                <a:ea typeface="微软雅黑" panose="020B0503020204020204" pitchFamily="34" charset="-122"/>
              </a:rPr>
              <a:t>在复发型</a:t>
            </a:r>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中，对</a:t>
            </a:r>
            <a:r>
              <a:rPr lang="en-US" altLang="zh-CN" dirty="0">
                <a:latin typeface="微软雅黑" panose="020B0503020204020204" pitchFamily="34" charset="-122"/>
                <a:ea typeface="微软雅黑" panose="020B0503020204020204" pitchFamily="34" charset="-122"/>
              </a:rPr>
              <a:t>CNS</a:t>
            </a:r>
            <a:r>
              <a:rPr lang="zh-CN" altLang="en-US" dirty="0">
                <a:latin typeface="微软雅黑" panose="020B0503020204020204" pitchFamily="34" charset="-122"/>
                <a:ea typeface="微软雅黑" panose="020B0503020204020204" pitchFamily="34" charset="-122"/>
              </a:rPr>
              <a:t>的损害不再被认为仅由影响髓磷脂的孤立大病灶所引起</a:t>
            </a:r>
            <a:r>
              <a:rPr lang="en-GB" baseline="30000" dirty="0">
                <a:latin typeface="微软雅黑" panose="020B0503020204020204" pitchFamily="34" charset="-122"/>
                <a:ea typeface="微软雅黑" panose="020B0503020204020204" pitchFamily="34" charset="-122"/>
              </a:rPr>
              <a:t>1</a:t>
            </a:r>
          </a:p>
          <a:p>
            <a:pPr lvl="1"/>
            <a:r>
              <a:rPr lang="zh-CN" altLang="en-US" dirty="0">
                <a:latin typeface="微软雅黑" panose="020B0503020204020204" pitchFamily="34" charset="-122"/>
                <a:ea typeface="微软雅黑" panose="020B0503020204020204" pitchFamily="34" charset="-122"/>
              </a:rPr>
              <a:t>损伤是弥漫的，并持续整个疾病过程</a:t>
            </a:r>
            <a:endParaRPr lang="en-GB" dirty="0">
              <a:latin typeface="微软雅黑" panose="020B0503020204020204" pitchFamily="34" charset="-122"/>
              <a:ea typeface="微软雅黑" panose="020B0503020204020204" pitchFamily="34" charset="-122"/>
            </a:endParaRPr>
          </a:p>
          <a:p>
            <a:pPr lvl="1"/>
            <a:r>
              <a:rPr lang="zh-CN" altLang="en-US" dirty="0">
                <a:latin typeface="微软雅黑" panose="020B0503020204020204" pitchFamily="34" charset="-122"/>
                <a:ea typeface="微软雅黑" panose="020B0503020204020204" pitchFamily="34" charset="-122"/>
              </a:rPr>
              <a:t>损伤发生在白质和灰质</a:t>
            </a:r>
            <a:endParaRPr lang="en-GB" dirty="0">
              <a:latin typeface="微软雅黑" panose="020B0503020204020204" pitchFamily="34" charset="-122"/>
              <a:ea typeface="微软雅黑" panose="020B0503020204020204" pitchFamily="34" charset="-122"/>
            </a:endParaRPr>
          </a:p>
          <a:p>
            <a:pPr lvl="1"/>
            <a:endParaRPr lang="en-GB"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加速的脑萎缩在整个疾病过程中持续存在，即使是在</a:t>
            </a:r>
            <a:r>
              <a:rPr lang="en-US" altLang="zh-CN" dirty="0">
                <a:latin typeface="微软雅黑" panose="020B0503020204020204" pitchFamily="34" charset="-122"/>
                <a:ea typeface="微软雅黑" panose="020B0503020204020204" pitchFamily="34" charset="-122"/>
              </a:rPr>
              <a:t>RIS</a:t>
            </a:r>
            <a:r>
              <a:rPr lang="zh-CN" altLang="en-US" dirty="0">
                <a:latin typeface="微软雅黑" panose="020B0503020204020204" pitchFamily="34" charset="-122"/>
                <a:ea typeface="微软雅黑" panose="020B0503020204020204" pitchFamily="34" charset="-122"/>
              </a:rPr>
              <a:t>和</a:t>
            </a:r>
            <a:r>
              <a:rPr lang="en-US" altLang="zh-CN" dirty="0">
                <a:latin typeface="微软雅黑" panose="020B0503020204020204" pitchFamily="34" charset="-122"/>
                <a:ea typeface="微软雅黑" panose="020B0503020204020204" pitchFamily="34" charset="-122"/>
              </a:rPr>
              <a:t>CIS</a:t>
            </a:r>
            <a:r>
              <a:rPr lang="zh-CN" altLang="en-US" dirty="0">
                <a:latin typeface="微软雅黑" panose="020B0503020204020204" pitchFamily="34" charset="-122"/>
                <a:ea typeface="微软雅黑" panose="020B0503020204020204" pitchFamily="34" charset="-122"/>
              </a:rPr>
              <a:t>患者中也很明显</a:t>
            </a:r>
            <a:r>
              <a:rPr lang="en-GB" baseline="30000" dirty="0">
                <a:latin typeface="微软雅黑" panose="020B0503020204020204" pitchFamily="34" charset="-122"/>
                <a:ea typeface="微软雅黑" panose="020B0503020204020204" pitchFamily="34" charset="-122"/>
              </a:rPr>
              <a:t>2</a:t>
            </a:r>
          </a:p>
        </p:txBody>
      </p:sp>
      <p:sp>
        <p:nvSpPr>
          <p:cNvPr id="5" name="Text Placeholder 4"/>
          <p:cNvSpPr>
            <a:spLocks noGrp="1"/>
          </p:cNvSpPr>
          <p:nvPr>
            <p:ph type="body" sz="quarter" idx="14"/>
          </p:nvPr>
        </p:nvSpPr>
        <p:spPr>
          <a:xfrm>
            <a:off x="528138" y="6396337"/>
            <a:ext cx="10777635" cy="461665"/>
          </a:xfrm>
        </p:spPr>
        <p:txBody>
          <a:bodyPr/>
          <a:lstStyle/>
          <a:p>
            <a:r>
              <a:rPr lang="en-GB" dirty="0">
                <a:latin typeface="微软雅黑" panose="020B0503020204020204" pitchFamily="34" charset="-122"/>
                <a:ea typeface="微软雅黑" panose="020B0503020204020204" pitchFamily="34" charset="-122"/>
              </a:rPr>
              <a:t>CIS,</a:t>
            </a:r>
            <a:r>
              <a:rPr lang="zh-CN" altLang="en-US" dirty="0">
                <a:latin typeface="微软雅黑" panose="020B0503020204020204" pitchFamily="34" charset="-122"/>
                <a:ea typeface="微软雅黑" panose="020B0503020204020204" pitchFamily="34" charset="-122"/>
              </a:rPr>
              <a:t>临床孤立综合征</a:t>
            </a:r>
            <a:r>
              <a:rPr lang="en-GB" dirty="0">
                <a:latin typeface="微软雅黑" panose="020B0503020204020204" pitchFamily="34" charset="-122"/>
                <a:ea typeface="微软雅黑" panose="020B0503020204020204" pitchFamily="34" charset="-122"/>
              </a:rPr>
              <a:t>; CNS,</a:t>
            </a:r>
            <a:r>
              <a:rPr lang="zh-CN" altLang="en-US" dirty="0">
                <a:latin typeface="微软雅黑" panose="020B0503020204020204" pitchFamily="34" charset="-122"/>
                <a:ea typeface="微软雅黑" panose="020B0503020204020204" pitchFamily="34" charset="-122"/>
              </a:rPr>
              <a:t>中枢神经系统</a:t>
            </a:r>
            <a:r>
              <a:rPr lang="en-GB" dirty="0">
                <a:latin typeface="微软雅黑" panose="020B0503020204020204" pitchFamily="34" charset="-122"/>
                <a:ea typeface="微软雅黑" panose="020B0503020204020204" pitchFamily="34" charset="-122"/>
              </a:rPr>
              <a:t>; RIS, </a:t>
            </a:r>
            <a:r>
              <a:rPr lang="zh-CN" altLang="en-US" dirty="0">
                <a:latin typeface="微软雅黑" panose="020B0503020204020204" pitchFamily="34" charset="-122"/>
                <a:ea typeface="微软雅黑" panose="020B0503020204020204" pitchFamily="34" charset="-122"/>
              </a:rPr>
              <a:t>放射学孤立综合征</a:t>
            </a:r>
            <a:r>
              <a:rPr lang="en-GB" dirty="0">
                <a:latin typeface="微软雅黑" panose="020B0503020204020204" pitchFamily="34" charset="-122"/>
                <a:ea typeface="微软雅黑" panose="020B0503020204020204" pitchFamily="34" charset="-122"/>
              </a:rPr>
              <a:t/>
            </a:r>
            <a:br>
              <a:rPr lang="en-GB" dirty="0">
                <a:latin typeface="微软雅黑" panose="020B0503020204020204" pitchFamily="34" charset="-122"/>
                <a:ea typeface="微软雅黑" panose="020B0503020204020204" pitchFamily="34" charset="-122"/>
              </a:rPr>
            </a:br>
            <a:r>
              <a:rPr lang="it-IT" dirty="0">
                <a:latin typeface="微软雅黑" panose="020B0503020204020204" pitchFamily="34" charset="-122"/>
                <a:ea typeface="微软雅黑" panose="020B0503020204020204" pitchFamily="34" charset="-122"/>
              </a:rPr>
              <a:t>1. Filippi M, Rocca MA</a:t>
            </a:r>
            <a:r>
              <a:rPr lang="en-GB" dirty="0">
                <a:latin typeface="微软雅黑" panose="020B0503020204020204" pitchFamily="34" charset="-122"/>
                <a:ea typeface="微软雅黑" panose="020B0503020204020204" pitchFamily="34" charset="-122"/>
              </a:rPr>
              <a:t>, 2005; 2. </a:t>
            </a:r>
            <a:r>
              <a:rPr lang="it-IT" dirty="0">
                <a:latin typeface="微软雅黑" panose="020B0503020204020204" pitchFamily="34" charset="-122"/>
                <a:ea typeface="微软雅黑" panose="020B0503020204020204" pitchFamily="34" charset="-122"/>
              </a:rPr>
              <a:t>De Stefano N </a:t>
            </a:r>
            <a:r>
              <a:rPr lang="it-IT" i="1" dirty="0">
                <a:latin typeface="微软雅黑" panose="020B0503020204020204" pitchFamily="34" charset="-122"/>
                <a:ea typeface="微软雅黑" panose="020B0503020204020204" pitchFamily="34" charset="-122"/>
              </a:rPr>
              <a:t>et al.</a:t>
            </a:r>
            <a:r>
              <a:rPr lang="it-IT" dirty="0">
                <a:latin typeface="微软雅黑" panose="020B0503020204020204" pitchFamily="34" charset="-122"/>
                <a:ea typeface="微软雅黑" panose="020B0503020204020204" pitchFamily="34" charset="-122"/>
              </a:rPr>
              <a:t>,</a:t>
            </a:r>
            <a:r>
              <a:rPr lang="en-US" dirty="0">
                <a:latin typeface="微软雅黑" panose="020B0503020204020204" pitchFamily="34" charset="-122"/>
                <a:ea typeface="微软雅黑" panose="020B0503020204020204" pitchFamily="34" charset="-122"/>
              </a:rPr>
              <a:t> 2010</a:t>
            </a:r>
            <a:endParaRPr lang="en-GB"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7725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疾病活动持续存在：</a:t>
            </a:r>
            <a:r>
              <a:rPr lang="en-GB" dirty="0">
                <a:latin typeface="微软雅黑" panose="020B0503020204020204" pitchFamily="34" charset="-122"/>
                <a:ea typeface="微软雅黑" panose="020B0503020204020204" pitchFamily="34" charset="-122"/>
              </a:rPr>
              <a:t/>
            </a:r>
            <a:br>
              <a:rPr lang="en-GB"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脑萎缩呈加速进展</a:t>
            </a:r>
            <a:endParaRPr lang="en-GB" dirty="0">
              <a:latin typeface="微软雅黑" panose="020B0503020204020204" pitchFamily="34" charset="-122"/>
              <a:ea typeface="微软雅黑" panose="020B0503020204020204" pitchFamily="34" charset="-122"/>
            </a:endParaRPr>
          </a:p>
        </p:txBody>
      </p:sp>
      <p:sp>
        <p:nvSpPr>
          <p:cNvPr id="4" name="Text Placeholder 3"/>
          <p:cNvSpPr>
            <a:spLocks noGrp="1"/>
          </p:cNvSpPr>
          <p:nvPr>
            <p:ph type="body" sz="quarter" idx="14"/>
          </p:nvPr>
        </p:nvSpPr>
        <p:spPr>
          <a:xfrm>
            <a:off x="528138" y="6396337"/>
            <a:ext cx="10777635" cy="461665"/>
          </a:xfrm>
        </p:spPr>
        <p:txBody>
          <a:bodyPr/>
          <a:lstStyle/>
          <a:p>
            <a:r>
              <a:rPr lang="en-GB" dirty="0">
                <a:latin typeface="微软雅黑" panose="020B0503020204020204" pitchFamily="34" charset="-122"/>
                <a:ea typeface="微软雅黑" panose="020B0503020204020204" pitchFamily="34" charset="-122"/>
              </a:rPr>
              <a:t>Figure reproduced with permission from Oxford PharmaGenesis from Giovannoni G </a:t>
            </a:r>
            <a:r>
              <a:rPr lang="en-GB" i="1" dirty="0">
                <a:latin typeface="微软雅黑" panose="020B0503020204020204" pitchFamily="34" charset="-122"/>
                <a:ea typeface="微软雅黑" panose="020B0503020204020204" pitchFamily="34" charset="-122"/>
              </a:rPr>
              <a:t>et al.</a:t>
            </a:r>
            <a:r>
              <a:rPr lang="en-GB" dirty="0">
                <a:latin typeface="微软雅黑" panose="020B0503020204020204" pitchFamily="34" charset="-122"/>
                <a:ea typeface="微软雅黑" panose="020B0503020204020204" pitchFamily="34" charset="-122"/>
              </a:rPr>
              <a:t> Brain health: time matters in multiple sclerosis.</a:t>
            </a:r>
            <a:br>
              <a:rPr lang="en-GB" dirty="0">
                <a:latin typeface="微软雅黑" panose="020B0503020204020204" pitchFamily="34" charset="-122"/>
                <a:ea typeface="微软雅黑" panose="020B0503020204020204" pitchFamily="34" charset="-122"/>
              </a:rPr>
            </a:br>
            <a:r>
              <a:rPr lang="en-GB" dirty="0">
                <a:latin typeface="微软雅黑" panose="020B0503020204020204" pitchFamily="34" charset="-122"/>
                <a:ea typeface="微软雅黑" panose="020B0503020204020204" pitchFamily="34" charset="-122"/>
              </a:rPr>
              <a:t> © 2015 Oxford PharmaGenesis Ltd. Available at: www.msbrainhealth.org</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839" t="16316" r="31742" b="51503"/>
          <a:stretch/>
        </p:blipFill>
        <p:spPr bwMode="auto">
          <a:xfrm>
            <a:off x="2136775" y="1368323"/>
            <a:ext cx="7921626" cy="4048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01968" y="5801567"/>
            <a:ext cx="10429974"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示例显示，一例</a:t>
            </a:r>
            <a:r>
              <a:rPr lang="en-US" altLang="zh-CN" dirty="0">
                <a:latin typeface="微软雅黑" panose="020B0503020204020204" pitchFamily="34" charset="-122"/>
                <a:ea typeface="微软雅黑" panose="020B0503020204020204" pitchFamily="34" charset="-122"/>
              </a:rPr>
              <a:t>25</a:t>
            </a:r>
            <a:r>
              <a:rPr lang="zh-CN" altLang="en-US" dirty="0">
                <a:latin typeface="微软雅黑" panose="020B0503020204020204" pitchFamily="34" charset="-122"/>
                <a:ea typeface="微软雅黑" panose="020B0503020204020204" pitchFamily="34" charset="-122"/>
              </a:rPr>
              <a:t>岁发病且未接受过治疗的</a:t>
            </a:r>
            <a:r>
              <a:rPr lang="en-US" altLang="zh-CN" dirty="0">
                <a:latin typeface="微软雅黑" panose="020B0503020204020204" pitchFamily="34" charset="-122"/>
                <a:ea typeface="微软雅黑" panose="020B0503020204020204" pitchFamily="34" charset="-122"/>
              </a:rPr>
              <a:t>MS</a:t>
            </a:r>
            <a:r>
              <a:rPr lang="zh-CN" altLang="en-US" dirty="0">
                <a:latin typeface="微软雅黑" panose="020B0503020204020204" pitchFamily="34" charset="-122"/>
                <a:ea typeface="微软雅黑" panose="020B0503020204020204" pitchFamily="34" charset="-122"/>
              </a:rPr>
              <a:t>患者，相比健康个体，其脑萎缩是如何加速的</a:t>
            </a:r>
            <a:endParaRPr lang="en-US" dirty="0">
              <a:latin typeface="微软雅黑" panose="020B0503020204020204" pitchFamily="34" charset="-122"/>
              <a:ea typeface="微软雅黑" panose="020B0503020204020204" pitchFamily="34" charset="-122"/>
            </a:endParaRPr>
          </a:p>
        </p:txBody>
      </p:sp>
      <p:sp>
        <p:nvSpPr>
          <p:cNvPr id="3" name="下箭头 2"/>
          <p:cNvSpPr/>
          <p:nvPr/>
        </p:nvSpPr>
        <p:spPr>
          <a:xfrm>
            <a:off x="2292439" y="1526831"/>
            <a:ext cx="643943" cy="2645924"/>
          </a:xfrm>
          <a:prstGeom prst="downArrow">
            <a:avLst/>
          </a:prstGeom>
          <a:solidFill>
            <a:srgbClr val="818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文本框 4"/>
          <p:cNvSpPr txBox="1"/>
          <p:nvPr/>
        </p:nvSpPr>
        <p:spPr>
          <a:xfrm rot="16200000">
            <a:off x="1734480" y="2646078"/>
            <a:ext cx="2611717" cy="307777"/>
          </a:xfrm>
          <a:prstGeom prst="rect">
            <a:avLst/>
          </a:prstGeom>
          <a:solidFill>
            <a:schemeClr val="bg1"/>
          </a:solid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脑容量 </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最大百分比</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9" name="下箭头 8"/>
          <p:cNvSpPr/>
          <p:nvPr/>
        </p:nvSpPr>
        <p:spPr>
          <a:xfrm rot="16200000">
            <a:off x="5738453" y="2364770"/>
            <a:ext cx="718271" cy="5287276"/>
          </a:xfrm>
          <a:prstGeom prst="downArrow">
            <a:avLst>
              <a:gd name="adj1" fmla="val 50000"/>
              <a:gd name="adj2" fmla="val 51932"/>
            </a:avLst>
          </a:prstGeom>
          <a:solidFill>
            <a:srgbClr val="818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文本框 9"/>
          <p:cNvSpPr txBox="1"/>
          <p:nvPr/>
        </p:nvSpPr>
        <p:spPr>
          <a:xfrm>
            <a:off x="5503571" y="4838210"/>
            <a:ext cx="1481069"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年龄增加</a:t>
            </a:r>
          </a:p>
        </p:txBody>
      </p:sp>
      <p:sp>
        <p:nvSpPr>
          <p:cNvPr id="11" name="文本框 10"/>
          <p:cNvSpPr txBox="1"/>
          <p:nvPr/>
        </p:nvSpPr>
        <p:spPr>
          <a:xfrm>
            <a:off x="5357053" y="4481106"/>
            <a:ext cx="1481069" cy="307777"/>
          </a:xfrm>
          <a:prstGeom prst="rect">
            <a:avLst/>
          </a:prstGeom>
          <a:solidFill>
            <a:schemeClr val="bg1"/>
          </a:solid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年龄</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岁</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8948112" y="1757638"/>
            <a:ext cx="1247593" cy="315861"/>
          </a:xfrm>
          <a:prstGeom prst="rect">
            <a:avLst/>
          </a:prstGeom>
          <a:solidFill>
            <a:schemeClr val="bg1"/>
          </a:solid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健康人</a:t>
            </a:r>
          </a:p>
        </p:txBody>
      </p:sp>
      <p:sp>
        <p:nvSpPr>
          <p:cNvPr id="13" name="文本框 12"/>
          <p:cNvSpPr txBox="1"/>
          <p:nvPr/>
        </p:nvSpPr>
        <p:spPr>
          <a:xfrm>
            <a:off x="8948112" y="2336201"/>
            <a:ext cx="2357661" cy="307777"/>
          </a:xfrm>
          <a:prstGeom prst="rect">
            <a:avLst/>
          </a:prstGeom>
          <a:solidFill>
            <a:schemeClr val="bg1"/>
          </a:solid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未接受过治疗的</a:t>
            </a:r>
            <a:r>
              <a:rPr lang="en-US" altLang="zh-CN" sz="1400" dirty="0">
                <a:latin typeface="微软雅黑" panose="020B0503020204020204" pitchFamily="34" charset="-122"/>
                <a:ea typeface="微软雅黑" panose="020B0503020204020204" pitchFamily="34" charset="-122"/>
              </a:rPr>
              <a:t>MS</a:t>
            </a:r>
            <a:r>
              <a:rPr lang="zh-CN" altLang="en-US" sz="1400" dirty="0">
                <a:latin typeface="微软雅黑" panose="020B0503020204020204" pitchFamily="34" charset="-122"/>
                <a:ea typeface="微软雅黑" panose="020B0503020204020204" pitchFamily="34" charset="-122"/>
              </a:rPr>
              <a:t>患者</a:t>
            </a:r>
          </a:p>
        </p:txBody>
      </p:sp>
      <p:sp>
        <p:nvSpPr>
          <p:cNvPr id="14" name="文本框 13"/>
          <p:cNvSpPr txBox="1"/>
          <p:nvPr/>
        </p:nvSpPr>
        <p:spPr>
          <a:xfrm rot="16200000">
            <a:off x="1873876" y="2490596"/>
            <a:ext cx="1481069"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脑容量减少</a:t>
            </a:r>
          </a:p>
        </p:txBody>
      </p:sp>
    </p:spTree>
    <p:extLst>
      <p:ext uri="{BB962C8B-B14F-4D97-AF65-F5344CB8AC3E}">
        <p14:creationId xmlns:p14="http://schemas.microsoft.com/office/powerpoint/2010/main" val="2715613262"/>
      </p:ext>
    </p:extLst>
  </p:cSld>
  <p:clrMapOvr>
    <a:masterClrMapping/>
  </p:clrMapOvr>
</p:sld>
</file>

<file path=ppt/theme/theme1.xml><?xml version="1.0" encoding="utf-8"?>
<a:theme xmlns:a="http://schemas.openxmlformats.org/drawingml/2006/main" name="Brain_Health_theme">
  <a:themeElements>
    <a:clrScheme name="MS colours">
      <a:dk1>
        <a:sysClr val="windowText" lastClr="000000"/>
      </a:dk1>
      <a:lt1>
        <a:sysClr val="window" lastClr="FFFFFF"/>
      </a:lt1>
      <a:dk2>
        <a:srgbClr val="EB6724"/>
      </a:dk2>
      <a:lt2>
        <a:srgbClr val="346B2D"/>
      </a:lt2>
      <a:accent1>
        <a:srgbClr val="EB6724"/>
      </a:accent1>
      <a:accent2>
        <a:srgbClr val="000000"/>
      </a:accent2>
      <a:accent3>
        <a:srgbClr val="F8B135"/>
      </a:accent3>
      <a:accent4>
        <a:srgbClr val="346B2D"/>
      </a:accent4>
      <a:accent5>
        <a:srgbClr val="9D3E37"/>
      </a:accent5>
      <a:accent6>
        <a:srgbClr val="C7D32D"/>
      </a:accent6>
      <a:hlink>
        <a:srgbClr val="9D3E37"/>
      </a:hlink>
      <a:folHlink>
        <a:srgbClr val="C7D32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rain_Health_theme">
  <a:themeElements>
    <a:clrScheme name="Brain_Health_theme">
      <a:dk1>
        <a:srgbClr val="000000"/>
      </a:dk1>
      <a:lt1>
        <a:srgbClr val="FFFFFF"/>
      </a:lt1>
      <a:dk2>
        <a:srgbClr val="A7A7A7"/>
      </a:dk2>
      <a:lt2>
        <a:srgbClr val="535353"/>
      </a:lt2>
      <a:accent1>
        <a:srgbClr val="EB6724"/>
      </a:accent1>
      <a:accent2>
        <a:srgbClr val="707070"/>
      </a:accent2>
      <a:accent3>
        <a:srgbClr val="F8B135"/>
      </a:accent3>
      <a:accent4>
        <a:srgbClr val="346B2D"/>
      </a:accent4>
      <a:accent5>
        <a:srgbClr val="9D3E37"/>
      </a:accent5>
      <a:accent6>
        <a:srgbClr val="C7D32D"/>
      </a:accent6>
      <a:hlink>
        <a:srgbClr val="0000FF"/>
      </a:hlink>
      <a:folHlink>
        <a:srgbClr val="FF00FF"/>
      </a:folHlink>
    </a:clrScheme>
    <a:fontScheme name="Brain_Health_theme">
      <a:majorFont>
        <a:latin typeface="Helvetica"/>
        <a:ea typeface="Helvetica"/>
        <a:cs typeface="Helvetica"/>
      </a:majorFont>
      <a:minorFont>
        <a:latin typeface="Calibri"/>
        <a:ea typeface="Calibri"/>
        <a:cs typeface="Calibri"/>
      </a:minorFont>
    </a:fontScheme>
    <a:fmtScheme name="Brain_Health_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Brain health initiative slide theme</Template>
  <TotalTime>7353</TotalTime>
  <Words>4924</Words>
  <Application>Microsoft Office PowerPoint</Application>
  <PresentationFormat>自定义</PresentationFormat>
  <Paragraphs>609</Paragraphs>
  <Slides>39</Slides>
  <Notes>37</Notes>
  <HiddenSlides>1</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39</vt:i4>
      </vt:variant>
    </vt:vector>
  </HeadingPairs>
  <TitlesOfParts>
    <vt:vector size="46" baseType="lpstr">
      <vt:lpstr>黑体</vt:lpstr>
      <vt:lpstr>宋体</vt:lpstr>
      <vt:lpstr>微软雅黑</vt:lpstr>
      <vt:lpstr>Arial</vt:lpstr>
      <vt:lpstr>Calibri</vt:lpstr>
      <vt:lpstr>Brain_Health_theme</vt:lpstr>
      <vt:lpstr>1_Brain_Health_theme</vt:lpstr>
      <vt:lpstr>讲者使用指导</vt:lpstr>
      <vt:lpstr>脑健康:  为什么时间对多发性硬化很重要</vt:lpstr>
      <vt:lpstr>报告于2015年10月发布</vt:lpstr>
      <vt:lpstr>由国际专家撰写</vt:lpstr>
      <vt:lpstr>报告获得专业学会和组织团体认可</vt:lpstr>
      <vt:lpstr>MS脑健康观念</vt:lpstr>
      <vt:lpstr>时间对MS脑健康十分重要</vt:lpstr>
      <vt:lpstr>疾病活动持续存在： 损伤发生在整个中枢神经系统(CNS)</vt:lpstr>
      <vt:lpstr>疾病活动持续存在： 脑萎缩呈加速进展</vt:lpstr>
      <vt:lpstr>疾病活动持续存在:  但10个病变中仅有1个会导致一次复发</vt:lpstr>
      <vt:lpstr>必须保护神经功能储备:  恢复功能的能力是有限的</vt:lpstr>
      <vt:lpstr>必须保护神经功能储备:  防止残疾进展</vt:lpstr>
      <vt:lpstr>认知障碍造成的实际影响</vt:lpstr>
      <vt:lpstr>认知障碍预测残疾进展 (1/2)</vt:lpstr>
      <vt:lpstr>认知障碍预测残疾进展 (2/2)</vt:lpstr>
      <vt:lpstr>3项关键推荐帮助延长脑健康</vt:lpstr>
      <vt:lpstr>3项关键推荐帮助延长脑健康</vt:lpstr>
      <vt:lpstr>1. 尽量减少诊断和治疗的延误</vt:lpstr>
      <vt:lpstr>将疑似MS患者转诊给专科医生</vt:lpstr>
      <vt:lpstr>加速诊断</vt:lpstr>
      <vt:lpstr>采用最新的诊断标准，尽早诊断MS</vt:lpstr>
      <vt:lpstr>加速启动治疗</vt:lpstr>
      <vt:lpstr>关键推荐1小结</vt:lpstr>
      <vt:lpstr>2. 监测疾病活动并针对某个目标进行治疗</vt:lpstr>
      <vt:lpstr>共同决策</vt:lpstr>
      <vt:lpstr>采取脑健康的生活方式</vt:lpstr>
      <vt:lpstr>提供所有可及的DMT</vt:lpstr>
      <vt:lpstr>选择最适合的治疗</vt:lpstr>
      <vt:lpstr>监测临床和亚临床指征</vt:lpstr>
      <vt:lpstr>评估所有参数</vt:lpstr>
      <vt:lpstr>如果治疗反应不佳考虑换药</vt:lpstr>
      <vt:lpstr>关键推荐2小结</vt:lpstr>
      <vt:lpstr>3. 生成及使用强有力的证据</vt:lpstr>
      <vt:lpstr>生成真实世界证据</vt:lpstr>
      <vt:lpstr>使用长期真实世界证据</vt:lpstr>
      <vt:lpstr>参考DMT最可靠的证据</vt:lpstr>
      <vt:lpstr>关键推荐3小结</vt:lpstr>
      <vt:lpstr>3项关键建议帮助延长脑健康</vt:lpstr>
      <vt:lpstr>PowerPoint 演示文稿</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Writer</dc:creator>
  <cp:lastModifiedBy>Qin, Nan /CN</cp:lastModifiedBy>
  <cp:revision>641</cp:revision>
  <cp:lastPrinted>2016-03-24T10:24:39Z</cp:lastPrinted>
  <dcterms:created xsi:type="dcterms:W3CDTF">2015-09-29T11:25:11Z</dcterms:created>
  <dcterms:modified xsi:type="dcterms:W3CDTF">2019-04-11T11:05:27Z</dcterms:modified>
</cp:coreProperties>
</file>